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75" r:id="rId3"/>
    <p:sldId id="270" r:id="rId4"/>
    <p:sldId id="269" r:id="rId5"/>
    <p:sldId id="276" r:id="rId6"/>
    <p:sldId id="272" r:id="rId7"/>
    <p:sldId id="262" r:id="rId8"/>
    <p:sldId id="27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0ACEEB9-9CB7-6A4E-BD34-3E9BF4C481D7}">
          <p14:sldIdLst>
            <p14:sldId id="256"/>
            <p14:sldId id="275"/>
          </p14:sldIdLst>
        </p14:section>
        <p14:section name="Untitled Section" id="{262AC9B1-C0DE-444D-A532-ED42F7029E92}">
          <p14:sldIdLst>
            <p14:sldId id="270"/>
            <p14:sldId id="269"/>
            <p14:sldId id="276"/>
            <p14:sldId id="272"/>
            <p14:sldId id="262"/>
            <p14:sldId id="277"/>
            <p14:sldId id="26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83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95" autoAdjust="0"/>
    <p:restoredTop sz="95943" autoAdjust="0"/>
  </p:normalViewPr>
  <p:slideViewPr>
    <p:cSldViewPr snapToGrid="0" snapToObjects="1">
      <p:cViewPr>
        <p:scale>
          <a:sx n="99" d="100"/>
          <a:sy n="99" d="100"/>
        </p:scale>
        <p:origin x="-104" y="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4" d="100"/>
          <a:sy n="64" d="100"/>
        </p:scale>
        <p:origin x="-401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8ED465-C83E-D44F-958E-9C79EA86C595}" type="datetimeFigureOut">
              <a:rPr lang="en-US" smtClean="0"/>
              <a:t>28/11/19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CC602-5882-7B47-8DFD-F971571B6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44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CC602-5882-7B47-8DFD-F971571B62A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99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b="1" u="none" dirty="0" smtClean="0">
                <a:cs typeface="Arial"/>
              </a:rPr>
              <a:t>R&amp;D</a:t>
            </a:r>
            <a:r>
              <a:rPr lang="en-US" sz="1100" b="1" u="none" baseline="0" dirty="0" smtClean="0">
                <a:cs typeface="Arial"/>
              </a:rPr>
              <a:t> centrum:				</a:t>
            </a:r>
            <a:r>
              <a:rPr lang="en-US" sz="1100" b="1" u="none" baseline="0" dirty="0" err="1" smtClean="0">
                <a:cs typeface="Arial"/>
              </a:rPr>
              <a:t>Akcelerátor</a:t>
            </a:r>
            <a:r>
              <a:rPr lang="en-US" sz="1100" b="1" u="none" baseline="0" dirty="0" smtClean="0">
                <a:cs typeface="Arial"/>
              </a:rPr>
              <a:t> a </a:t>
            </a:r>
            <a:r>
              <a:rPr lang="en-US" sz="1100" b="1" u="none" baseline="0" dirty="0" err="1" smtClean="0">
                <a:cs typeface="Arial"/>
              </a:rPr>
              <a:t>inkubátor</a:t>
            </a:r>
            <a:r>
              <a:rPr lang="en-US" sz="1100" b="1" u="none" baseline="0" dirty="0" smtClean="0">
                <a:cs typeface="Arial"/>
              </a:rPr>
              <a:t>			</a:t>
            </a:r>
            <a:r>
              <a:rPr lang="en-US" sz="1100" b="1" u="none" baseline="0" dirty="0" err="1" smtClean="0">
                <a:cs typeface="Arial"/>
              </a:rPr>
              <a:t>Investiční</a:t>
            </a:r>
            <a:r>
              <a:rPr lang="en-US" sz="1100" b="1" u="none" baseline="0" dirty="0" smtClean="0">
                <a:cs typeface="Arial"/>
              </a:rPr>
              <a:t> finance</a:t>
            </a:r>
          </a:p>
          <a:p>
            <a:pPr marL="0" indent="0">
              <a:buFontTx/>
              <a:buNone/>
            </a:pPr>
            <a:r>
              <a:rPr lang="en-US" sz="1100" dirty="0" smtClean="0">
                <a:cs typeface="Arial"/>
              </a:rPr>
              <a:t>- </a:t>
            </a:r>
            <a:r>
              <a:rPr lang="en-US" sz="1100" dirty="0" err="1" smtClean="0">
                <a:cs typeface="Arial"/>
              </a:rPr>
              <a:t>technická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podpora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při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řešeních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zajištující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trvalou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inovaci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výrobků</a:t>
            </a:r>
            <a:r>
              <a:rPr lang="en-US" sz="1100" dirty="0" smtClean="0">
                <a:cs typeface="Arial"/>
              </a:rPr>
              <a:t>	- </a:t>
            </a:r>
            <a:r>
              <a:rPr lang="en-US" sz="1100" dirty="0" err="1" smtClean="0">
                <a:cs typeface="Arial"/>
              </a:rPr>
              <a:t>tvorba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obchodního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modelu</a:t>
            </a:r>
            <a:r>
              <a:rPr lang="en-US" sz="1100" dirty="0" smtClean="0">
                <a:cs typeface="Arial"/>
              </a:rPr>
              <a:t>		- </a:t>
            </a:r>
            <a:r>
              <a:rPr lang="en-US" sz="1100" dirty="0" err="1" smtClean="0">
                <a:cs typeface="Arial"/>
              </a:rPr>
              <a:t>vyhledání</a:t>
            </a:r>
            <a:r>
              <a:rPr lang="en-US" sz="1100" dirty="0" smtClean="0">
                <a:cs typeface="Arial"/>
              </a:rPr>
              <a:t> a </a:t>
            </a:r>
            <a:r>
              <a:rPr lang="en-US" sz="1100" dirty="0" err="1" smtClean="0">
                <a:cs typeface="Arial"/>
              </a:rPr>
              <a:t>zjištění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investora</a:t>
            </a:r>
            <a:endParaRPr lang="en-US" sz="1100" dirty="0" smtClean="0">
              <a:cs typeface="Arial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 smtClean="0">
                <a:cs typeface="Arial"/>
              </a:rPr>
              <a:t>- </a:t>
            </a:r>
            <a:r>
              <a:rPr lang="en-US" sz="1100" dirty="0" err="1" smtClean="0">
                <a:cs typeface="Arial"/>
              </a:rPr>
              <a:t>tvorba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konceptu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i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integrace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vlastností</a:t>
            </a:r>
            <a:r>
              <a:rPr lang="en-US" sz="1100" dirty="0" smtClean="0">
                <a:cs typeface="Arial"/>
              </a:rPr>
              <a:t>			-</a:t>
            </a:r>
            <a:r>
              <a:rPr lang="en-US" sz="1100" baseline="0" dirty="0" smtClean="0">
                <a:cs typeface="Arial"/>
              </a:rPr>
              <a:t> </a:t>
            </a:r>
            <a:r>
              <a:rPr lang="en-US" sz="1100" baseline="0" dirty="0" err="1" smtClean="0">
                <a:cs typeface="Arial"/>
              </a:rPr>
              <a:t>s</a:t>
            </a:r>
            <a:r>
              <a:rPr lang="en-US" sz="1100" dirty="0" err="1" smtClean="0">
                <a:cs typeface="Arial"/>
              </a:rPr>
              <a:t>tanovení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milníku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vývoje</a:t>
            </a:r>
            <a:r>
              <a:rPr lang="en-US" sz="1100" dirty="0" smtClean="0">
                <a:cs typeface="Arial"/>
              </a:rPr>
              <a:t>			- </a:t>
            </a:r>
            <a:r>
              <a:rPr lang="en-US" sz="1100" dirty="0" err="1" smtClean="0">
                <a:cs typeface="Arial"/>
              </a:rPr>
              <a:t>analýza</a:t>
            </a:r>
            <a:r>
              <a:rPr lang="en-US" sz="1100" baseline="0" dirty="0" smtClean="0">
                <a:cs typeface="Arial"/>
              </a:rPr>
              <a:t> a </a:t>
            </a:r>
            <a:r>
              <a:rPr lang="en-US" sz="1100" baseline="0" dirty="0" err="1" smtClean="0">
                <a:cs typeface="Arial"/>
              </a:rPr>
              <a:t>vytvoření</a:t>
            </a:r>
            <a:r>
              <a:rPr lang="en-US" sz="1100" baseline="0" dirty="0" smtClean="0">
                <a:cs typeface="Arial"/>
              </a:rPr>
              <a:t> </a:t>
            </a:r>
            <a:r>
              <a:rPr lang="en-US" sz="1100" baseline="0" dirty="0" err="1" smtClean="0">
                <a:cs typeface="Arial"/>
              </a:rPr>
              <a:t>finančního</a:t>
            </a:r>
            <a:r>
              <a:rPr lang="en-US" sz="1100" baseline="0" dirty="0" smtClean="0">
                <a:cs typeface="Arial"/>
              </a:rPr>
              <a:t> </a:t>
            </a:r>
            <a:r>
              <a:rPr lang="en-US" sz="1100" baseline="0" dirty="0" err="1" smtClean="0">
                <a:cs typeface="Arial"/>
              </a:rPr>
              <a:t>plánu</a:t>
            </a:r>
            <a:endParaRPr lang="en-US" sz="1100" dirty="0" smtClean="0">
              <a:cs typeface="Arial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 smtClean="0">
                <a:cs typeface="Arial"/>
              </a:rPr>
              <a:t>- </a:t>
            </a:r>
            <a:r>
              <a:rPr lang="en-US" sz="1100" dirty="0" err="1" smtClean="0">
                <a:cs typeface="Arial"/>
              </a:rPr>
              <a:t>projektové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řízení</a:t>
            </a:r>
            <a:r>
              <a:rPr lang="en-US" sz="1100" dirty="0" smtClean="0">
                <a:cs typeface="Arial"/>
              </a:rPr>
              <a:t> se </a:t>
            </a:r>
            <a:r>
              <a:rPr lang="en-US" sz="1100" dirty="0" err="1" smtClean="0">
                <a:cs typeface="Arial"/>
              </a:rPr>
              <a:t>zaměřením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na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vysokou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míru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inovace</a:t>
            </a:r>
            <a:r>
              <a:rPr lang="en-US" sz="1100" dirty="0" smtClean="0">
                <a:cs typeface="Arial"/>
              </a:rPr>
              <a:t>	-</a:t>
            </a:r>
            <a:r>
              <a:rPr lang="en-US" sz="1100" baseline="0" dirty="0" smtClean="0">
                <a:cs typeface="Arial"/>
              </a:rPr>
              <a:t> </a:t>
            </a:r>
            <a:r>
              <a:rPr lang="en-US" sz="1100" baseline="0" dirty="0" err="1" smtClean="0">
                <a:cs typeface="Arial"/>
              </a:rPr>
              <a:t>p</a:t>
            </a:r>
            <a:r>
              <a:rPr lang="en-US" sz="1100" dirty="0" err="1" smtClean="0">
                <a:cs typeface="Arial"/>
              </a:rPr>
              <a:t>růzkum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trhu</a:t>
            </a:r>
            <a:r>
              <a:rPr lang="en-US" sz="1100" dirty="0" smtClean="0">
                <a:cs typeface="Arial"/>
              </a:rPr>
              <a:t>			-</a:t>
            </a:r>
            <a:r>
              <a:rPr lang="en-US" sz="1100" baseline="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komercializace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produktů</a:t>
            </a:r>
            <a:endParaRPr lang="en-US" sz="1100" dirty="0" smtClean="0">
              <a:cs typeface="Arial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 smtClean="0">
                <a:cs typeface="Arial"/>
              </a:rPr>
              <a:t>- </a:t>
            </a:r>
            <a:r>
              <a:rPr lang="en-US" sz="1100" dirty="0" err="1" smtClean="0">
                <a:cs typeface="Arial"/>
              </a:rPr>
              <a:t>implementace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vysoce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expertních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analýz</a:t>
            </a:r>
            <a:r>
              <a:rPr lang="en-US" sz="1100" dirty="0" smtClean="0">
                <a:cs typeface="Arial"/>
              </a:rPr>
              <a:t> a </a:t>
            </a:r>
            <a:r>
              <a:rPr lang="en-US" sz="1100" dirty="0" err="1" smtClean="0">
                <a:cs typeface="Arial"/>
              </a:rPr>
              <a:t>vyhodnocení</a:t>
            </a:r>
            <a:r>
              <a:rPr lang="en-US" sz="1100" dirty="0" smtClean="0">
                <a:cs typeface="Arial"/>
              </a:rPr>
              <a:t> výsledků 	- </a:t>
            </a:r>
            <a:r>
              <a:rPr lang="en-US" sz="1100" dirty="0" err="1" smtClean="0">
                <a:cs typeface="Arial"/>
              </a:rPr>
              <a:t>pomoc</a:t>
            </a:r>
            <a:r>
              <a:rPr lang="en-US" sz="1100" dirty="0" smtClean="0">
                <a:cs typeface="Arial"/>
              </a:rPr>
              <a:t> s </a:t>
            </a:r>
            <a:r>
              <a:rPr lang="en-US" sz="1100" dirty="0" err="1" smtClean="0">
                <a:cs typeface="Arial"/>
              </a:rPr>
              <a:t>navázáním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partnerství</a:t>
            </a:r>
            <a:r>
              <a:rPr lang="en-US" sz="1100" dirty="0" smtClean="0">
                <a:cs typeface="Arial"/>
              </a:rPr>
              <a:t>		- </a:t>
            </a:r>
            <a:r>
              <a:rPr lang="en-US" sz="1100" dirty="0" err="1" smtClean="0">
                <a:cs typeface="Arial"/>
              </a:rPr>
              <a:t>kompletní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administrace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investičních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projektů</a:t>
            </a:r>
            <a:endParaRPr lang="en-US" sz="1100" dirty="0" smtClean="0">
              <a:cs typeface="Arial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 smtClean="0">
                <a:cs typeface="Arial"/>
              </a:rPr>
              <a:t>- </a:t>
            </a:r>
            <a:r>
              <a:rPr lang="en-US" sz="1100" dirty="0" err="1" smtClean="0">
                <a:cs typeface="Arial"/>
              </a:rPr>
              <a:t>redukce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počtu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vývojových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iterací</a:t>
            </a:r>
            <a:r>
              <a:rPr lang="en-US" sz="1100" dirty="0" smtClean="0">
                <a:cs typeface="Arial"/>
              </a:rPr>
              <a:t>			- </a:t>
            </a:r>
            <a:r>
              <a:rPr lang="en-US" sz="1100" dirty="0" err="1" smtClean="0">
                <a:cs typeface="Arial"/>
              </a:rPr>
              <a:t>spolupráce</a:t>
            </a:r>
            <a:r>
              <a:rPr lang="en-US" sz="1100" dirty="0" smtClean="0">
                <a:cs typeface="Arial"/>
              </a:rPr>
              <a:t> s </a:t>
            </a:r>
            <a:r>
              <a:rPr lang="en-US" sz="1100" dirty="0" err="1" smtClean="0">
                <a:cs typeface="Arial"/>
              </a:rPr>
              <a:t>veřejnými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i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soukr</a:t>
            </a:r>
            <a:r>
              <a:rPr lang="en-US" sz="1100" dirty="0" smtClean="0">
                <a:cs typeface="Arial"/>
              </a:rPr>
              <a:t>. </a:t>
            </a:r>
            <a:r>
              <a:rPr lang="en-US" sz="1100" dirty="0" err="1" smtClean="0">
                <a:cs typeface="Arial"/>
              </a:rPr>
              <a:t>Institucemi</a:t>
            </a:r>
            <a:r>
              <a:rPr lang="en-US" sz="1100" dirty="0" smtClean="0">
                <a:cs typeface="Arial"/>
              </a:rPr>
              <a:t>	- </a:t>
            </a:r>
            <a:r>
              <a:rPr lang="en-US" sz="1100" dirty="0" err="1" smtClean="0">
                <a:cs typeface="Arial"/>
              </a:rPr>
              <a:t>příprava</a:t>
            </a:r>
            <a:r>
              <a:rPr lang="en-US" sz="1100" dirty="0" smtClean="0">
                <a:cs typeface="Arial"/>
              </a:rPr>
              <a:t> a </a:t>
            </a:r>
            <a:r>
              <a:rPr lang="en-US" sz="1100" dirty="0" err="1" smtClean="0">
                <a:cs typeface="Arial"/>
              </a:rPr>
              <a:t>realizace</a:t>
            </a:r>
            <a:r>
              <a:rPr lang="en-US" sz="1100" dirty="0" smtClean="0">
                <a:cs typeface="Arial"/>
              </a:rPr>
              <a:t> Due Diligence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 smtClean="0">
                <a:cs typeface="Arial"/>
              </a:rPr>
              <a:t>- </a:t>
            </a:r>
            <a:r>
              <a:rPr lang="en-US" sz="1100" dirty="0" err="1" smtClean="0">
                <a:cs typeface="Arial"/>
              </a:rPr>
              <a:t>výroba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prototypu</a:t>
            </a:r>
            <a:r>
              <a:rPr lang="en-US" sz="1100" dirty="0" smtClean="0">
                <a:cs typeface="Arial"/>
              </a:rPr>
              <a:t> a </a:t>
            </a:r>
            <a:r>
              <a:rPr lang="en-US" sz="1100" dirty="0" err="1" smtClean="0">
                <a:cs typeface="Arial"/>
              </a:rPr>
              <a:t>speciálního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zkušebního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zařízení</a:t>
            </a:r>
            <a:r>
              <a:rPr lang="en-US" sz="1100" dirty="0" smtClean="0">
                <a:cs typeface="Arial"/>
              </a:rPr>
              <a:t>		- </a:t>
            </a:r>
            <a:r>
              <a:rPr lang="en-US" sz="1100" dirty="0" err="1" smtClean="0">
                <a:cs typeface="Arial"/>
              </a:rPr>
              <a:t>obchodní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i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produktový</a:t>
            </a:r>
            <a:r>
              <a:rPr lang="en-US" sz="1100" dirty="0" smtClean="0">
                <a:cs typeface="Arial"/>
              </a:rPr>
              <a:t> mentoring		- seed </a:t>
            </a:r>
            <a:r>
              <a:rPr lang="en-US" sz="1100" dirty="0" err="1" smtClean="0">
                <a:cs typeface="Arial"/>
              </a:rPr>
              <a:t>investice</a:t>
            </a:r>
            <a:endParaRPr lang="en-US" sz="1100" dirty="0" smtClean="0">
              <a:cs typeface="Arial"/>
            </a:endParaRPr>
          </a:p>
          <a:p>
            <a:pPr marL="3200400" marR="0" lvl="7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 smtClean="0">
                <a:cs typeface="Arial"/>
              </a:rPr>
              <a:t>		-</a:t>
            </a:r>
            <a:r>
              <a:rPr lang="en-US" sz="1100" baseline="0" dirty="0" smtClean="0">
                <a:cs typeface="Arial"/>
              </a:rPr>
              <a:t> </a:t>
            </a:r>
            <a:r>
              <a:rPr lang="en-US" sz="1100" baseline="0" dirty="0" err="1" smtClean="0">
                <a:cs typeface="Arial"/>
              </a:rPr>
              <a:t>n</a:t>
            </a:r>
            <a:r>
              <a:rPr lang="en-US" sz="1100" dirty="0" err="1" smtClean="0">
                <a:cs typeface="Arial"/>
              </a:rPr>
              <a:t>astavení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výkonnostních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parametrů</a:t>
            </a:r>
            <a:r>
              <a:rPr lang="en-US" sz="1100" dirty="0" smtClean="0">
                <a:cs typeface="Arial"/>
              </a:rPr>
              <a:t>		- </a:t>
            </a:r>
            <a:r>
              <a:rPr lang="en-US" sz="1100" dirty="0" err="1" smtClean="0">
                <a:cs typeface="Arial"/>
              </a:rPr>
              <a:t>výběr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vhodného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dotačního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programu</a:t>
            </a:r>
            <a:endParaRPr lang="en-US" sz="1100" dirty="0" smtClean="0">
              <a:cs typeface="Arial"/>
            </a:endParaRPr>
          </a:p>
          <a:p>
            <a:pPr marL="3200400" marR="0" lvl="7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 smtClean="0">
                <a:cs typeface="Arial"/>
              </a:rPr>
              <a:t>		-</a:t>
            </a:r>
            <a:r>
              <a:rPr lang="en-US" sz="1100" baseline="0" dirty="0" smtClean="0">
                <a:cs typeface="Arial"/>
              </a:rPr>
              <a:t> </a:t>
            </a:r>
            <a:r>
              <a:rPr lang="en-US" sz="1100" baseline="0" dirty="0" err="1" smtClean="0">
                <a:cs typeface="Arial"/>
              </a:rPr>
              <a:t>v</a:t>
            </a:r>
            <a:r>
              <a:rPr lang="en-US" sz="1100" dirty="0" err="1" smtClean="0">
                <a:cs typeface="Arial"/>
              </a:rPr>
              <a:t>ybudování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obchodní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sítě</a:t>
            </a:r>
            <a:r>
              <a:rPr lang="en-US" sz="1100" dirty="0" smtClean="0">
                <a:cs typeface="Arial"/>
              </a:rPr>
              <a:t>		- </a:t>
            </a:r>
            <a:r>
              <a:rPr lang="en-US" sz="1100" dirty="0" err="1" smtClean="0">
                <a:cs typeface="Arial"/>
              </a:rPr>
              <a:t>získání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rozvojového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kapitálu</a:t>
            </a:r>
            <a:endParaRPr lang="en-US" sz="1100" dirty="0" smtClean="0">
              <a:cs typeface="Arial"/>
            </a:endParaRPr>
          </a:p>
          <a:p>
            <a:pPr marL="3200400" marR="0" lvl="7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 smtClean="0">
                <a:cs typeface="Arial"/>
              </a:rPr>
              <a:t>		- </a:t>
            </a:r>
            <a:r>
              <a:rPr lang="en-US" sz="1100" dirty="0" err="1" smtClean="0">
                <a:cs typeface="Arial"/>
              </a:rPr>
              <a:t>pomoc</a:t>
            </a:r>
            <a:r>
              <a:rPr lang="en-US" sz="1100" dirty="0" smtClean="0">
                <a:cs typeface="Arial"/>
              </a:rPr>
              <a:t> s </a:t>
            </a:r>
            <a:r>
              <a:rPr lang="en-US" sz="1100" dirty="0" err="1" smtClean="0">
                <a:cs typeface="Arial"/>
              </a:rPr>
              <a:t>účetnictvím</a:t>
            </a:r>
            <a:r>
              <a:rPr lang="en-US" sz="1100" dirty="0" smtClean="0">
                <a:cs typeface="Arial"/>
              </a:rPr>
              <a:t> a </a:t>
            </a:r>
            <a:r>
              <a:rPr lang="en-US" sz="1100" dirty="0" err="1" smtClean="0">
                <a:cs typeface="Arial"/>
              </a:rPr>
              <a:t>finančními</a:t>
            </a:r>
            <a:r>
              <a:rPr lang="en-US" sz="1100" dirty="0" smtClean="0">
                <a:cs typeface="Arial"/>
              </a:rPr>
              <a:t> </a:t>
            </a:r>
            <a:r>
              <a:rPr lang="en-US" sz="1100" dirty="0" err="1" smtClean="0">
                <a:cs typeface="Arial"/>
              </a:rPr>
              <a:t>otázkami</a:t>
            </a:r>
            <a:endParaRPr lang="en-US" sz="1100" dirty="0" smtClean="0">
              <a:cs typeface="Arial"/>
            </a:endParaRPr>
          </a:p>
          <a:p>
            <a:pPr marL="3200400" marR="0" lvl="7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cs typeface="Arial"/>
            </a:endParaRPr>
          </a:p>
          <a:p>
            <a:pPr marL="3200400" marR="0" lvl="7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cs typeface="Arial"/>
            </a:endParaRPr>
          </a:p>
          <a:p>
            <a:pPr marL="3200400" marR="0" lvl="7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cs typeface="Arial"/>
            </a:endParaRPr>
          </a:p>
          <a:p>
            <a:pPr marL="3371850" lvl="7" indent="-171450">
              <a:buFontTx/>
              <a:buChar char="-"/>
            </a:pPr>
            <a:endParaRPr lang="en-US" sz="1200" dirty="0" smtClean="0">
              <a:cs typeface="Arial"/>
            </a:endParaRPr>
          </a:p>
          <a:p>
            <a:pPr marL="171450" indent="-171450">
              <a:buFontTx/>
              <a:buChar char="-"/>
            </a:pPr>
            <a:endParaRPr lang="en-US" sz="1200" dirty="0" smtClean="0">
              <a:cs typeface="Arial"/>
            </a:endParaRPr>
          </a:p>
          <a:p>
            <a:pPr marL="171450" indent="-171450">
              <a:buFontTx/>
              <a:buChar char="-"/>
            </a:pPr>
            <a:endParaRPr lang="en-US" sz="1200" dirty="0" smtClean="0">
              <a:cs typeface="Aria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CC602-5882-7B47-8DFD-F971571B62A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9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CC602-5882-7B47-8DFD-F971571B62A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10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CC602-5882-7B47-8DFD-F971571B62A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17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CC602-5882-7B47-8DFD-F971571B62A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39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CC602-5882-7B47-8DFD-F971571B62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66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0CC602-5882-7B47-8DFD-F971571B62A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66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28/11/19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2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28/11/19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86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28/11/19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809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28/11/19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01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28/11/19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08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28/11/19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495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28/11/19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12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28/11/19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78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28/11/19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99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28/11/19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20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48A-A2FC-944D-8F23-01A770F23182}" type="datetimeFigureOut">
              <a:rPr lang="en-US" smtClean="0"/>
              <a:t>28/11/19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33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A048A-A2FC-944D-8F23-01A770F23182}" type="datetimeFigureOut">
              <a:rPr lang="en-US" smtClean="0"/>
              <a:t>28/11/19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1CA9B-2F0B-EB46-814B-D26762202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47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3.png"/><Relationship Id="rId1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.png"/><Relationship Id="rId10" Type="http://schemas.openxmlformats.org/officeDocument/2006/relationships/hyperlink" Target="http://www.powerhub.cz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7.png"/><Relationship Id="rId1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0.png"/><Relationship Id="rId4" Type="http://schemas.openxmlformats.org/officeDocument/2006/relationships/image" Target="../media/image1.pn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7" Type="http://schemas.openxmlformats.org/officeDocument/2006/relationships/image" Target="../media/image23.jpg"/><Relationship Id="rId8" Type="http://schemas.openxmlformats.org/officeDocument/2006/relationships/image" Target="../media/image24.png"/><Relationship Id="rId9" Type="http://schemas.openxmlformats.org/officeDocument/2006/relationships/image" Target="../media/image25.png"/><Relationship Id="rId10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hyperlink" Target="mailto:lenka@powerhub.cz" TargetMode="External"/><Relationship Id="rId5" Type="http://schemas.openxmlformats.org/officeDocument/2006/relationships/hyperlink" Target="mailto:tomas.beier@powerhub.cz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000" y="2336800"/>
            <a:ext cx="5842000" cy="10922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637082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155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8102" y="1862965"/>
            <a:ext cx="11162175" cy="4589822"/>
          </a:xfrm>
        </p:spPr>
        <p:txBody>
          <a:bodyPr>
            <a:normAutofit fontScale="90000"/>
          </a:bodyPr>
          <a:lstStyle/>
          <a:p>
            <a:pPr algn="l">
              <a:spcAft>
                <a:spcPts val="2953"/>
              </a:spcAft>
            </a:pPr>
            <a:r>
              <a:rPr lang="en-US" sz="4400" dirty="0" smtClean="0">
                <a:latin typeface="Arial" charset="0"/>
                <a:ea typeface="Arial" charset="0"/>
                <a:cs typeface="Arial" charset="0"/>
              </a:rPr>
              <a:t>VYZKUMNÁ </a:t>
            </a:r>
            <a:r>
              <a:rPr lang="en-US" sz="4400" dirty="0">
                <a:latin typeface="Arial" charset="0"/>
                <a:ea typeface="Arial" charset="0"/>
                <a:cs typeface="Arial" charset="0"/>
              </a:rPr>
              <a:t>ORGANIZACE </a:t>
            </a:r>
            <a:r>
              <a:rPr lang="en-US" sz="44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4400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4400" dirty="0" smtClean="0">
                <a:latin typeface="Arial" charset="0"/>
                <a:ea typeface="Arial" charset="0"/>
                <a:cs typeface="Arial" charset="0"/>
              </a:rPr>
              <a:t>VÝZKUM A </a:t>
            </a:r>
            <a:r>
              <a:rPr lang="en-US" sz="4400" dirty="0">
                <a:latin typeface="Arial" charset="0"/>
                <a:ea typeface="Arial" charset="0"/>
                <a:cs typeface="Arial" charset="0"/>
              </a:rPr>
              <a:t>TRANSFER </a:t>
            </a:r>
            <a:r>
              <a:rPr lang="en-US" sz="4400" dirty="0" smtClean="0">
                <a:latin typeface="Arial" charset="0"/>
                <a:ea typeface="Arial" charset="0"/>
                <a:cs typeface="Arial" charset="0"/>
              </a:rPr>
              <a:t>TECHNOLOGIÍ</a:t>
            </a:r>
            <a:br>
              <a:rPr lang="en-US" sz="4400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sz="44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4400" dirty="0">
                <a:latin typeface="Arial" charset="0"/>
                <a:ea typeface="Arial" charset="0"/>
                <a:cs typeface="Arial" charset="0"/>
              </a:rPr>
            </a:br>
            <a:r>
              <a:rPr lang="cs-CZ" sz="4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cs-CZ" sz="4400" dirty="0" smtClean="0">
                <a:latin typeface="Arial" charset="0"/>
                <a:ea typeface="Arial" charset="0"/>
                <a:cs typeface="Arial" charset="0"/>
              </a:rPr>
              <a:t>Zaměření: Energetika, Mobilita &amp; ICT</a:t>
            </a:r>
            <a:br>
              <a:rPr lang="cs-CZ" sz="4400" dirty="0" smtClean="0">
                <a:latin typeface="Arial" charset="0"/>
                <a:ea typeface="Arial" charset="0"/>
                <a:cs typeface="Arial" charset="0"/>
              </a:rPr>
            </a:br>
            <a:r>
              <a:rPr lang="cs-CZ" sz="44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cs-CZ" sz="4400" dirty="0" smtClean="0">
                <a:latin typeface="Arial" charset="0"/>
                <a:ea typeface="Arial" charset="0"/>
                <a:cs typeface="Arial" charset="0"/>
              </a:rPr>
            </a:br>
            <a:r>
              <a:rPr lang="cs-CZ" sz="44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cs-CZ" sz="4400" dirty="0" smtClean="0">
                <a:latin typeface="Arial" charset="0"/>
                <a:ea typeface="Arial" charset="0"/>
                <a:cs typeface="Arial" charset="0"/>
              </a:rPr>
            </a:br>
            <a:r>
              <a:rPr lang="cs-CZ" sz="4800" b="1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cs-CZ" sz="4800" b="1" dirty="0" smtClean="0">
                <a:latin typeface="Arial" charset="0"/>
                <a:ea typeface="Arial" charset="0"/>
                <a:cs typeface="Arial" charset="0"/>
              </a:rPr>
            </a:br>
            <a:endParaRPr lang="en-US" sz="4800" b="1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396240"/>
            <a:ext cx="2608521" cy="487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38581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25" y="1795988"/>
            <a:ext cx="1249680" cy="12496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901" y="3412380"/>
            <a:ext cx="1125504" cy="112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720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54432" y="212701"/>
            <a:ext cx="10906008" cy="11154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err="1" smtClean="0">
                <a:latin typeface="Arial" charset="0"/>
                <a:ea typeface="Arial" charset="0"/>
                <a:cs typeface="Arial" charset="0"/>
              </a:rPr>
              <a:t>Hlavn</a:t>
            </a:r>
            <a:r>
              <a:rPr lang="cs-CZ" sz="4800" dirty="0" smtClean="0">
                <a:latin typeface="Arial" charset="0"/>
                <a:ea typeface="Arial" charset="0"/>
                <a:cs typeface="Arial" charset="0"/>
              </a:rPr>
              <a:t>í</a:t>
            </a:r>
            <a:r>
              <a:rPr lang="en-US" sz="48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4800" dirty="0" err="1" smtClean="0">
                <a:latin typeface="Arial" charset="0"/>
                <a:ea typeface="Arial" charset="0"/>
                <a:cs typeface="Arial" charset="0"/>
              </a:rPr>
              <a:t>aktivity</a:t>
            </a:r>
            <a:endParaRPr lang="en-US" sz="48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457" y="2551369"/>
            <a:ext cx="1389209" cy="137771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888" y="2550190"/>
            <a:ext cx="1390398" cy="137889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11535" y="4183149"/>
            <a:ext cx="2166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a typeface="Arial" charset="0"/>
                <a:cs typeface="Arial" charset="0"/>
              </a:rPr>
              <a:t>R&amp;D centrum</a:t>
            </a:r>
            <a:endParaRPr lang="en-US" sz="2800" dirty="0"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85831" y="4195977"/>
            <a:ext cx="3631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ea typeface="Arial" charset="0"/>
                <a:cs typeface="Arial" charset="0"/>
              </a:rPr>
              <a:t>Akcelerátor</a:t>
            </a:r>
            <a:r>
              <a:rPr lang="en-US" sz="2800" dirty="0" smtClean="0">
                <a:ea typeface="Arial" charset="0"/>
                <a:cs typeface="Arial" charset="0"/>
              </a:rPr>
              <a:t> a </a:t>
            </a:r>
            <a:r>
              <a:rPr lang="en-US" sz="2800" dirty="0" err="1" smtClean="0">
                <a:ea typeface="Arial" charset="0"/>
                <a:cs typeface="Arial" charset="0"/>
              </a:rPr>
              <a:t>inkubátor</a:t>
            </a:r>
            <a:endParaRPr lang="en-US" sz="2800" dirty="0">
              <a:ea typeface="Arial" charset="0"/>
              <a:cs typeface="Arial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396240"/>
            <a:ext cx="2608521" cy="48768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843" y="2444125"/>
            <a:ext cx="1497348" cy="1484958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8683092" y="4195977"/>
            <a:ext cx="27235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ea typeface="Arial" charset="0"/>
                <a:cs typeface="Arial" charset="0"/>
              </a:rPr>
              <a:t>Investiční</a:t>
            </a:r>
            <a:r>
              <a:rPr lang="en-US" sz="2800" dirty="0" smtClean="0">
                <a:ea typeface="Arial" charset="0"/>
                <a:cs typeface="Arial" charset="0"/>
              </a:rPr>
              <a:t> finance</a:t>
            </a:r>
            <a:endParaRPr lang="en-US" sz="2800" dirty="0">
              <a:ea typeface="Arial" charset="0"/>
              <a:cs typeface="Arial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637082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259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065" y="-797560"/>
            <a:ext cx="10341741" cy="2387600"/>
          </a:xfrm>
        </p:spPr>
        <p:txBody>
          <a:bodyPr>
            <a:normAutofit/>
          </a:bodyPr>
          <a:lstStyle/>
          <a:p>
            <a:r>
              <a:rPr lang="cs-CZ" sz="4800" dirty="0" smtClean="0">
                <a:latin typeface="Arial"/>
                <a:cs typeface="Arial"/>
              </a:rPr>
              <a:t>Portfolio </a:t>
            </a:r>
            <a:r>
              <a:rPr lang="cs-CZ" sz="4800" dirty="0" err="1" smtClean="0">
                <a:latin typeface="Arial"/>
                <a:cs typeface="Arial"/>
              </a:rPr>
              <a:t>PowerHUB</a:t>
            </a:r>
            <a:r>
              <a:rPr lang="cs-CZ" sz="4800" dirty="0" smtClean="0">
                <a:latin typeface="Arial"/>
                <a:cs typeface="Arial"/>
              </a:rPr>
              <a:t> </a:t>
            </a:r>
            <a:endParaRPr lang="en-US" sz="4800" dirty="0">
              <a:latin typeface="Arial"/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1210" y="1937250"/>
            <a:ext cx="2771736" cy="14494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07" y="4126805"/>
            <a:ext cx="2673267" cy="3322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9038" y="4002401"/>
            <a:ext cx="2038989" cy="6227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114" y="2005037"/>
            <a:ext cx="2074555" cy="13816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065" y="2377549"/>
            <a:ext cx="1609905" cy="64396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0198" y="3395033"/>
            <a:ext cx="2624853" cy="157491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396240"/>
            <a:ext cx="2608521" cy="48768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637082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75065" y="4969945"/>
            <a:ext cx="10341741" cy="1193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 smtClean="0"/>
              <a:t>desítka dalších na </a:t>
            </a:r>
            <a:r>
              <a:rPr lang="cs-CZ" sz="4800" b="1" dirty="0" smtClean="0">
                <a:solidFill>
                  <a:schemeClr val="accent1">
                    <a:lumMod val="75000"/>
                  </a:schemeClr>
                </a:solidFill>
                <a:hlinkClick r:id="rId10"/>
              </a:rPr>
              <a:t>www.powerhub.cz</a:t>
            </a:r>
            <a:r>
              <a:rPr lang="cs-CZ" sz="4800" b="1" dirty="0" smtClean="0"/>
              <a:t> </a:t>
            </a:r>
            <a:endParaRPr lang="en-US" sz="4800" b="1" dirty="0"/>
          </a:p>
        </p:txBody>
      </p:sp>
      <p:pic>
        <p:nvPicPr>
          <p:cNvPr id="13" name="Picture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637" y="2234773"/>
            <a:ext cx="3250561" cy="8405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578240" y="3832135"/>
            <a:ext cx="2174595" cy="92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857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68713" y="632658"/>
            <a:ext cx="10906008" cy="11154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err="1" smtClean="0">
                <a:latin typeface="Arial" charset="0"/>
                <a:ea typeface="Arial" charset="0"/>
                <a:cs typeface="Arial" charset="0"/>
              </a:rPr>
              <a:t>Proč</a:t>
            </a:r>
            <a:r>
              <a:rPr lang="en-US" sz="4800" dirty="0" smtClean="0">
                <a:latin typeface="Arial" charset="0"/>
                <a:ea typeface="Arial" charset="0"/>
                <a:cs typeface="Arial" charset="0"/>
              </a:rPr>
              <a:t> s </a:t>
            </a:r>
            <a:r>
              <a:rPr lang="en-US" sz="4800" dirty="0" err="1" smtClean="0">
                <a:latin typeface="Arial" charset="0"/>
                <a:ea typeface="Arial" charset="0"/>
                <a:cs typeface="Arial" charset="0"/>
              </a:rPr>
              <a:t>námi</a:t>
            </a:r>
            <a:r>
              <a:rPr lang="en-US" sz="48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4800" dirty="0" err="1" smtClean="0">
                <a:latin typeface="Arial" charset="0"/>
                <a:ea typeface="Arial" charset="0"/>
                <a:cs typeface="Arial" charset="0"/>
              </a:rPr>
              <a:t>spolupracovat</a:t>
            </a:r>
            <a:r>
              <a:rPr lang="en-US" sz="4800" dirty="0" smtClean="0">
                <a:latin typeface="Arial" charset="0"/>
                <a:ea typeface="Arial" charset="0"/>
                <a:cs typeface="Arial" charset="0"/>
              </a:rPr>
              <a:t>?</a:t>
            </a:r>
            <a:endParaRPr lang="en-US" sz="48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396240"/>
            <a:ext cx="2608521" cy="48768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8966200" y="4051955"/>
            <a:ext cx="2735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a typeface="Arial" charset="0"/>
                <a:cs typeface="Arial" charset="0"/>
              </a:rPr>
              <a:t>Business Transfer </a:t>
            </a:r>
            <a:endParaRPr lang="en-US" sz="2800" dirty="0">
              <a:ea typeface="Arial" charset="0"/>
              <a:cs typeface="Arial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637082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116" y="2149682"/>
            <a:ext cx="1497347" cy="1484957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485949" y="4057667"/>
            <a:ext cx="32420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ea typeface="Arial" charset="0"/>
                <a:cs typeface="Arial" charset="0"/>
              </a:rPr>
              <a:t>PowerHUB</a:t>
            </a:r>
            <a:r>
              <a:rPr lang="en-US" sz="2800" dirty="0" smtClean="0">
                <a:ea typeface="Arial" charset="0"/>
                <a:cs typeface="Arial" charset="0"/>
              </a:rPr>
              <a:t> </a:t>
            </a:r>
            <a:r>
              <a:rPr lang="en-US" sz="2800" dirty="0" err="1" smtClean="0">
                <a:ea typeface="Arial" charset="0"/>
                <a:cs typeface="Arial" charset="0"/>
              </a:rPr>
              <a:t>komunita</a:t>
            </a:r>
            <a:endParaRPr lang="en-US" sz="2800" dirty="0">
              <a:ea typeface="Arial" charset="0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40118" y="4051955"/>
            <a:ext cx="43216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cs typeface="Arial"/>
              </a:rPr>
              <a:t>Evropsky</a:t>
            </a:r>
            <a:r>
              <a:rPr lang="en-US" sz="2800" dirty="0">
                <a:cs typeface="Arial"/>
              </a:rPr>
              <a:t>́ </a:t>
            </a:r>
            <a:r>
              <a:rPr lang="en-US" sz="2800" dirty="0" err="1">
                <a:cs typeface="Arial"/>
              </a:rPr>
              <a:t>I</a:t>
            </a:r>
            <a:r>
              <a:rPr lang="en-US" sz="2800" dirty="0" err="1" smtClean="0">
                <a:cs typeface="Arial"/>
              </a:rPr>
              <a:t>novační</a:t>
            </a:r>
            <a:r>
              <a:rPr lang="en-US" sz="2800" dirty="0" smtClean="0">
                <a:cs typeface="Arial"/>
              </a:rPr>
              <a:t> </a:t>
            </a:r>
            <a:r>
              <a:rPr lang="en-US" sz="2800" dirty="0">
                <a:cs typeface="Arial"/>
              </a:rPr>
              <a:t>a </a:t>
            </a:r>
            <a:r>
              <a:rPr lang="en-US" sz="2800" dirty="0" err="1">
                <a:cs typeface="Arial"/>
              </a:rPr>
              <a:t>T</a:t>
            </a:r>
            <a:r>
              <a:rPr lang="en-US" sz="2800" dirty="0" err="1" smtClean="0">
                <a:cs typeface="Arial"/>
              </a:rPr>
              <a:t>echnologicky</a:t>
            </a:r>
            <a:r>
              <a:rPr lang="en-US" sz="2800" dirty="0" smtClean="0">
                <a:cs typeface="Arial"/>
              </a:rPr>
              <a:t>́ </a:t>
            </a:r>
            <a:r>
              <a:rPr lang="en-US" sz="2800" dirty="0" err="1">
                <a:cs typeface="Arial"/>
              </a:rPr>
              <a:t>institut</a:t>
            </a:r>
            <a:r>
              <a:rPr lang="en-US" sz="2800" dirty="0">
                <a:cs typeface="Arial"/>
              </a:rPr>
              <a:t> (EIT) </a:t>
            </a:r>
            <a:r>
              <a:rPr lang="en-US" sz="2800" dirty="0" smtClean="0">
                <a:cs typeface="Arial"/>
              </a:rPr>
              <a:t>KIC Urban Mobility</a:t>
            </a:r>
          </a:p>
          <a:p>
            <a:r>
              <a:rPr lang="en-US" sz="2800" dirty="0" smtClean="0">
                <a:cs typeface="Arial"/>
              </a:rPr>
              <a:t>KIC </a:t>
            </a:r>
            <a:r>
              <a:rPr lang="en-US" sz="2800" dirty="0" err="1" smtClean="0">
                <a:cs typeface="Arial"/>
              </a:rPr>
              <a:t>InnoEnergy</a:t>
            </a:r>
            <a:endParaRPr lang="en-US" sz="2800" dirty="0">
              <a:cs typeface="Arial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9406" y="2260612"/>
            <a:ext cx="1385491" cy="137402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5998" y="2558082"/>
            <a:ext cx="1076557" cy="1076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25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31520" y="36564"/>
            <a:ext cx="1072896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4800" dirty="0" smtClean="0">
                <a:latin typeface="Arial" charset="0"/>
                <a:ea typeface="Arial" charset="0"/>
                <a:cs typeface="Arial" charset="0"/>
              </a:rPr>
              <a:t>Co účastí získáte</a:t>
            </a:r>
            <a:r>
              <a:rPr lang="en-US" sz="4800" dirty="0" smtClean="0">
                <a:latin typeface="Arial" charset="0"/>
                <a:ea typeface="Arial" charset="0"/>
                <a:cs typeface="Arial" charset="0"/>
              </a:rPr>
              <a:t>?</a:t>
            </a:r>
            <a:endParaRPr lang="en-US" sz="4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6746" y="1846505"/>
            <a:ext cx="10745949" cy="3108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cs-CZ" sz="2800" dirty="0" smtClean="0"/>
              <a:t>vyhledávání </a:t>
            </a:r>
            <a:r>
              <a:rPr lang="cs-CZ" sz="2800" dirty="0"/>
              <a:t>nových projektů a investiční nástroje pro start </a:t>
            </a:r>
            <a:r>
              <a:rPr lang="cs-CZ" sz="2800" dirty="0" err="1"/>
              <a:t>upy</a:t>
            </a:r>
            <a:r>
              <a:rPr lang="cs-CZ" sz="2800" dirty="0"/>
              <a:t> a technologické projekty </a:t>
            </a:r>
            <a:endParaRPr lang="en-US" sz="2800" dirty="0">
              <a:cs typeface="Arial"/>
            </a:endParaRPr>
          </a:p>
          <a:p>
            <a:pPr marL="457200" indent="-457200">
              <a:buFont typeface="Arial"/>
              <a:buChar char="•"/>
            </a:pPr>
            <a:r>
              <a:rPr lang="en-US" sz="2800" dirty="0" err="1" smtClean="0">
                <a:cs typeface="Arial"/>
              </a:rPr>
              <a:t>podporu</a:t>
            </a:r>
            <a:r>
              <a:rPr lang="en-US" sz="2800" dirty="0" smtClean="0">
                <a:cs typeface="Arial"/>
              </a:rPr>
              <a:t> </a:t>
            </a:r>
            <a:r>
              <a:rPr lang="en-US" sz="2800" dirty="0" err="1" smtClean="0">
                <a:cs typeface="Arial"/>
              </a:rPr>
              <a:t>ve</a:t>
            </a:r>
            <a:r>
              <a:rPr lang="en-US" sz="2800" dirty="0" smtClean="0">
                <a:cs typeface="Arial"/>
              </a:rPr>
              <a:t> </a:t>
            </a:r>
            <a:r>
              <a:rPr lang="en-US" sz="2800" dirty="0" err="1" smtClean="0">
                <a:cs typeface="Arial"/>
              </a:rPr>
              <a:t>všech</a:t>
            </a:r>
            <a:r>
              <a:rPr lang="en-US" sz="2800" dirty="0" smtClean="0">
                <a:cs typeface="Arial"/>
              </a:rPr>
              <a:t> </a:t>
            </a:r>
            <a:r>
              <a:rPr lang="en-US" sz="2800" dirty="0" err="1" smtClean="0">
                <a:cs typeface="Arial"/>
              </a:rPr>
              <a:t>fázích</a:t>
            </a:r>
            <a:r>
              <a:rPr lang="en-US" sz="2800" dirty="0" smtClean="0">
                <a:cs typeface="Arial"/>
              </a:rPr>
              <a:t> </a:t>
            </a:r>
            <a:r>
              <a:rPr lang="en-US" sz="2800" dirty="0" err="1" smtClean="0">
                <a:cs typeface="Arial"/>
              </a:rPr>
              <a:t>vývoje</a:t>
            </a:r>
            <a:r>
              <a:rPr lang="en-US" sz="2800" dirty="0" smtClean="0">
                <a:cs typeface="Arial"/>
              </a:rPr>
              <a:t> </a:t>
            </a:r>
            <a:r>
              <a:rPr lang="en-US" sz="2800" dirty="0" err="1" smtClean="0">
                <a:cs typeface="Arial"/>
              </a:rPr>
              <a:t>společnosti</a:t>
            </a:r>
            <a:endParaRPr lang="cs-CZ" sz="2800" dirty="0">
              <a:cs typeface="Arial"/>
            </a:endParaRPr>
          </a:p>
          <a:p>
            <a:pPr marL="457200" indent="-457200">
              <a:buFont typeface="Arial"/>
              <a:buChar char="•"/>
            </a:pPr>
            <a:r>
              <a:rPr lang="cs-CZ" sz="2800" dirty="0" smtClean="0">
                <a:cs typeface="Arial"/>
              </a:rPr>
              <a:t>unikátní </a:t>
            </a:r>
            <a:r>
              <a:rPr lang="cs-CZ" sz="2800" dirty="0">
                <a:cs typeface="Arial"/>
              </a:rPr>
              <a:t>schopnost využít silné zastoupení </a:t>
            </a:r>
            <a:r>
              <a:rPr lang="cs-CZ" sz="2800" dirty="0" err="1" smtClean="0">
                <a:cs typeface="Arial"/>
              </a:rPr>
              <a:t>PowerHUB</a:t>
            </a:r>
            <a:r>
              <a:rPr lang="cs-CZ" sz="2800" dirty="0" smtClean="0">
                <a:cs typeface="Arial"/>
              </a:rPr>
              <a:t> </a:t>
            </a:r>
            <a:r>
              <a:rPr lang="cs-CZ" sz="2800" dirty="0">
                <a:cs typeface="Arial"/>
              </a:rPr>
              <a:t>CEE regionu </a:t>
            </a:r>
            <a:endParaRPr lang="en-US" sz="2800" dirty="0" smtClean="0">
              <a:cs typeface="Arial"/>
            </a:endParaRPr>
          </a:p>
          <a:p>
            <a:pPr marL="457200" indent="-457200">
              <a:buFont typeface="Arial"/>
              <a:buChar char="•"/>
            </a:pPr>
            <a:r>
              <a:rPr lang="en-US" sz="2800" dirty="0" err="1">
                <a:cs typeface="Arial"/>
              </a:rPr>
              <a:t>d</a:t>
            </a:r>
            <a:r>
              <a:rPr lang="en-US" sz="2800" dirty="0" err="1" smtClean="0">
                <a:cs typeface="Arial"/>
              </a:rPr>
              <a:t>edikov</a:t>
            </a:r>
            <a:r>
              <a:rPr lang="cs-CZ" sz="2800" dirty="0" smtClean="0">
                <a:cs typeface="Arial"/>
              </a:rPr>
              <a:t>a</a:t>
            </a:r>
            <a:r>
              <a:rPr lang="en-US" sz="2800" dirty="0" smtClean="0">
                <a:cs typeface="Arial"/>
              </a:rPr>
              <a:t>né </a:t>
            </a:r>
            <a:r>
              <a:rPr lang="en-US" sz="2800" dirty="0" err="1" smtClean="0">
                <a:cs typeface="Arial"/>
              </a:rPr>
              <a:t>inkubačn</a:t>
            </a:r>
            <a:r>
              <a:rPr lang="cs-CZ" sz="2800" dirty="0" err="1" smtClean="0">
                <a:cs typeface="Arial"/>
              </a:rPr>
              <a:t>í</a:t>
            </a:r>
            <a:r>
              <a:rPr lang="en-US" sz="2800" dirty="0" smtClean="0">
                <a:cs typeface="Arial"/>
              </a:rPr>
              <a:t> </a:t>
            </a:r>
            <a:r>
              <a:rPr lang="en-US" sz="2800" dirty="0" err="1" smtClean="0">
                <a:cs typeface="Arial"/>
              </a:rPr>
              <a:t>aktivity</a:t>
            </a:r>
            <a:endParaRPr lang="en-US" sz="2800" dirty="0" smtClean="0">
              <a:cs typeface="Arial"/>
            </a:endParaRPr>
          </a:p>
          <a:p>
            <a:pPr marL="457200" indent="-457200">
              <a:buFont typeface="Arial"/>
              <a:buChar char="•"/>
            </a:pPr>
            <a:r>
              <a:rPr lang="en-US" sz="2800" dirty="0" smtClean="0">
                <a:cs typeface="Arial"/>
              </a:rPr>
              <a:t>A</a:t>
            </a:r>
            <a:r>
              <a:rPr lang="cs-CZ" sz="2800" dirty="0" err="1" smtClean="0">
                <a:cs typeface="Arial"/>
              </a:rPr>
              <a:t>kcelerace</a:t>
            </a:r>
            <a:r>
              <a:rPr lang="cs-CZ" sz="2800" dirty="0" smtClean="0">
                <a:cs typeface="Arial"/>
              </a:rPr>
              <a:t> &amp; </a:t>
            </a:r>
            <a:r>
              <a:rPr lang="cs-CZ" sz="2800" dirty="0" err="1" smtClean="0">
                <a:cs typeface="Arial"/>
              </a:rPr>
              <a:t>ScaleUp</a:t>
            </a:r>
            <a:r>
              <a:rPr lang="cs-CZ" sz="2800" dirty="0" smtClean="0">
                <a:cs typeface="Arial"/>
              </a:rPr>
              <a:t>  aktivity</a:t>
            </a:r>
          </a:p>
          <a:p>
            <a:endParaRPr lang="en-US" sz="2800" dirty="0" smtClean="0"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37082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99" y="4718829"/>
            <a:ext cx="1319066" cy="13190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99" y="1846505"/>
            <a:ext cx="1172660" cy="117266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396240"/>
            <a:ext cx="2608521" cy="48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460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4152" y="742116"/>
            <a:ext cx="10906008" cy="11154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  <a:p>
            <a:r>
              <a:rPr lang="en-US" sz="4400" dirty="0" err="1" smtClean="0">
                <a:latin typeface="Arial" charset="0"/>
                <a:ea typeface="Arial" charset="0"/>
                <a:cs typeface="Arial" charset="0"/>
              </a:rPr>
              <a:t>Mezinárodn</a:t>
            </a:r>
            <a:r>
              <a:rPr lang="cs-CZ" sz="4400" dirty="0" err="1" smtClean="0">
                <a:latin typeface="Arial" charset="0"/>
                <a:ea typeface="Arial" charset="0"/>
                <a:cs typeface="Arial" charset="0"/>
              </a:rPr>
              <a:t>í</a:t>
            </a:r>
            <a:r>
              <a:rPr lang="en-US" sz="4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4400" dirty="0" err="1" smtClean="0">
                <a:latin typeface="Arial" charset="0"/>
                <a:ea typeface="Arial" charset="0"/>
                <a:cs typeface="Arial" charset="0"/>
              </a:rPr>
              <a:t>partne</a:t>
            </a:r>
            <a:r>
              <a:rPr lang="cs-CZ" sz="4400" dirty="0" err="1" smtClean="0">
                <a:latin typeface="Arial" charset="0"/>
                <a:ea typeface="Arial" charset="0"/>
                <a:cs typeface="Arial" charset="0"/>
              </a:rPr>
              <a:t>ři</a:t>
            </a:r>
            <a:endParaRPr lang="en-US" sz="44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81" y="3959658"/>
            <a:ext cx="1702967" cy="170296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396240"/>
            <a:ext cx="2608521" cy="48768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37082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031" y="2547222"/>
            <a:ext cx="2180866" cy="111261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277" y="3803156"/>
            <a:ext cx="3240557" cy="165323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8834" y="2702813"/>
            <a:ext cx="1875887" cy="95702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3395" y="4117706"/>
            <a:ext cx="2187489" cy="111599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334" y="3803156"/>
            <a:ext cx="3644807" cy="1859469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3245" y="2778727"/>
            <a:ext cx="1320419" cy="732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88333" y="2894002"/>
            <a:ext cx="2937834" cy="61744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003667" y="3290501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003667" y="3290501"/>
            <a:ext cx="18466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aseline="30000" dirty="0"/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03667" y="3290501"/>
            <a:ext cx="18466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aseline="30000" dirty="0"/>
              <a:t>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003667" y="3290501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911464" y="3567500"/>
            <a:ext cx="2357416" cy="2357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141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396240"/>
            <a:ext cx="2608521" cy="487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37082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arcador de título 1"/>
          <p:cNvSpPr txBox="1">
            <a:spLocks/>
          </p:cNvSpPr>
          <p:nvPr/>
        </p:nvSpPr>
        <p:spPr>
          <a:xfrm>
            <a:off x="757522" y="1493999"/>
            <a:ext cx="8581869" cy="4660956"/>
          </a:xfrm>
          <a:prstGeom prst="rect">
            <a:avLst/>
          </a:prstGeom>
        </p:spPr>
        <p:txBody>
          <a:bodyPr vert="horz" lIns="64282" tIns="32141" rIns="64282" bIns="32141" rtlCol="0" anchor="t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r>
              <a:rPr lang="cs-CZ" sz="2000" b="1" dirty="0"/>
              <a:t>E-</a:t>
            </a:r>
            <a:r>
              <a:rPr lang="cs-CZ" sz="2000" b="1" dirty="0" err="1"/>
              <a:t>Accelerator</a:t>
            </a:r>
            <a:r>
              <a:rPr lang="cs-CZ" sz="2000" b="1" dirty="0"/>
              <a:t>, </a:t>
            </a:r>
            <a:r>
              <a:rPr lang="cs-CZ" sz="2000" b="1" dirty="0" err="1"/>
              <a:t>z.ú</a:t>
            </a:r>
            <a:r>
              <a:rPr lang="cs-CZ" sz="2000" b="1" dirty="0"/>
              <a:t>. </a:t>
            </a:r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r>
              <a:rPr lang="cs-CZ" sz="2000" b="1" dirty="0"/>
              <a:t>Náměstí Kinských 6</a:t>
            </a:r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r>
              <a:rPr lang="cs-CZ" sz="2000" b="1" dirty="0"/>
              <a:t>150 00 Prague 5</a:t>
            </a:r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r>
              <a:rPr lang="cs-CZ" sz="2000" b="1" dirty="0" smtClean="0"/>
              <a:t>VAT No.: </a:t>
            </a:r>
            <a:r>
              <a:rPr lang="cs-CZ" sz="2000" b="1" dirty="0"/>
              <a:t>CZ05928541</a:t>
            </a:r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endParaRPr lang="cs-CZ" sz="2000" b="1" i="1" dirty="0"/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endParaRPr lang="cs-CZ" sz="2000" b="1" dirty="0" smtClean="0"/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r>
              <a:rPr lang="cs-CZ" sz="2000" dirty="0" smtClean="0"/>
              <a:t>Lenka </a:t>
            </a:r>
            <a:r>
              <a:rPr lang="cs-CZ" sz="2000" dirty="0" err="1" smtClean="0"/>
              <a:t>Čilová</a:t>
            </a:r>
            <a:r>
              <a:rPr lang="cs-CZ" sz="2000" dirty="0"/>
              <a:t>, </a:t>
            </a:r>
            <a:r>
              <a:rPr lang="cs-CZ" sz="2000" dirty="0" err="1"/>
              <a:t>Regional</a:t>
            </a:r>
            <a:r>
              <a:rPr lang="cs-CZ" sz="2000" dirty="0"/>
              <a:t> </a:t>
            </a:r>
            <a:r>
              <a:rPr lang="cs-CZ" sz="2000" dirty="0" err="1" smtClean="0"/>
              <a:t>Director</a:t>
            </a:r>
            <a:r>
              <a:rPr lang="cs-CZ" sz="2000" dirty="0"/>
              <a:t> </a:t>
            </a:r>
            <a:r>
              <a:rPr lang="cs-CZ" sz="2000" dirty="0" smtClean="0"/>
              <a:t>     				  	</a:t>
            </a:r>
            <a:r>
              <a:rPr lang="cs-CZ" sz="2000" dirty="0" smtClean="0">
                <a:hlinkClick r:id="rId4"/>
              </a:rPr>
              <a:t>lenka@powerhub.cz</a:t>
            </a:r>
            <a:r>
              <a:rPr lang="cs-CZ" sz="2000" dirty="0" smtClean="0"/>
              <a:t> </a:t>
            </a:r>
            <a:endParaRPr lang="cs-CZ" sz="2000" dirty="0"/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r>
              <a:rPr lang="cs-CZ" sz="2000" dirty="0" smtClean="0"/>
              <a:t>Tomáš Beier, Business </a:t>
            </a:r>
            <a:r>
              <a:rPr lang="cs-CZ" sz="2000" dirty="0" err="1" smtClean="0"/>
              <a:t>Development</a:t>
            </a:r>
            <a:r>
              <a:rPr lang="cs-CZ" sz="2000" dirty="0" smtClean="0"/>
              <a:t> </a:t>
            </a:r>
            <a:r>
              <a:rPr lang="cs-CZ" sz="2000" dirty="0" err="1" smtClean="0"/>
              <a:t>Director</a:t>
            </a:r>
            <a:r>
              <a:rPr lang="cs-CZ" sz="2000" dirty="0"/>
              <a:t>		</a:t>
            </a:r>
            <a:r>
              <a:rPr lang="cs-CZ" sz="2000" dirty="0" smtClean="0">
                <a:hlinkClick r:id="rId5"/>
              </a:rPr>
              <a:t>tomas.beier@powerhub.cz</a:t>
            </a:r>
            <a:endParaRPr lang="cs-CZ" sz="2000" dirty="0" smtClean="0"/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endParaRPr lang="cs-CZ" sz="2000" dirty="0" smtClean="0"/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endParaRPr lang="cs-CZ" sz="2000" dirty="0" smtClean="0"/>
          </a:p>
          <a:p>
            <a:pPr marL="0" lvl="1" defTabSz="321412">
              <a:spcBef>
                <a:spcPct val="0"/>
              </a:spcBef>
              <a:spcAft>
                <a:spcPts val="422"/>
              </a:spcAft>
            </a:pPr>
            <a:endParaRPr lang="cs-CZ" sz="2000" dirty="0"/>
          </a:p>
          <a:p>
            <a:pPr marL="241059" lvl="1" indent="-241059" defTabSz="321412">
              <a:spcBef>
                <a:spcPct val="0"/>
              </a:spcBef>
              <a:spcAft>
                <a:spcPts val="422"/>
              </a:spcAft>
              <a:buFont typeface="Wingdings" panose="05000000000000000000" pitchFamily="2" charset="2"/>
              <a:buChar char="q"/>
            </a:pPr>
            <a:endParaRPr lang="cs-CZ" sz="2000" dirty="0"/>
          </a:p>
          <a:p>
            <a:pPr>
              <a:spcAft>
                <a:spcPts val="422"/>
              </a:spcAft>
            </a:pPr>
            <a:endParaRPr lang="cs-CZ" sz="18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615026" y="216282"/>
            <a:ext cx="10341742" cy="1193800"/>
          </a:xfrm>
        </p:spPr>
        <p:txBody>
          <a:bodyPr>
            <a:normAutofit/>
          </a:bodyPr>
          <a:lstStyle/>
          <a:p>
            <a:pPr algn="l"/>
            <a:r>
              <a:rPr lang="cs-CZ" sz="4400" dirty="0" smtClean="0">
                <a:latin typeface="Arial"/>
                <a:cs typeface="Arial"/>
              </a:rPr>
              <a:t>Kontakt</a:t>
            </a:r>
            <a:endParaRPr lang="en-US" sz="4400" dirty="0">
              <a:latin typeface="Arial"/>
              <a:cs typeface="Arial"/>
            </a:endParaRPr>
          </a:p>
        </p:txBody>
      </p:sp>
      <p:sp>
        <p:nvSpPr>
          <p:cNvPr id="7" name="Marcador de título 1"/>
          <p:cNvSpPr txBox="1">
            <a:spLocks/>
          </p:cNvSpPr>
          <p:nvPr/>
        </p:nvSpPr>
        <p:spPr>
          <a:xfrm>
            <a:off x="7064679" y="901770"/>
            <a:ext cx="4718807" cy="4660956"/>
          </a:xfrm>
          <a:prstGeom prst="rect">
            <a:avLst/>
          </a:prstGeom>
        </p:spPr>
        <p:txBody>
          <a:bodyPr vert="horz" lIns="64282" tIns="32141" rIns="64282" bIns="32141" rtlCol="0" anchor="t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422"/>
              </a:spcAft>
            </a:pPr>
            <a:endParaRPr lang="cs-CZ" sz="18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Marcador de título 1"/>
          <p:cNvSpPr txBox="1">
            <a:spLocks/>
          </p:cNvSpPr>
          <p:nvPr/>
        </p:nvSpPr>
        <p:spPr>
          <a:xfrm>
            <a:off x="6964471" y="1173317"/>
            <a:ext cx="4610249" cy="4660956"/>
          </a:xfrm>
          <a:prstGeom prst="rect">
            <a:avLst/>
          </a:prstGeom>
        </p:spPr>
        <p:txBody>
          <a:bodyPr vert="horz" lIns="64282" tIns="32141" rIns="64282" bIns="32141" rtlCol="0" anchor="t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422"/>
              </a:spcAft>
            </a:pPr>
            <a:endParaRPr lang="cs-CZ" sz="2000" b="1" dirty="0">
              <a:solidFill>
                <a:srgbClr val="00662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472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76718"/>
            <a:ext cx="9144000" cy="2387600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Arial" charset="0"/>
                <a:ea typeface="Arial" charset="0"/>
                <a:cs typeface="Arial" charset="0"/>
              </a:rPr>
              <a:t>Děkuji za pozornost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200" y="396240"/>
            <a:ext cx="2608521" cy="4876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370820"/>
            <a:ext cx="12192000" cy="487180"/>
          </a:xfrm>
          <a:prstGeom prst="rect">
            <a:avLst/>
          </a:prstGeom>
          <a:solidFill>
            <a:srgbClr val="0383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913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7905</TotalTime>
  <Words>121</Words>
  <Application>Microsoft Macintosh PowerPoint</Application>
  <PresentationFormat>Custom</PresentationFormat>
  <Paragraphs>57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VYZKUMNÁ ORGANIZACE  VÝZKUM A TRANSFER TECHNOLOGIÍ   Zaměření: Energetika, Mobilita &amp; ICT    </vt:lpstr>
      <vt:lpstr>PowerPoint Presentation</vt:lpstr>
      <vt:lpstr>Portfolio PowerHUB </vt:lpstr>
      <vt:lpstr>PowerPoint Presentation</vt:lpstr>
      <vt:lpstr>PowerPoint Presentation</vt:lpstr>
      <vt:lpstr>PowerPoint Presentation</vt:lpstr>
      <vt:lpstr>Kontakt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Rudolf Glasnak</dc:creator>
  <cp:lastModifiedBy>User</cp:lastModifiedBy>
  <cp:revision>88</cp:revision>
  <dcterms:created xsi:type="dcterms:W3CDTF">2019-03-27T13:29:59Z</dcterms:created>
  <dcterms:modified xsi:type="dcterms:W3CDTF">2019-11-28T20:17:48Z</dcterms:modified>
</cp:coreProperties>
</file>