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1" name="Shape 10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Text názvu</a:t>
            </a:r>
          </a:p>
        </p:txBody>
      </p:sp>
      <p:sp>
        <p:nvSpPr>
          <p:cNvPr id="12" name="Text úrovně 1…"/>
          <p:cNvSpPr txBox="1"/>
          <p:nvPr>
            <p:ph type="body" sz="quarter" idx="1"/>
          </p:nvPr>
        </p:nvSpPr>
        <p:spPr>
          <a:xfrm>
            <a:off x="1524000" y="3602037"/>
            <a:ext cx="9144000" cy="165576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45719" tIns="45719" rIns="45719" bIns="45719"/>
          <a:lstStyle/>
          <a:p>
            <a:pPr/>
            <a:r>
              <a:t>Text názvu</a:t>
            </a:r>
          </a:p>
        </p:txBody>
      </p:sp>
      <p:sp>
        <p:nvSpPr>
          <p:cNvPr id="93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lIns="45719" tIns="45719" rIns="45719" bIns="45719"/>
          <a:lstStyle>
            <a:lvl3pPr marL="1234439" indent="-320039"/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4" name="Číslo snímku"/>
          <p:cNvSpPr txBox="1"/>
          <p:nvPr>
            <p:ph type="sldNum" sz="quarter" idx="2"/>
          </p:nvPr>
        </p:nvSpPr>
        <p:spPr>
          <a:xfrm>
            <a:off x="11095176" y="6404292"/>
            <a:ext cx="258624" cy="269241"/>
          </a:xfrm>
          <a:prstGeom prst="rect">
            <a:avLst/>
          </a:prstGeom>
        </p:spPr>
        <p:txBody>
          <a:bodyPr lIns="45719" tIns="45719" rIns="45719" bIns="4571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1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názvu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 názvu</a:t>
            </a:r>
          </a:p>
        </p:txBody>
      </p:sp>
      <p:sp>
        <p:nvSpPr>
          <p:cNvPr id="30" name="Text úrovně 1…"/>
          <p:cNvSpPr txBox="1"/>
          <p:nvPr>
            <p:ph type="body" sz="quarter" idx="1"/>
          </p:nvPr>
        </p:nvSpPr>
        <p:spPr>
          <a:xfrm>
            <a:off x="831850" y="4589462"/>
            <a:ext cx="10515600" cy="150019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9" name="Text úrovně 1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názvu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839787" y="1681163"/>
            <a:ext cx="5157790" cy="82391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0">
              <a:buSzTx/>
              <a:buFontTx/>
              <a:buNone/>
              <a:defRPr b="1" sz="2400"/>
            </a:lvl2pPr>
            <a:lvl3pPr marL="0" indent="0">
              <a:buSzTx/>
              <a:buFontTx/>
              <a:buNone/>
              <a:defRPr b="1" sz="2400"/>
            </a:lvl3pPr>
            <a:lvl4pPr marL="0" indent="0">
              <a:buSzTx/>
              <a:buFontTx/>
              <a:buNone/>
              <a:defRPr b="1" sz="2400"/>
            </a:lvl4pPr>
            <a:lvl5pPr marL="0" indent="0">
              <a:buSzTx/>
              <a:buFontTx/>
              <a:buNone/>
              <a:defRPr b="1"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5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 názvu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73" name="Text úrovně 1…"/>
          <p:cNvSpPr txBox="1"/>
          <p:nvPr>
            <p:ph type="body" sz="half" idx="1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4" name="Text Placeholder 3"/>
          <p:cNvSpPr/>
          <p:nvPr>
            <p:ph type="body" sz="quarter" idx="13"/>
          </p:nvPr>
        </p:nvSpPr>
        <p:spPr>
          <a:xfrm>
            <a:off x="839786" y="2057400"/>
            <a:ext cx="3932242" cy="381158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 názvu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Text úrovně 1…"/>
          <p:cNvSpPr txBox="1"/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8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3" name="Text úrovně 1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/>
          <p:nvPr>
            <p:ph type="sldNum" sz="quarter" idx="2"/>
          </p:nvPr>
        </p:nvSpPr>
        <p:spPr>
          <a:xfrm>
            <a:off x="11095181" y="6404294"/>
            <a:ext cx="258620" cy="26923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.png"/><Relationship Id="rId9" Type="http://schemas.openxmlformats.org/officeDocument/2006/relationships/hyperlink" Target="http://www.powerhub.cz/" TargetMode="External"/><Relationship Id="rId10" Type="http://schemas.openxmlformats.org/officeDocument/2006/relationships/image" Target="../media/image13.png"/><Relationship Id="rId11" Type="http://schemas.openxmlformats.org/officeDocument/2006/relationships/image" Target="../media/image14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6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openxmlformats.org/officeDocument/2006/relationships/image" Target="../media/image4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9.png"/><Relationship Id="rId3" Type="http://schemas.openxmlformats.org/officeDocument/2006/relationships/image" Target="../media/image1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image" Target="../media/image5.jpeg"/><Relationship Id="rId7" Type="http://schemas.openxmlformats.org/officeDocument/2006/relationships/image" Target="../media/image22.png"/><Relationship Id="rId8" Type="http://schemas.openxmlformats.org/officeDocument/2006/relationships/image" Target="../media/image23.png"/><Relationship Id="rId9" Type="http://schemas.openxmlformats.org/officeDocument/2006/relationships/image" Target="../media/image24.png"/><Relationship Id="rId10" Type="http://schemas.openxmlformats.org/officeDocument/2006/relationships/image" Target="../media/image25.png"/><Relationship Id="rId11" Type="http://schemas.openxmlformats.org/officeDocument/2006/relationships/image" Target="../media/image26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75000" y="2336800"/>
            <a:ext cx="5842000" cy="1092200"/>
          </a:xfrm>
          <a:prstGeom prst="rect">
            <a:avLst/>
          </a:prstGeom>
          <a:ln w="12700">
            <a:miter lim="400000"/>
          </a:ln>
        </p:spPr>
      </p:pic>
      <p:sp>
        <p:nvSpPr>
          <p:cNvPr id="104" name="Rectangle 6"/>
          <p:cNvSpPr/>
          <p:nvPr/>
        </p:nvSpPr>
        <p:spPr>
          <a:xfrm>
            <a:off x="0" y="6370820"/>
            <a:ext cx="12192000" cy="487183"/>
          </a:xfrm>
          <a:prstGeom prst="rect">
            <a:avLst/>
          </a:prstGeom>
          <a:solidFill>
            <a:srgbClr val="03833E"/>
          </a:solidFill>
          <a:ln w="12700">
            <a:solidFill>
              <a:srgbClr val="32538F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itle 1"/>
          <p:cNvSpPr txBox="1"/>
          <p:nvPr>
            <p:ph type="ctrTitle"/>
          </p:nvPr>
        </p:nvSpPr>
        <p:spPr>
          <a:xfrm>
            <a:off x="1524000" y="1676718"/>
            <a:ext cx="9144000" cy="2387601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Děkuji za pozornost</a:t>
            </a:r>
          </a:p>
        </p:txBody>
      </p:sp>
      <p:pic>
        <p:nvPicPr>
          <p:cNvPr id="193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966200" y="396240"/>
            <a:ext cx="2608522" cy="487681"/>
          </a:xfrm>
          <a:prstGeom prst="rect">
            <a:avLst/>
          </a:prstGeom>
          <a:ln w="12700">
            <a:miter lim="400000"/>
          </a:ln>
        </p:spPr>
      </p:pic>
      <p:sp>
        <p:nvSpPr>
          <p:cNvPr id="194" name="Rectangle 3"/>
          <p:cNvSpPr/>
          <p:nvPr/>
        </p:nvSpPr>
        <p:spPr>
          <a:xfrm>
            <a:off x="0" y="6370820"/>
            <a:ext cx="12192000" cy="487183"/>
          </a:xfrm>
          <a:prstGeom prst="rect">
            <a:avLst/>
          </a:prstGeom>
          <a:solidFill>
            <a:srgbClr val="03833E"/>
          </a:solidFill>
          <a:ln w="12700">
            <a:solidFill>
              <a:srgbClr val="32538F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le 1"/>
          <p:cNvSpPr txBox="1"/>
          <p:nvPr>
            <p:ph type="ctrTitle"/>
          </p:nvPr>
        </p:nvSpPr>
        <p:spPr>
          <a:xfrm>
            <a:off x="2198101" y="1862963"/>
            <a:ext cx="11162177" cy="4589827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2900"/>
              </a:spcBef>
              <a:defRPr sz="3900">
                <a:latin typeface="Arial"/>
                <a:ea typeface="Arial"/>
                <a:cs typeface="Arial"/>
                <a:sym typeface="Arial"/>
              </a:defRPr>
            </a:pPr>
            <a:r>
              <a:t>VYZKUMNÁ ORGANIZACE </a:t>
            </a:r>
            <a:br/>
            <a:r>
              <a:t>VÝZKUM A TRANSFER TECHNOLOGIÍ</a:t>
            </a:r>
            <a:br/>
            <a:br/>
            <a:r>
              <a:t> Zaměření: Energetika, Mobilita &amp; ICT</a:t>
            </a:r>
            <a:br/>
            <a:br/>
            <a:br/>
            <a:br/>
          </a:p>
        </p:txBody>
      </p:sp>
      <p:pic>
        <p:nvPicPr>
          <p:cNvPr id="107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966200" y="396240"/>
            <a:ext cx="2608522" cy="487681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Rectangle 3"/>
          <p:cNvSpPr/>
          <p:nvPr/>
        </p:nvSpPr>
        <p:spPr>
          <a:xfrm>
            <a:off x="0" y="6385809"/>
            <a:ext cx="12192000" cy="487183"/>
          </a:xfrm>
          <a:prstGeom prst="rect">
            <a:avLst/>
          </a:prstGeom>
          <a:solidFill>
            <a:srgbClr val="03833E"/>
          </a:solidFill>
          <a:ln w="12700">
            <a:solidFill>
              <a:srgbClr val="32538F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09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19725" y="1795988"/>
            <a:ext cx="1249681" cy="124968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0" name="Picture 6" descr="Picture 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43901" y="3412380"/>
            <a:ext cx="1125504" cy="112550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/>
        </p:nvSpPr>
        <p:spPr>
          <a:xfrm>
            <a:off x="700152" y="558118"/>
            <a:ext cx="10814568" cy="769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b">
            <a:spAutoFit/>
          </a:bodyPr>
          <a:lstStyle>
            <a:lvl1pPr algn="ctr">
              <a:lnSpc>
                <a:spcPct val="90000"/>
              </a:lnSpc>
              <a:defRPr sz="4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Hlavní aktivity</a:t>
            </a:r>
          </a:p>
        </p:txBody>
      </p:sp>
      <p:pic>
        <p:nvPicPr>
          <p:cNvPr id="113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400800" y="1488391"/>
            <a:ext cx="1390400" cy="1378896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TextBox 10"/>
          <p:cNvSpPr txBox="1"/>
          <p:nvPr/>
        </p:nvSpPr>
        <p:spPr>
          <a:xfrm>
            <a:off x="1057253" y="2920319"/>
            <a:ext cx="2063756" cy="535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800"/>
            </a:lvl1pPr>
          </a:lstStyle>
          <a:p>
            <a:pPr/>
            <a:r>
              <a:t>R&amp;D centrum</a:t>
            </a:r>
          </a:p>
        </p:txBody>
      </p:sp>
      <p:sp>
        <p:nvSpPr>
          <p:cNvPr id="115" name="TextBox 11"/>
          <p:cNvSpPr txBox="1"/>
          <p:nvPr/>
        </p:nvSpPr>
        <p:spPr>
          <a:xfrm>
            <a:off x="4656682" y="2920318"/>
            <a:ext cx="3484420" cy="535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800"/>
            </a:lvl1pPr>
          </a:lstStyle>
          <a:p>
            <a:pPr/>
            <a:r>
              <a:t>Akcelerátor a inkubátor</a:t>
            </a:r>
          </a:p>
        </p:txBody>
      </p:sp>
      <p:pic>
        <p:nvPicPr>
          <p:cNvPr id="116" name="Picture 15" descr="Picture 1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966200" y="396240"/>
            <a:ext cx="2608522" cy="4876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Picture 17" descr="Picture 1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395841" y="1435358"/>
            <a:ext cx="1497352" cy="1484961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TextBox 20"/>
          <p:cNvSpPr txBox="1"/>
          <p:nvPr/>
        </p:nvSpPr>
        <p:spPr>
          <a:xfrm>
            <a:off x="8762003" y="2920319"/>
            <a:ext cx="2605144" cy="535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800"/>
            </a:lvl1pPr>
          </a:lstStyle>
          <a:p>
            <a:pPr/>
            <a:r>
              <a:t>Investiční finance</a:t>
            </a:r>
          </a:p>
        </p:txBody>
      </p:sp>
      <p:sp>
        <p:nvSpPr>
          <p:cNvPr id="119" name="Rectangle 29"/>
          <p:cNvSpPr/>
          <p:nvPr/>
        </p:nvSpPr>
        <p:spPr>
          <a:xfrm>
            <a:off x="0" y="6370820"/>
            <a:ext cx="12192000" cy="487183"/>
          </a:xfrm>
          <a:prstGeom prst="rect">
            <a:avLst/>
          </a:prstGeom>
          <a:solidFill>
            <a:srgbClr val="03833E"/>
          </a:solidFill>
          <a:ln w="12700">
            <a:solidFill>
              <a:srgbClr val="32538F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0" name="TextBox 1"/>
          <p:cNvSpPr txBox="1"/>
          <p:nvPr/>
        </p:nvSpPr>
        <p:spPr>
          <a:xfrm>
            <a:off x="4656681" y="3462085"/>
            <a:ext cx="3357712" cy="20345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just">
              <a:defRPr sz="1400"/>
            </a:pPr>
            <a:r>
              <a:t>Tvorba obchodního modelu</a:t>
            </a:r>
          </a:p>
          <a:p>
            <a:pPr algn="just">
              <a:defRPr sz="1400"/>
            </a:pPr>
            <a:r>
              <a:t>Stanovení milníku vývoje</a:t>
            </a:r>
          </a:p>
          <a:p>
            <a:pPr algn="just">
              <a:defRPr sz="1400"/>
            </a:pPr>
            <a:r>
              <a:t>Průzkum trhu</a:t>
            </a:r>
          </a:p>
          <a:p>
            <a:pPr algn="just">
              <a:defRPr sz="1400"/>
            </a:pPr>
            <a:r>
              <a:t>Pomoc s navázáním partnerství</a:t>
            </a:r>
          </a:p>
          <a:p>
            <a:pPr algn="just">
              <a:defRPr sz="1400"/>
            </a:pPr>
            <a:r>
              <a:t>Spolupráce s veřejnými i soukr. institucemi</a:t>
            </a:r>
          </a:p>
          <a:p>
            <a:pPr algn="just">
              <a:defRPr sz="1400"/>
            </a:pPr>
            <a:r>
              <a:t>Obchodní i produktový mentoring</a:t>
            </a:r>
          </a:p>
          <a:p>
            <a:pPr algn="just">
              <a:defRPr sz="1400"/>
            </a:pPr>
            <a:r>
              <a:t>Nastavení výkonnostních parametrů</a:t>
            </a:r>
          </a:p>
          <a:p>
            <a:pPr algn="just">
              <a:defRPr sz="1400"/>
            </a:pPr>
            <a:r>
              <a:t>Vybudování obchodní sítě</a:t>
            </a:r>
          </a:p>
          <a:p>
            <a:pPr algn="just">
              <a:defRPr sz="1400"/>
            </a:pPr>
            <a:r>
              <a:t>Pomoc s účetnictvím a finančními otázkami</a:t>
            </a:r>
          </a:p>
        </p:txBody>
      </p:sp>
      <p:sp>
        <p:nvSpPr>
          <p:cNvPr id="121" name="TextBox 2"/>
          <p:cNvSpPr txBox="1"/>
          <p:nvPr/>
        </p:nvSpPr>
        <p:spPr>
          <a:xfrm>
            <a:off x="8799482" y="3462085"/>
            <a:ext cx="3551892" cy="20345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just">
              <a:defRPr sz="1400"/>
            </a:pPr>
            <a:r>
              <a:t>Dotační management</a:t>
            </a:r>
          </a:p>
          <a:p>
            <a:pPr algn="just">
              <a:defRPr sz="1400"/>
            </a:pPr>
            <a:r>
              <a:t>Vyhledání a zajištění  investora </a:t>
            </a:r>
          </a:p>
          <a:p>
            <a:pPr algn="just">
              <a:defRPr sz="1400"/>
            </a:pPr>
            <a:r>
              <a:t>Analýza a vytvoření plánu </a:t>
            </a:r>
          </a:p>
          <a:p>
            <a:pPr algn="just">
              <a:defRPr sz="1400"/>
            </a:pPr>
            <a:r>
              <a:t>komercializace produktů </a:t>
            </a:r>
          </a:p>
          <a:p>
            <a:pPr algn="just">
              <a:defRPr sz="1400"/>
            </a:pPr>
            <a:r>
              <a:t>Kompletní administrace investičních </a:t>
            </a:r>
          </a:p>
          <a:p>
            <a:pPr algn="just">
              <a:defRPr sz="1400"/>
            </a:pPr>
            <a:r>
              <a:t>projektů</a:t>
            </a:r>
          </a:p>
          <a:p>
            <a:pPr algn="just">
              <a:defRPr sz="1400"/>
            </a:pPr>
            <a:r>
              <a:t>Příprava a realizace Due Diligence</a:t>
            </a:r>
          </a:p>
          <a:p>
            <a:pPr algn="just">
              <a:defRPr sz="1400"/>
            </a:pPr>
            <a:r>
              <a:t>Seed investice</a:t>
            </a:r>
          </a:p>
          <a:p>
            <a:pPr algn="just">
              <a:defRPr sz="1400"/>
            </a:pPr>
            <a:r>
              <a:t>Získání rozvojového kapitálu</a:t>
            </a:r>
          </a:p>
        </p:txBody>
      </p:sp>
      <p:sp>
        <p:nvSpPr>
          <p:cNvPr id="122" name="TextBox 4"/>
          <p:cNvSpPr txBox="1"/>
          <p:nvPr/>
        </p:nvSpPr>
        <p:spPr>
          <a:xfrm>
            <a:off x="1057253" y="3443537"/>
            <a:ext cx="2814336" cy="2250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just">
              <a:defRPr sz="1400"/>
            </a:pPr>
            <a:r>
              <a:t>Technická podpora při řešeních zajištující trvalou inovaci výrobků</a:t>
            </a:r>
          </a:p>
          <a:p>
            <a:pPr algn="just">
              <a:defRPr sz="1400"/>
            </a:pPr>
            <a:r>
              <a:t>Tvorba konceptu i integrace vlastností</a:t>
            </a:r>
          </a:p>
          <a:p>
            <a:pPr algn="just">
              <a:defRPr sz="1400"/>
            </a:pPr>
            <a:r>
              <a:t>projektové řízení se zaměřením na vysokou míru inovace</a:t>
            </a:r>
          </a:p>
          <a:p>
            <a:pPr algn="just">
              <a:defRPr sz="1400"/>
            </a:pPr>
            <a:r>
              <a:t>Implementace vysoce expertních </a:t>
            </a:r>
          </a:p>
          <a:p>
            <a:pPr algn="just">
              <a:defRPr sz="1400"/>
            </a:pPr>
            <a:r>
              <a:t>analýz a vyhodnocení výsledků </a:t>
            </a:r>
          </a:p>
          <a:p>
            <a:pPr algn="just">
              <a:defRPr sz="1400"/>
            </a:pPr>
            <a:r>
              <a:t>Redukce počtu vývojových iterací</a:t>
            </a:r>
          </a:p>
          <a:p>
            <a:pPr algn="just">
              <a:defRPr sz="1400"/>
            </a:pPr>
            <a:r>
              <a:t>Výroba prototypu a speciálního zkušebního zařízení</a:t>
            </a:r>
          </a:p>
        </p:txBody>
      </p:sp>
      <p:pic>
        <p:nvPicPr>
          <p:cNvPr id="123" name="Picture 16" descr="Picture 16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480503" y="1328116"/>
            <a:ext cx="1497350" cy="148495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itle 1"/>
          <p:cNvSpPr txBox="1"/>
          <p:nvPr>
            <p:ph type="ctrTitle"/>
          </p:nvPr>
        </p:nvSpPr>
        <p:spPr>
          <a:xfrm>
            <a:off x="675065" y="-797560"/>
            <a:ext cx="10341741" cy="2387601"/>
          </a:xfrm>
          <a:prstGeom prst="rect">
            <a:avLst/>
          </a:prstGeom>
        </p:spPr>
        <p:txBody>
          <a:bodyPr/>
          <a:lstStyle>
            <a:lvl1pPr>
              <a:defRPr sz="4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Portfolio PowerHUB </a:t>
            </a:r>
          </a:p>
        </p:txBody>
      </p:sp>
      <p:pic>
        <p:nvPicPr>
          <p:cNvPr id="126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421210" y="1937249"/>
            <a:ext cx="2771738" cy="144944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7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69806" y="4126805"/>
            <a:ext cx="2673270" cy="332252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Picture 5" descr="Picture 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289036" y="4002401"/>
            <a:ext cx="2038992" cy="622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Picture 6" descr="Picture 6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502112" y="2005034"/>
            <a:ext cx="2074558" cy="138165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0" name="Picture 7" descr="Picture 7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675063" y="2377549"/>
            <a:ext cx="1609909" cy="6439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31" name="Picture 8" descr="Picture 8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6200197" y="3395033"/>
            <a:ext cx="2624856" cy="1574915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Picture 9" descr="Picture 9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8966200" y="396240"/>
            <a:ext cx="2608522" cy="487681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Rectangle 10"/>
          <p:cNvSpPr/>
          <p:nvPr/>
        </p:nvSpPr>
        <p:spPr>
          <a:xfrm>
            <a:off x="0" y="6370820"/>
            <a:ext cx="12192000" cy="487183"/>
          </a:xfrm>
          <a:prstGeom prst="rect">
            <a:avLst/>
          </a:prstGeom>
          <a:solidFill>
            <a:srgbClr val="03833E"/>
          </a:solidFill>
          <a:ln w="12700">
            <a:solidFill>
              <a:srgbClr val="32538F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4" name="Title 1"/>
          <p:cNvSpPr txBox="1"/>
          <p:nvPr/>
        </p:nvSpPr>
        <p:spPr>
          <a:xfrm>
            <a:off x="720784" y="4969945"/>
            <a:ext cx="10250304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b">
            <a:normAutofit fontScale="100000" lnSpcReduction="0"/>
          </a:bodyPr>
          <a:lstStyle/>
          <a:p>
            <a:pPr algn="ctr">
              <a:lnSpc>
                <a:spcPct val="90000"/>
              </a:lnSpc>
              <a:defRPr sz="3200"/>
            </a:pPr>
            <a:r>
              <a:t>desítka dalších na </a:t>
            </a:r>
            <a:r>
              <a:rPr sz="48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9" invalidUrl="" action="" tgtFrame="" tooltip="" history="1" highlightClick="0" endSnd="0"/>
              </a:rPr>
              <a:t>www.powerhub.cz</a:t>
            </a:r>
            <a:r>
              <a:rPr sz="4800"/>
              <a:t> </a:t>
            </a:r>
          </a:p>
        </p:txBody>
      </p:sp>
      <p:pic>
        <p:nvPicPr>
          <p:cNvPr id="135" name="Picture 5" descr="Picture 5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2949637" y="2234773"/>
            <a:ext cx="3250564" cy="84053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Picture 13" descr="Picture 13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3578240" y="3832135"/>
            <a:ext cx="2174598" cy="9271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itle 1"/>
          <p:cNvSpPr txBox="1"/>
          <p:nvPr/>
        </p:nvSpPr>
        <p:spPr>
          <a:xfrm>
            <a:off x="714433" y="978074"/>
            <a:ext cx="10814568" cy="769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b">
            <a:spAutoFit/>
          </a:bodyPr>
          <a:lstStyle>
            <a:lvl1pPr algn="ctr">
              <a:lnSpc>
                <a:spcPct val="90000"/>
              </a:lnSpc>
              <a:defRPr sz="4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Proč s námi spolupracovat?</a:t>
            </a:r>
          </a:p>
        </p:txBody>
      </p:sp>
      <p:pic>
        <p:nvPicPr>
          <p:cNvPr id="139" name="Picture 15" descr="Picture 1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966200" y="396240"/>
            <a:ext cx="2608522" cy="487681"/>
          </a:xfrm>
          <a:prstGeom prst="rect">
            <a:avLst/>
          </a:prstGeom>
          <a:ln w="12700">
            <a:miter lim="400000"/>
          </a:ln>
        </p:spPr>
      </p:pic>
      <p:sp>
        <p:nvSpPr>
          <p:cNvPr id="140" name="TextBox 22"/>
          <p:cNvSpPr txBox="1"/>
          <p:nvPr/>
        </p:nvSpPr>
        <p:spPr>
          <a:xfrm>
            <a:off x="8935850" y="4057667"/>
            <a:ext cx="2669215" cy="535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800"/>
            </a:lvl1pPr>
          </a:lstStyle>
          <a:p>
            <a:pPr/>
            <a:r>
              <a:t>Business Transfer </a:t>
            </a:r>
          </a:p>
        </p:txBody>
      </p:sp>
      <p:sp>
        <p:nvSpPr>
          <p:cNvPr id="141" name="Rectangle 29"/>
          <p:cNvSpPr/>
          <p:nvPr/>
        </p:nvSpPr>
        <p:spPr>
          <a:xfrm>
            <a:off x="0" y="6370820"/>
            <a:ext cx="12192000" cy="487183"/>
          </a:xfrm>
          <a:prstGeom prst="rect">
            <a:avLst/>
          </a:prstGeom>
          <a:solidFill>
            <a:srgbClr val="03833E"/>
          </a:solidFill>
          <a:ln w="12700">
            <a:solidFill>
              <a:srgbClr val="32538F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42" name="Picture 16" descr="Picture 1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62115" y="2149680"/>
            <a:ext cx="1497350" cy="1484959"/>
          </a:xfrm>
          <a:prstGeom prst="rect">
            <a:avLst/>
          </a:prstGeom>
          <a:ln w="12700">
            <a:miter lim="400000"/>
          </a:ln>
        </p:spPr>
      </p:pic>
      <p:sp>
        <p:nvSpPr>
          <p:cNvPr id="143" name="TextBox 23"/>
          <p:cNvSpPr txBox="1"/>
          <p:nvPr/>
        </p:nvSpPr>
        <p:spPr>
          <a:xfrm>
            <a:off x="531667" y="4057667"/>
            <a:ext cx="3103992" cy="535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800"/>
            </a:lvl1pPr>
          </a:lstStyle>
          <a:p>
            <a:pPr/>
            <a:r>
              <a:t>PowerHUB komunita</a:t>
            </a:r>
          </a:p>
        </p:txBody>
      </p:sp>
      <p:sp>
        <p:nvSpPr>
          <p:cNvPr id="144" name="TextBox 2"/>
          <p:cNvSpPr txBox="1"/>
          <p:nvPr/>
        </p:nvSpPr>
        <p:spPr>
          <a:xfrm>
            <a:off x="4385836" y="4051956"/>
            <a:ext cx="4230236" cy="1424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/>
            </a:lvl1pPr>
          </a:lstStyle>
          <a:p>
            <a:pPr/>
            <a:r>
              <a:t>Evropský Inovační a Technologický institut (EIT) KIC Urban Mobility</a:t>
            </a:r>
          </a:p>
        </p:txBody>
      </p:sp>
      <p:pic>
        <p:nvPicPr>
          <p:cNvPr id="145" name="Picture 10" descr="Picture 10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428970" y="2205146"/>
            <a:ext cx="1385493" cy="1374028"/>
          </a:xfrm>
          <a:prstGeom prst="rect">
            <a:avLst/>
          </a:prstGeom>
          <a:ln w="12700">
            <a:miter lim="400000"/>
          </a:ln>
        </p:spPr>
      </p:pic>
      <p:pic>
        <p:nvPicPr>
          <p:cNvPr id="146" name="Picture 11" descr="Picture 1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487696" y="2481882"/>
            <a:ext cx="1076560" cy="10765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itle 1"/>
          <p:cNvSpPr txBox="1"/>
          <p:nvPr/>
        </p:nvSpPr>
        <p:spPr>
          <a:xfrm>
            <a:off x="408974" y="795306"/>
            <a:ext cx="11094310" cy="646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lnSpc>
                <a:spcPct val="90000"/>
              </a:lnSpc>
              <a:defRPr sz="4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Mentoři</a:t>
            </a:r>
          </a:p>
        </p:txBody>
      </p:sp>
      <p:pic>
        <p:nvPicPr>
          <p:cNvPr id="149" name="Picture 15" descr="Picture 1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966200" y="396240"/>
            <a:ext cx="2608522" cy="487681"/>
          </a:xfrm>
          <a:prstGeom prst="rect">
            <a:avLst/>
          </a:prstGeom>
          <a:ln w="12700">
            <a:miter lim="400000"/>
          </a:ln>
        </p:spPr>
      </p:pic>
      <p:sp>
        <p:nvSpPr>
          <p:cNvPr id="150" name="Rectangle 29"/>
          <p:cNvSpPr/>
          <p:nvPr/>
        </p:nvSpPr>
        <p:spPr>
          <a:xfrm>
            <a:off x="0" y="6370820"/>
            <a:ext cx="12192000" cy="487181"/>
          </a:xfrm>
          <a:prstGeom prst="rect">
            <a:avLst/>
          </a:prstGeom>
          <a:solidFill>
            <a:srgbClr val="03833E"/>
          </a:solidFill>
          <a:ln w="12700">
            <a:solidFill>
              <a:srgbClr val="32538F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51" name="Obrázek 21" descr="Obrázek 21"/>
          <p:cNvPicPr>
            <a:picLocks noChangeAspect="1"/>
          </p:cNvPicPr>
          <p:nvPr/>
        </p:nvPicPr>
        <p:blipFill>
          <a:blip r:embed="rId3">
            <a:extLst/>
          </a:blip>
          <a:srcRect l="0" t="0" r="0" b="21106"/>
          <a:stretch>
            <a:fillRect/>
          </a:stretch>
        </p:blipFill>
        <p:spPr>
          <a:xfrm>
            <a:off x="9396623" y="1892189"/>
            <a:ext cx="1523410" cy="1799954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TextovéPole 22"/>
          <p:cNvSpPr txBox="1"/>
          <p:nvPr/>
        </p:nvSpPr>
        <p:spPr>
          <a:xfrm>
            <a:off x="8795757" y="3692142"/>
            <a:ext cx="2668786" cy="1297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1600">
                <a:solidFill>
                  <a:srgbClr val="03833E"/>
                </a:solidFill>
              </a:defRPr>
            </a:pPr>
            <a:r>
              <a:t>Lenka Čílová</a:t>
            </a:r>
          </a:p>
          <a:p>
            <a:pPr algn="ctr">
              <a:defRPr b="1" sz="1600"/>
            </a:pPr>
            <a:r>
              <a:t>10+ yrs marketing,</a:t>
            </a:r>
          </a:p>
          <a:p>
            <a:pPr algn="ctr">
              <a:defRPr b="1" sz="1600"/>
            </a:pPr>
            <a:r>
              <a:t> Prague, Czech</a:t>
            </a:r>
          </a:p>
          <a:p>
            <a:pPr algn="ctr">
              <a:defRPr sz="1600"/>
            </a:pPr>
            <a:r>
              <a:t>S</a:t>
            </a:r>
            <a:r>
              <a:t>trategies and techniques to attract customers </a:t>
            </a:r>
            <a:r>
              <a:t>and citizens</a:t>
            </a:r>
          </a:p>
        </p:txBody>
      </p:sp>
      <p:sp>
        <p:nvSpPr>
          <p:cNvPr id="153" name="TextovéPole 23"/>
          <p:cNvSpPr txBox="1"/>
          <p:nvPr/>
        </p:nvSpPr>
        <p:spPr>
          <a:xfrm>
            <a:off x="8972799" y="5015581"/>
            <a:ext cx="2146794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200"/>
            </a:lvl1pPr>
          </a:lstStyle>
          <a:p>
            <a:pPr/>
            <a:r>
              <a:t>FMCG Marketing, Retail strategy, data analysis, urban mobility, B2B marketing, public relations</a:t>
            </a:r>
          </a:p>
        </p:txBody>
      </p:sp>
      <p:pic>
        <p:nvPicPr>
          <p:cNvPr id="154" name="Obrázek 17" descr="Obrázek 1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393827" y="1874884"/>
            <a:ext cx="1799953" cy="1799953"/>
          </a:xfrm>
          <a:prstGeom prst="rect">
            <a:avLst/>
          </a:prstGeom>
          <a:ln w="12700">
            <a:miter lim="400000"/>
          </a:ln>
        </p:spPr>
      </p:pic>
      <p:sp>
        <p:nvSpPr>
          <p:cNvPr id="155" name="TextovéPole 24"/>
          <p:cNvSpPr txBox="1"/>
          <p:nvPr/>
        </p:nvSpPr>
        <p:spPr>
          <a:xfrm>
            <a:off x="6156235" y="3674836"/>
            <a:ext cx="2363245" cy="153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1600">
                <a:solidFill>
                  <a:srgbClr val="03833E"/>
                </a:solidFill>
              </a:defRPr>
            </a:pPr>
            <a:r>
              <a:t>Vít Šoupal</a:t>
            </a:r>
          </a:p>
          <a:p>
            <a:pPr algn="ctr">
              <a:defRPr b="1" sz="1600"/>
            </a:pPr>
            <a:r>
              <a:t>15+ yrs in Deutsche Telecom, Bonn, Germany</a:t>
            </a:r>
          </a:p>
          <a:p>
            <a:pPr algn="ctr">
              <a:defRPr sz="1600"/>
            </a:pPr>
            <a:r>
              <a:t>Head of BigData</a:t>
            </a:r>
            <a:r>
              <a:t>,</a:t>
            </a:r>
            <a:r>
              <a:t> M2M and IoT @ B2B Europe</a:t>
            </a:r>
          </a:p>
        </p:txBody>
      </p:sp>
      <p:sp>
        <p:nvSpPr>
          <p:cNvPr id="156" name="TextovéPole 25"/>
          <p:cNvSpPr txBox="1"/>
          <p:nvPr/>
        </p:nvSpPr>
        <p:spPr>
          <a:xfrm>
            <a:off x="6264461" y="4998277"/>
            <a:ext cx="2146794" cy="980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200"/>
            </a:pPr>
            <a:r>
              <a:t>business, marketing and strategy perspective</a:t>
            </a:r>
            <a:r>
              <a:t>, </a:t>
            </a:r>
            <a:r>
              <a:t>taking active role in promoting Internet of Things and big data on various forums and blogs</a:t>
            </a:r>
          </a:p>
        </p:txBody>
      </p:sp>
      <p:pic>
        <p:nvPicPr>
          <p:cNvPr id="157" name="Obrázek 26" descr="Obrázek 26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620482" y="1874882"/>
            <a:ext cx="1799954" cy="1799953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TextovéPole 27"/>
          <p:cNvSpPr txBox="1"/>
          <p:nvPr/>
        </p:nvSpPr>
        <p:spPr>
          <a:xfrm>
            <a:off x="3491058" y="3674836"/>
            <a:ext cx="2146794" cy="105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1600">
                <a:solidFill>
                  <a:srgbClr val="03833E"/>
                </a:solidFill>
              </a:defRPr>
            </a:pPr>
            <a:r>
              <a:t>Ákos Dervalics</a:t>
            </a:r>
          </a:p>
          <a:p>
            <a:pPr algn="ctr">
              <a:defRPr b="1" sz="1600"/>
            </a:pPr>
            <a:r>
              <a:t>10+ yrs  in inovations and startups business</a:t>
            </a:r>
          </a:p>
          <a:p>
            <a:pPr algn="ctr">
              <a:defRPr b="1" sz="1600"/>
            </a:pPr>
            <a:r>
              <a:t>Budapest, Hungary</a:t>
            </a:r>
          </a:p>
        </p:txBody>
      </p:sp>
      <p:sp>
        <p:nvSpPr>
          <p:cNvPr id="159" name="TextovéPole 28"/>
          <p:cNvSpPr txBox="1"/>
          <p:nvPr/>
        </p:nvSpPr>
        <p:spPr>
          <a:xfrm>
            <a:off x="3491058" y="4998275"/>
            <a:ext cx="2146794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200"/>
            </a:lvl1pPr>
          </a:lstStyle>
          <a:p>
            <a:pPr/>
            <a:r>
              <a:t>Corporate strategy, Go-to-market strategy, Distribution, Business models, Innovation management</a:t>
            </a:r>
          </a:p>
        </p:txBody>
      </p:sp>
      <p:pic>
        <p:nvPicPr>
          <p:cNvPr id="160" name="Obrázek 13" descr="Obrázek 13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976578" y="1892187"/>
            <a:ext cx="1799954" cy="1799954"/>
          </a:xfrm>
          <a:prstGeom prst="rect">
            <a:avLst/>
          </a:prstGeom>
          <a:ln w="12700">
            <a:miter lim="400000"/>
          </a:ln>
        </p:spPr>
      </p:pic>
      <p:sp>
        <p:nvSpPr>
          <p:cNvPr id="161" name="TextovéPole 14"/>
          <p:cNvSpPr txBox="1"/>
          <p:nvPr/>
        </p:nvSpPr>
        <p:spPr>
          <a:xfrm>
            <a:off x="803158" y="5321439"/>
            <a:ext cx="2146794" cy="980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200"/>
            </a:pPr>
            <a:r>
              <a:t>data protection, </a:t>
            </a:r>
            <a:r>
              <a:t>ICT and mobility</a:t>
            </a:r>
            <a:r>
              <a:t>, regulatory and government affairs, strategic negotiations, project management</a:t>
            </a:r>
            <a:r>
              <a:t>, BA investor</a:t>
            </a:r>
          </a:p>
        </p:txBody>
      </p:sp>
      <p:sp>
        <p:nvSpPr>
          <p:cNvPr id="162" name="TextovéPole 16"/>
          <p:cNvSpPr txBox="1"/>
          <p:nvPr/>
        </p:nvSpPr>
        <p:spPr>
          <a:xfrm>
            <a:off x="672021" y="3692140"/>
            <a:ext cx="2363664" cy="153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1600">
                <a:solidFill>
                  <a:srgbClr val="03833E"/>
                </a:solidFill>
              </a:defRPr>
            </a:pPr>
            <a:r>
              <a:t>Václav Mach</a:t>
            </a:r>
          </a:p>
          <a:p>
            <a:pPr algn="ctr">
              <a:defRPr b="1" sz="1600"/>
            </a:pPr>
            <a:r>
              <a:t>20+ yrs on European Senior Executive positions in Vodafone and Microsoft</a:t>
            </a:r>
          </a:p>
          <a:p>
            <a:pPr algn="ctr">
              <a:defRPr sz="1600"/>
            </a:pPr>
            <a:r>
              <a:t>P</a:t>
            </a:r>
            <a:r>
              <a:t>olicy </a:t>
            </a:r>
            <a:r>
              <a:t>&amp; New Technologies </a:t>
            </a:r>
            <a:r>
              <a:t>monitoring</a:t>
            </a:r>
            <a:r>
              <a:t> </a:t>
            </a:r>
            <a:r>
              <a:t>in 33 countries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itle 1"/>
          <p:cNvSpPr txBox="1"/>
          <p:nvPr/>
        </p:nvSpPr>
        <p:spPr>
          <a:xfrm>
            <a:off x="777238" y="36563"/>
            <a:ext cx="10637523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>
            <a:lvl1pPr algn="ctr">
              <a:lnSpc>
                <a:spcPct val="90000"/>
              </a:lnSpc>
              <a:defRPr sz="4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Co účastí získáte?</a:t>
            </a:r>
          </a:p>
        </p:txBody>
      </p:sp>
      <p:sp>
        <p:nvSpPr>
          <p:cNvPr id="165" name="Rectangle 4"/>
          <p:cNvSpPr txBox="1"/>
          <p:nvPr/>
        </p:nvSpPr>
        <p:spPr>
          <a:xfrm>
            <a:off x="1852465" y="1846503"/>
            <a:ext cx="10654511" cy="3202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280736" indent="-280736">
              <a:buSzPct val="100000"/>
              <a:buChar char="•"/>
              <a:defRPr sz="2800"/>
            </a:pPr>
            <a:r>
              <a:t>Vyhledávání nových projektů a investiční nástroje pro start upy                   a technologické projekty </a:t>
            </a:r>
          </a:p>
          <a:p>
            <a:pPr marL="280736" indent="-280736">
              <a:buSzPct val="100000"/>
              <a:buChar char="•"/>
              <a:defRPr sz="2800"/>
            </a:pPr>
            <a:r>
              <a:t>Podporu ve všech fázích vývoje společnosti</a:t>
            </a:r>
          </a:p>
          <a:p>
            <a:pPr marL="280736" indent="-280736">
              <a:buSzPct val="100000"/>
              <a:buChar char="•"/>
              <a:defRPr sz="2800"/>
            </a:pPr>
            <a:r>
              <a:t>Unikátní schopnost využít silné zastoupení PowerHUB v každé zemi CEE regionu </a:t>
            </a:r>
          </a:p>
          <a:p>
            <a:pPr marL="280736" indent="-280736">
              <a:buSzPct val="100000"/>
              <a:buChar char="•"/>
              <a:defRPr sz="2800"/>
            </a:pPr>
            <a:r>
              <a:t>Dedikov</a:t>
            </a:r>
            <a:r>
              <a:t>a</a:t>
            </a:r>
            <a:r>
              <a:t>né inkubačn</a:t>
            </a:r>
            <a:r>
              <a:t>í</a:t>
            </a:r>
            <a:r>
              <a:t> aktivity</a:t>
            </a:r>
          </a:p>
          <a:p>
            <a:pPr marL="280736" indent="-280736">
              <a:buSzPct val="100000"/>
              <a:buChar char="•"/>
              <a:defRPr sz="2800"/>
            </a:pPr>
            <a:r>
              <a:t>S</a:t>
            </a:r>
            <a:r>
              <a:t>t</a:t>
            </a:r>
            <a:r>
              <a:t>udie</a:t>
            </a:r>
            <a:r>
              <a:t> </a:t>
            </a:r>
            <a:r>
              <a:t>proveditelnosti</a:t>
            </a:r>
            <a:r>
              <a:t> na m</a:t>
            </a:r>
            <a:r>
              <a:t>íru</a:t>
            </a:r>
          </a:p>
        </p:txBody>
      </p:sp>
      <p:sp>
        <p:nvSpPr>
          <p:cNvPr id="166" name="Rectangle 7"/>
          <p:cNvSpPr/>
          <p:nvPr/>
        </p:nvSpPr>
        <p:spPr>
          <a:xfrm>
            <a:off x="0" y="6370820"/>
            <a:ext cx="12192000" cy="487183"/>
          </a:xfrm>
          <a:prstGeom prst="rect">
            <a:avLst/>
          </a:prstGeom>
          <a:solidFill>
            <a:srgbClr val="03833E"/>
          </a:solidFill>
          <a:ln w="12700">
            <a:solidFill>
              <a:srgbClr val="32538F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67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32595" y="4815080"/>
            <a:ext cx="1319069" cy="1319069"/>
          </a:xfrm>
          <a:prstGeom prst="rect">
            <a:avLst/>
          </a:prstGeom>
          <a:ln w="12700">
            <a:miter lim="400000"/>
          </a:ln>
        </p:spPr>
      </p:pic>
      <p:pic>
        <p:nvPicPr>
          <p:cNvPr id="168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05798" y="1974311"/>
            <a:ext cx="1172663" cy="117266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9" name="Picture 9" descr="Picture 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966200" y="396240"/>
            <a:ext cx="2608522" cy="4876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itle 1"/>
          <p:cNvSpPr txBox="1"/>
          <p:nvPr/>
        </p:nvSpPr>
        <p:spPr>
          <a:xfrm>
            <a:off x="499872" y="532152"/>
            <a:ext cx="10814568" cy="132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b">
            <a:spAutoFit/>
          </a:bodyPr>
          <a:lstStyle/>
          <a:p>
            <a:pPr algn="ctr">
              <a:lnSpc>
                <a:spcPct val="90000"/>
              </a:lnSpc>
              <a:defRPr sz="4400"/>
            </a:pPr>
          </a:p>
          <a:p>
            <a:pPr algn="ctr">
              <a:lnSpc>
                <a:spcPct val="90000"/>
              </a:lnSpc>
              <a:defRPr sz="4400">
                <a:latin typeface="Arial"/>
                <a:ea typeface="Arial"/>
                <a:cs typeface="Arial"/>
                <a:sym typeface="Arial"/>
              </a:defRPr>
            </a:pPr>
            <a:r>
              <a:t>Mezinárodní partneři</a:t>
            </a:r>
          </a:p>
        </p:txBody>
      </p:sp>
      <p:pic>
        <p:nvPicPr>
          <p:cNvPr id="172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0279" y="3959657"/>
            <a:ext cx="1702969" cy="170297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3" name="Picture 11" descr="Picture 1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966200" y="396240"/>
            <a:ext cx="2608522" cy="487681"/>
          </a:xfrm>
          <a:prstGeom prst="rect">
            <a:avLst/>
          </a:prstGeom>
          <a:ln w="12700">
            <a:miter lim="400000"/>
          </a:ln>
        </p:spPr>
      </p:pic>
      <p:sp>
        <p:nvSpPr>
          <p:cNvPr id="174" name="Rectangle 12"/>
          <p:cNvSpPr/>
          <p:nvPr/>
        </p:nvSpPr>
        <p:spPr>
          <a:xfrm>
            <a:off x="0" y="6370820"/>
            <a:ext cx="12192000" cy="487183"/>
          </a:xfrm>
          <a:prstGeom prst="rect">
            <a:avLst/>
          </a:prstGeom>
          <a:solidFill>
            <a:srgbClr val="03833E"/>
          </a:solidFill>
          <a:ln w="12700">
            <a:solidFill>
              <a:srgbClr val="32538F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75" name="Picture 13" descr="Picture 1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21030" y="2547222"/>
            <a:ext cx="2180869" cy="1112614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Picture 14" descr="Picture 14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458277" y="3803155"/>
            <a:ext cx="3240560" cy="1653236"/>
          </a:xfrm>
          <a:prstGeom prst="rect">
            <a:avLst/>
          </a:prstGeom>
          <a:ln w="12700">
            <a:miter lim="400000"/>
          </a:ln>
        </p:spPr>
      </p:pic>
      <p:pic>
        <p:nvPicPr>
          <p:cNvPr id="177" name="Picture 15" descr="Picture 15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9698834" y="2702810"/>
            <a:ext cx="1875890" cy="957024"/>
          </a:xfrm>
          <a:prstGeom prst="rect">
            <a:avLst/>
          </a:prstGeom>
          <a:ln w="12700">
            <a:miter lim="400000"/>
          </a:ln>
        </p:spPr>
      </p:pic>
      <p:pic>
        <p:nvPicPr>
          <p:cNvPr id="178" name="Picture 16" descr="Picture 16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9483394" y="4117706"/>
            <a:ext cx="2187490" cy="111599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9" name="Picture 17" descr="Picture 17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3465333" y="3803155"/>
            <a:ext cx="3644809" cy="1859472"/>
          </a:xfrm>
          <a:prstGeom prst="rect">
            <a:avLst/>
          </a:prstGeom>
          <a:ln w="12700">
            <a:miter lim="400000"/>
          </a:ln>
        </p:spPr>
      </p:pic>
      <p:pic>
        <p:nvPicPr>
          <p:cNvPr id="180" name="Picture 3" descr="Picture 3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4173244" y="2778727"/>
            <a:ext cx="1320422" cy="73272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1" name="Picture 2" descr="Picture 2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6188333" y="2894002"/>
            <a:ext cx="2937837" cy="617446"/>
          </a:xfrm>
          <a:prstGeom prst="rect">
            <a:avLst/>
          </a:prstGeom>
          <a:ln w="12700">
            <a:miter lim="400000"/>
          </a:ln>
        </p:spPr>
      </p:pic>
      <p:sp>
        <p:nvSpPr>
          <p:cNvPr id="182" name="Rectangle 1"/>
          <p:cNvSpPr txBox="1"/>
          <p:nvPr/>
        </p:nvSpPr>
        <p:spPr>
          <a:xfrm>
            <a:off x="6049386" y="3290501"/>
            <a:ext cx="138590" cy="370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aseline="30000"/>
            </a:lvl1pPr>
          </a:lstStyle>
          <a:p>
            <a:pPr/>
            <a:r>
              <a:t> </a:t>
            </a:r>
          </a:p>
        </p:txBody>
      </p:sp>
      <p:sp>
        <p:nvSpPr>
          <p:cNvPr id="183" name="Rectangle 9"/>
          <p:cNvSpPr txBox="1"/>
          <p:nvPr/>
        </p:nvSpPr>
        <p:spPr>
          <a:xfrm>
            <a:off x="6049386" y="3290501"/>
            <a:ext cx="138590" cy="370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aseline="30000"/>
            </a:lvl1pPr>
          </a:lstStyle>
          <a:p>
            <a:pPr/>
            <a:r>
              <a:t> </a:t>
            </a:r>
          </a:p>
        </p:txBody>
      </p:sp>
      <p:pic>
        <p:nvPicPr>
          <p:cNvPr id="184" name="Picture 19" descr="Picture 19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1911462" y="3511446"/>
            <a:ext cx="2357418" cy="23574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5" grpId="1"/>
      <p:bldP build="whole" bldLvl="1" animBg="1" rev="0" advAuto="0" spid="179" grpId="5"/>
      <p:bldP build="whole" bldLvl="1" animBg="1" rev="0" advAuto="0" spid="178" grpId="4"/>
      <p:bldP build="whole" bldLvl="1" animBg="1" rev="0" advAuto="0" spid="172" grpId="6"/>
      <p:bldP build="whole" bldLvl="1" animBg="1" rev="0" advAuto="0" spid="176" grpId="3"/>
      <p:bldP build="whole" bldLvl="1" animBg="1" rev="0" advAuto="0" spid="177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itle 1"/>
          <p:cNvSpPr txBox="1"/>
          <p:nvPr>
            <p:ph type="ctrTitle"/>
          </p:nvPr>
        </p:nvSpPr>
        <p:spPr>
          <a:xfrm>
            <a:off x="1524000" y="1676718"/>
            <a:ext cx="9144000" cy="2387601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Děkuji za pozornost</a:t>
            </a:r>
          </a:p>
        </p:txBody>
      </p:sp>
      <p:pic>
        <p:nvPicPr>
          <p:cNvPr id="187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966200" y="396240"/>
            <a:ext cx="2608522" cy="487681"/>
          </a:xfrm>
          <a:prstGeom prst="rect">
            <a:avLst/>
          </a:prstGeom>
          <a:ln w="12700">
            <a:miter lim="400000"/>
          </a:ln>
        </p:spPr>
      </p:pic>
      <p:sp>
        <p:nvSpPr>
          <p:cNvPr id="188" name="Rectangle 3"/>
          <p:cNvSpPr/>
          <p:nvPr/>
        </p:nvSpPr>
        <p:spPr>
          <a:xfrm>
            <a:off x="0" y="6370820"/>
            <a:ext cx="12192000" cy="487183"/>
          </a:xfrm>
          <a:prstGeom prst="rect">
            <a:avLst/>
          </a:prstGeom>
          <a:solidFill>
            <a:srgbClr val="03833E"/>
          </a:solidFill>
          <a:ln w="12700">
            <a:solidFill>
              <a:srgbClr val="32538F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9" name="TextBox 4"/>
          <p:cNvSpPr txBox="1"/>
          <p:nvPr/>
        </p:nvSpPr>
        <p:spPr>
          <a:xfrm>
            <a:off x="8435637" y="4271617"/>
            <a:ext cx="1616491" cy="370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/>
            <a:r>
              <a:t>Kontaktní info….</a:t>
            </a:r>
          </a:p>
        </p:txBody>
      </p:sp>
      <p:pic>
        <p:nvPicPr>
          <p:cNvPr id="190" name="Obrázek" descr="Obrázek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