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48" r:id="rId2"/>
    <p:sldMasterId id="2147483661" r:id="rId3"/>
    <p:sldMasterId id="2147483673" r:id="rId4"/>
  </p:sldMasterIdLst>
  <p:notesMasterIdLst>
    <p:notesMasterId r:id="rId20"/>
  </p:notesMasterIdLst>
  <p:sldIdLst>
    <p:sldId id="256" r:id="rId5"/>
    <p:sldId id="259" r:id="rId6"/>
    <p:sldId id="261" r:id="rId7"/>
    <p:sldId id="268" r:id="rId8"/>
    <p:sldId id="267" r:id="rId9"/>
    <p:sldId id="269" r:id="rId10"/>
    <p:sldId id="262" r:id="rId11"/>
    <p:sldId id="263" r:id="rId12"/>
    <p:sldId id="260" r:id="rId13"/>
    <p:sldId id="264" r:id="rId14"/>
    <p:sldId id="265" r:id="rId15"/>
    <p:sldId id="266" r:id="rId16"/>
    <p:sldId id="258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CBA"/>
    <a:srgbClr val="513462"/>
    <a:srgbClr val="513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5" autoAdjust="0"/>
    <p:restoredTop sz="79268"/>
  </p:normalViewPr>
  <p:slideViewPr>
    <p:cSldViewPr snapToGrid="0">
      <p:cViewPr varScale="1">
        <p:scale>
          <a:sx n="64" d="100"/>
          <a:sy n="64" d="100"/>
        </p:scale>
        <p:origin x="1524" y="32"/>
      </p:cViewPr>
      <p:guideLst>
        <p:guide orient="horz" pos="2162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C670B-9CB2-0944-BC62-4B78554522B5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BD6BA-4C17-3445-B34B-9A6975A8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8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"good safety and health is good business" as prevention of work related injuries not only reduces costs, but also contributes to improve a company’s performance.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BD6BA-4C17-3445-B34B-9A6975A859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European Statistics on Accidents at Work (ESAW), every year in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Member States of the EU before accession about 5 million workers are victims of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accidents at work leading to more than three days of absence from work;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about 5000 workers are killed in accidents at work. Besides the human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suffering, these accidents have a strong economic impact on business.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BD6BA-4C17-3445-B34B-9A6975A859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Material damage (i.e. products and raw materials destroyed at the time of the accident);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Damage of the structures (i.e. machines, equipment, buildings, vehicles destroyed at the time of the accident);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Repair costs;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Rental costs of temporary equipment, machines, buildings or vehicles;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Production losses due to a production stop or slow down;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Replacement of persons: - Extra salary costs;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Replacement of persons: - Costs of training and adaptation of a new worker;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Loss of customers or orders;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Court expenses;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Administrative costs (expenses to facilitate the return to work, costs reporting the accident, costs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reorganising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production after the accident);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Loss in terms of image;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Other costs.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BD6BA-4C17-3445-B34B-9A6975A859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BD6BA-4C17-3445-B34B-9A6975A859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16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BD6BA-4C17-3445-B34B-9A6975A859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3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0013" y="4627605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Add the project name</a:t>
            </a:r>
            <a:endParaRPr lang="en-US" dirty="0"/>
          </a:p>
        </p:txBody>
      </p:sp>
      <p:pic>
        <p:nvPicPr>
          <p:cNvPr id="4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50" y="2743200"/>
            <a:ext cx="5103526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6623223"/>
            <a:ext cx="9144000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534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199" y="612775"/>
            <a:ext cx="82534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5367338"/>
            <a:ext cx="82534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r>
              <a:rPr lang="sk-SK" dirty="0"/>
              <a:t>Project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10000"/>
            <a:ext cx="777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add Project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6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0643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406900"/>
            <a:ext cx="7772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906713"/>
            <a:ext cx="7772401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479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733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733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46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327741"/>
            <a:ext cx="1478684" cy="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 rot="16200000">
            <a:off x="5597611" y="3311610"/>
            <a:ext cx="6858001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92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24000"/>
            <a:ext cx="3735388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63762"/>
            <a:ext cx="3735388" cy="39512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524000"/>
            <a:ext cx="3736855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163762"/>
            <a:ext cx="3736855" cy="39512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624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567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692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2551113" cy="116205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355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35100"/>
            <a:ext cx="2551113" cy="4691063"/>
          </a:xfrm>
        </p:spPr>
        <p:txBody>
          <a:bodyPr>
            <a:normAutofit/>
          </a:bodyPr>
          <a:lstStyle>
            <a:lvl1pPr marL="457200" indent="-457200">
              <a:buFont typeface="Arial" pitchFamily="34" charset="0"/>
              <a:buChar char="•"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189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23925" y="612775"/>
            <a:ext cx="77866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255" y="4890655"/>
            <a:ext cx="7782358" cy="128154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171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ide Bee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819400" cy="1676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2819400" cy="3992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304801"/>
            <a:ext cx="5410200" cy="57911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6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327741"/>
            <a:ext cx="1478684" cy="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 rot="16200000">
            <a:off x="5597611" y="3311610"/>
            <a:ext cx="6858001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6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327741"/>
            <a:ext cx="1478684" cy="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 rot="16200000">
            <a:off x="5597611" y="3311610"/>
            <a:ext cx="6858001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8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327741"/>
            <a:ext cx="1478684" cy="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rot="16200000">
            <a:off x="5597611" y="3311610"/>
            <a:ext cx="6858001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8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327741"/>
            <a:ext cx="1478684" cy="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 rot="16200000">
            <a:off x="5597611" y="3311610"/>
            <a:ext cx="6858001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1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199" y="612775"/>
            <a:ext cx="82534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890655"/>
            <a:ext cx="8253413" cy="1281545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2" descr="C:\Users\Matej\AppData\Roaming\Microsoft\Windows\Network Shortcuts\BeeSafe\Logá\beesafe logo big 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327741"/>
            <a:ext cx="1478684" cy="3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 rot="16200000">
            <a:off x="5597611" y="3311610"/>
            <a:ext cx="6858001" cy="234778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1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r>
              <a:rPr lang="sk-SK" dirty="0"/>
              <a:t>Project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add Project description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96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4110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2" descr="C:\Users\Matej\AppData\Roaming\Microsoft\Windows\Network Shortcuts\BeeSafe\Logá\White on purple BeeSafe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6373588"/>
            <a:ext cx="1295400" cy="3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3088845" y="3088845"/>
            <a:ext cx="6858000" cy="680310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Matej\AppData\Roaming\Microsoft\Windows\Network Shortcuts\BeeSafe\2016-09-24 Prezi template\Icon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 r="4680" b="3427"/>
          <a:stretch/>
        </p:blipFill>
        <p:spPr bwMode="auto">
          <a:xfrm>
            <a:off x="185305" y="6284204"/>
            <a:ext cx="309699" cy="3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-1790700" y="1790700"/>
            <a:ext cx="6858000" cy="3276600"/>
          </a:xfrm>
          <a:prstGeom prst="rect">
            <a:avLst/>
          </a:prstGeom>
          <a:solidFill>
            <a:srgbClr val="513462"/>
          </a:solidFill>
          <a:ln>
            <a:solidFill>
              <a:srgbClr val="51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Matej\AppData\Roaming\Microsoft\Windows\Network Shortcuts\BeeSafe\Logá\White on purple BeeSaf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4" y="6293541"/>
            <a:ext cx="1371600" cy="3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6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c.europa.eu/eurostat/documents/3888793/5832069/KS-CC-04-006-EN.PDF/1af31b4a-037e-4f60-af83-4afe5a199df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smart solution for personal </a:t>
            </a:r>
          </a:p>
          <a:p>
            <a:r>
              <a:rPr lang="en-US" dirty="0"/>
              <a:t>safety of employees</a:t>
            </a:r>
          </a:p>
        </p:txBody>
      </p:sp>
    </p:spTree>
    <p:extLst>
      <p:ext uri="{BB962C8B-B14F-4D97-AF65-F5344CB8AC3E}">
        <p14:creationId xmlns:p14="http://schemas.microsoft.com/office/powerpoint/2010/main" val="132140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Operator</a:t>
            </a:r>
            <a:endParaRPr lang="sk-SK" dirty="0"/>
          </a:p>
          <a:p>
            <a:r>
              <a:rPr lang="en-US" dirty="0"/>
              <a:t>Integration</a:t>
            </a:r>
            <a:endParaRPr lang="sk-SK" dirty="0"/>
          </a:p>
          <a:p>
            <a:r>
              <a:rPr lang="en-US" dirty="0"/>
              <a:t>Real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Security helpdesk</a:t>
            </a:r>
          </a:p>
        </p:txBody>
      </p:sp>
      <p:pic>
        <p:nvPicPr>
          <p:cNvPr id="8" name="Shape 3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07069" y="1609241"/>
            <a:ext cx="4608331" cy="345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 r="29152"/>
          <a:stretch/>
        </p:blipFill>
        <p:spPr>
          <a:xfrm>
            <a:off x="3339779" y="4502258"/>
            <a:ext cx="1589651" cy="2135892"/>
          </a:xfrm>
          <a:prstGeom prst="rect">
            <a:avLst/>
          </a:prstGeom>
        </p:spPr>
      </p:pic>
      <p:cxnSp>
        <p:nvCxnSpPr>
          <p:cNvPr id="12" name="Shape 427"/>
          <p:cNvCxnSpPr>
            <a:cxnSpLocks/>
          </p:cNvCxnSpPr>
          <p:nvPr/>
        </p:nvCxnSpPr>
        <p:spPr>
          <a:xfrm rot="5400000">
            <a:off x="4556443" y="3998622"/>
            <a:ext cx="2095618" cy="1212096"/>
          </a:xfrm>
          <a:prstGeom prst="bentConnector3">
            <a:avLst>
              <a:gd name="adj1" fmla="val 99550"/>
            </a:avLst>
          </a:prstGeom>
          <a:noFill/>
          <a:ln w="19050" cap="flat" cmpd="sng">
            <a:solidFill>
              <a:srgbClr val="3397FC"/>
            </a:solidFill>
            <a:prstDash val="solid"/>
            <a:round/>
            <a:headEnd type="oval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375089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05200" y="304801"/>
            <a:ext cx="5410200" cy="5791199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Incident overview</a:t>
            </a:r>
          </a:p>
          <a:p>
            <a:r>
              <a:rPr lang="en-US" sz="2400" dirty="0"/>
              <a:t>False alarm prevention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Imidiate</a:t>
            </a:r>
            <a:r>
              <a:rPr lang="en-US" sz="2400" dirty="0"/>
              <a:t> help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57493" y="1859473"/>
            <a:ext cx="4581100" cy="3429000"/>
            <a:chOff x="3657493" y="1859473"/>
            <a:chExt cx="4581100" cy="3429000"/>
          </a:xfrm>
        </p:grpSpPr>
        <p:pic>
          <p:nvPicPr>
            <p:cNvPr id="7" name="Shape 363" descr="c2i_anim.gif"/>
            <p:cNvPicPr preferRelativeResize="0"/>
            <p:nvPr/>
          </p:nvPicPr>
          <p:blipFill rotWithShape="1">
            <a:blip r:embed="rId3">
              <a:alphaModFix/>
            </a:blip>
            <a:srcRect t="79" b="89"/>
            <a:stretch/>
          </p:blipFill>
          <p:spPr>
            <a:xfrm>
              <a:off x="3657493" y="1859473"/>
              <a:ext cx="4581100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44" y="2038350"/>
              <a:ext cx="110134" cy="138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64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endParaRPr lang="sk-SK" dirty="0"/>
          </a:p>
          <a:p>
            <a:r>
              <a:rPr lang="en-US" dirty="0"/>
              <a:t>Radio</a:t>
            </a:r>
            <a:endParaRPr lang="sk-SK" dirty="0"/>
          </a:p>
          <a:p>
            <a:r>
              <a:rPr lang="en-US" dirty="0"/>
              <a:t>Custom networks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 signal operations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67" y="1464589"/>
            <a:ext cx="4318215" cy="43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67167" y="1154032"/>
            <a:ext cx="7772400" cy="1470025"/>
          </a:xfrm>
        </p:spPr>
        <p:txBody>
          <a:bodyPr/>
          <a:lstStyle/>
          <a:p>
            <a:r>
              <a:rPr lang="en-US" dirty="0"/>
              <a:t>A smart solution for personal </a:t>
            </a:r>
            <a:br>
              <a:rPr lang="en-US" dirty="0"/>
            </a:br>
            <a:r>
              <a:rPr lang="en-US" dirty="0"/>
              <a:t>safety of employees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3810000"/>
            <a:ext cx="7772400" cy="2521058"/>
          </a:xfrm>
        </p:spPr>
        <p:txBody>
          <a:bodyPr>
            <a:normAutofit/>
          </a:bodyPr>
          <a:lstStyle/>
          <a:p>
            <a:r>
              <a:rPr lang="en-US" b="1" dirty="0"/>
              <a:t>Automated call for help</a:t>
            </a:r>
            <a:endParaRPr lang="sk-SK" b="1" dirty="0"/>
          </a:p>
          <a:p>
            <a:r>
              <a:rPr lang="en-US" b="1" dirty="0"/>
              <a:t>Cost saving</a:t>
            </a:r>
          </a:p>
          <a:p>
            <a:r>
              <a:rPr lang="en-US" b="1" dirty="0"/>
              <a:t>Communication</a:t>
            </a:r>
          </a:p>
          <a:p>
            <a:r>
              <a:rPr lang="en-US" b="1" dirty="0"/>
              <a:t>Effectivity</a:t>
            </a:r>
          </a:p>
        </p:txBody>
      </p:sp>
    </p:spTree>
    <p:extLst>
      <p:ext uri="{BB962C8B-B14F-4D97-AF65-F5344CB8AC3E}">
        <p14:creationId xmlns:p14="http://schemas.microsoft.com/office/powerpoint/2010/main" val="185378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60258" y="1330325"/>
            <a:ext cx="7772400" cy="1470025"/>
          </a:xfrm>
        </p:spPr>
        <p:txBody>
          <a:bodyPr/>
          <a:lstStyle/>
          <a:p>
            <a:r>
              <a:rPr lang="en-US" dirty="0"/>
              <a:t>Pilot project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60258" y="3551321"/>
            <a:ext cx="7772400" cy="1752600"/>
          </a:xfrm>
        </p:spPr>
        <p:txBody>
          <a:bodyPr/>
          <a:lstStyle/>
          <a:p>
            <a:r>
              <a:rPr lang="en-US" dirty="0"/>
              <a:t>Environment Safety Analysis</a:t>
            </a:r>
          </a:p>
          <a:p>
            <a:r>
              <a:rPr lang="en-US" dirty="0"/>
              <a:t>Workflow and Process</a:t>
            </a:r>
          </a:p>
          <a:p>
            <a:r>
              <a:rPr lang="en-US" dirty="0"/>
              <a:t>Pilot Platform deployment</a:t>
            </a:r>
          </a:p>
        </p:txBody>
      </p:sp>
    </p:spTree>
    <p:extLst>
      <p:ext uri="{BB962C8B-B14F-4D97-AF65-F5344CB8AC3E}">
        <p14:creationId xmlns:p14="http://schemas.microsoft.com/office/powerpoint/2010/main" val="17743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43842" y="950462"/>
            <a:ext cx="7772400" cy="1752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www.beesafe.me</a:t>
            </a:r>
            <a:endParaRPr lang="en-US" b="1" dirty="0"/>
          </a:p>
          <a:p>
            <a:r>
              <a:rPr lang="en-US" b="1" dirty="0"/>
              <a:t>Tailor made security platform</a:t>
            </a:r>
          </a:p>
          <a:p>
            <a:endParaRPr lang="en-US" b="1" dirty="0"/>
          </a:p>
        </p:txBody>
      </p:sp>
      <p:sp>
        <p:nvSpPr>
          <p:cNvPr id="4" name="Content Placeholder 4"/>
          <p:cNvSpPr>
            <a:spLocks noGrp="1"/>
          </p:cNvSpPr>
          <p:nvPr/>
        </p:nvSpPr>
        <p:spPr>
          <a:xfrm>
            <a:off x="2265215" y="5034911"/>
            <a:ext cx="4929653" cy="36461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+421 948 220 309</a:t>
            </a:r>
            <a:endParaRPr lang="sk-SK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contact@beesafe.me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1" y="255054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Cost savings</a:t>
            </a:r>
          </a:p>
        </p:txBody>
      </p:sp>
    </p:spTree>
    <p:extLst>
      <p:ext uri="{BB962C8B-B14F-4D97-AF65-F5344CB8AC3E}">
        <p14:creationId xmlns:p14="http://schemas.microsoft.com/office/powerpoint/2010/main" val="174519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sk-SK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Employee safety and accident prevention</a:t>
            </a:r>
            <a:endParaRPr lang="sk-SK" b="1" dirty="0"/>
          </a:p>
          <a:p>
            <a:r>
              <a:rPr lang="en-US" dirty="0"/>
              <a:t>Field communication</a:t>
            </a:r>
            <a:endParaRPr lang="sk-SK" dirty="0"/>
          </a:p>
        </p:txBody>
      </p:sp>
      <p:pic>
        <p:nvPicPr>
          <p:cNvPr id="4" name="Picture 3" descr="Macintosh HD:Users:peter:Downloads:BeeSafe B2B prezi:Slide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65" y="3485412"/>
            <a:ext cx="4687269" cy="2640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60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  <a:r>
              <a:rPr lang="sk-SK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Call for help ability</a:t>
            </a:r>
            <a:endParaRPr lang="sk-SK" b="1" dirty="0"/>
          </a:p>
          <a:p>
            <a:r>
              <a:rPr lang="en-US" dirty="0"/>
              <a:t>Accurate location</a:t>
            </a:r>
          </a:p>
          <a:p>
            <a:r>
              <a:rPr lang="en-US" dirty="0"/>
              <a:t>Accurate problem description</a:t>
            </a:r>
          </a:p>
          <a:p>
            <a:r>
              <a:rPr lang="en-US" dirty="0"/>
              <a:t>Security helpdesk</a:t>
            </a:r>
          </a:p>
          <a:p>
            <a:r>
              <a:rPr lang="en-US" dirty="0"/>
              <a:t>No visual</a:t>
            </a:r>
          </a:p>
          <a:p>
            <a:r>
              <a:rPr lang="en-US" dirty="0"/>
              <a:t>No signal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2305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Situations</a:t>
            </a:r>
            <a:r>
              <a:rPr lang="sk-SK" dirty="0"/>
              <a:t> of </a:t>
            </a:r>
            <a:r>
              <a:rPr lang="sk-SK" dirty="0" err="1"/>
              <a:t>accidents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600200"/>
            <a:ext cx="8632658" cy="4525963"/>
          </a:xfrm>
        </p:spPr>
        <p:txBody>
          <a:bodyPr/>
          <a:lstStyle/>
          <a:p>
            <a:r>
              <a:rPr lang="en-US" b="1" dirty="0"/>
              <a:t>Type of occupation</a:t>
            </a:r>
          </a:p>
          <a:p>
            <a:r>
              <a:rPr lang="en-US" b="1" dirty="0"/>
              <a:t>Characteristic of work</a:t>
            </a:r>
          </a:p>
          <a:p>
            <a:r>
              <a:rPr lang="en-US" b="1" dirty="0"/>
              <a:t>Security policy</a:t>
            </a:r>
          </a:p>
          <a:p>
            <a:r>
              <a:rPr lang="en-US" b="1" dirty="0"/>
              <a:t>Technology and personal protective equipment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/>
              <a:t>New - Unknown environment</a:t>
            </a:r>
          </a:p>
          <a:p>
            <a:r>
              <a:rPr lang="en-US" b="1" dirty="0"/>
              <a:t>Age and experience of employee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596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3" y="3406329"/>
            <a:ext cx="8194756" cy="2742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"/>
          <a:stretch/>
        </p:blipFill>
        <p:spPr>
          <a:xfrm>
            <a:off x="638300" y="894528"/>
            <a:ext cx="8131739" cy="27436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31687" y="6125164"/>
            <a:ext cx="368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Eurostat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7094" y="155864"/>
            <a:ext cx="43645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Numbers and Facts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10008" y="1926771"/>
            <a:ext cx="1238217" cy="1349830"/>
          </a:xfrm>
          <a:prstGeom prst="rect">
            <a:avLst/>
          </a:prstGeom>
          <a:solidFill>
            <a:srgbClr val="89FCBA">
              <a:alpha val="35000"/>
            </a:srgbClr>
          </a:solidFill>
          <a:ln w="28575"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58990" y="4378482"/>
            <a:ext cx="1238217" cy="1295400"/>
          </a:xfrm>
          <a:prstGeom prst="rect">
            <a:avLst/>
          </a:prstGeom>
          <a:solidFill>
            <a:srgbClr val="89FCBA">
              <a:alpha val="35000"/>
            </a:srgbClr>
          </a:solidFill>
          <a:ln w="28575"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Accidents</a:t>
            </a:r>
            <a:r>
              <a:rPr lang="sk-SK" dirty="0"/>
              <a:t> </a:t>
            </a:r>
            <a:r>
              <a:rPr lang="sk-SK" dirty="0" err="1"/>
              <a:t>Consequence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2052"/>
            <a:ext cx="8229600" cy="4284111"/>
          </a:xfrm>
        </p:spPr>
        <p:txBody>
          <a:bodyPr/>
          <a:lstStyle/>
          <a:p>
            <a:r>
              <a:rPr lang="en-US" b="1" dirty="0"/>
              <a:t>Injuries with temporary or permanent consequences </a:t>
            </a:r>
          </a:p>
          <a:p>
            <a:r>
              <a:rPr lang="en-US" b="1" dirty="0"/>
              <a:t>Impact on HR</a:t>
            </a:r>
          </a:p>
          <a:p>
            <a:r>
              <a:rPr lang="en-US" b="1" dirty="0"/>
              <a:t>Financial consequence</a:t>
            </a:r>
          </a:p>
          <a:p>
            <a:r>
              <a:rPr lang="en-US" b="1" dirty="0"/>
              <a:t>Lost of working time</a:t>
            </a:r>
          </a:p>
          <a:p>
            <a:r>
              <a:rPr lang="en-US" b="1" dirty="0"/>
              <a:t>Poor public image</a:t>
            </a:r>
          </a:p>
          <a:p>
            <a:endParaRPr lang="en-US" b="1" dirty="0"/>
          </a:p>
          <a:p>
            <a:endParaRPr lang="en-US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228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Automatic</a:t>
            </a:r>
            <a:endParaRPr lang="sk-SK" dirty="0"/>
          </a:p>
          <a:p>
            <a:r>
              <a:rPr lang="en-US" dirty="0"/>
              <a:t>1 to many</a:t>
            </a:r>
            <a:endParaRPr lang="sk-SK" dirty="0"/>
          </a:p>
          <a:p>
            <a:r>
              <a:rPr lang="en-US" dirty="0"/>
              <a:t>Custom radio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Call for help ability</a:t>
            </a:r>
            <a:endParaRPr lang="sk-SK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r="27361"/>
          <a:stretch/>
        </p:blipFill>
        <p:spPr>
          <a:xfrm>
            <a:off x="3921071" y="2334408"/>
            <a:ext cx="4293031" cy="45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en-US" dirty="0"/>
              <a:t>Outdoor</a:t>
            </a:r>
          </a:p>
          <a:p>
            <a:r>
              <a:rPr lang="en-US" dirty="0"/>
              <a:t>Indoor</a:t>
            </a:r>
            <a:endParaRPr lang="sk-SK" dirty="0"/>
          </a:p>
          <a:p>
            <a:r>
              <a:rPr lang="en-US" dirty="0"/>
              <a:t>Elevation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Accurate location</a:t>
            </a:r>
          </a:p>
        </p:txBody>
      </p:sp>
      <p:pic>
        <p:nvPicPr>
          <p:cNvPr id="18" name="Shape 423" descr="thank you copy 2.png"/>
          <p:cNvPicPr preferRelativeResize="0"/>
          <p:nvPr/>
        </p:nvPicPr>
        <p:blipFill rotWithShape="1">
          <a:blip r:embed="rId3">
            <a:alphaModFix/>
          </a:blip>
          <a:srcRect l="36863" r="11304"/>
          <a:stretch/>
        </p:blipFill>
        <p:spPr>
          <a:xfrm>
            <a:off x="4413340" y="1370682"/>
            <a:ext cx="4730659" cy="551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426" descr="monitor_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0040" y="4724223"/>
            <a:ext cx="2482294" cy="1860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Shape 428"/>
          <p:cNvGrpSpPr/>
          <p:nvPr/>
        </p:nvGrpSpPr>
        <p:grpSpPr>
          <a:xfrm>
            <a:off x="3545192" y="5322417"/>
            <a:ext cx="136885" cy="136885"/>
            <a:chOff x="6119739" y="2500355"/>
            <a:chExt cx="534600" cy="534600"/>
          </a:xfrm>
        </p:grpSpPr>
        <p:sp>
          <p:nvSpPr>
            <p:cNvPr id="23" name="Shape 429"/>
            <p:cNvSpPr/>
            <p:nvPr/>
          </p:nvSpPr>
          <p:spPr>
            <a:xfrm>
              <a:off x="6119739" y="2500355"/>
              <a:ext cx="534600" cy="534600"/>
            </a:xfrm>
            <a:prstGeom prst="ellipse">
              <a:avLst/>
            </a:prstGeom>
            <a:solidFill>
              <a:srgbClr val="F4CCCC">
                <a:alpha val="5346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430"/>
            <p:cNvSpPr/>
            <p:nvPr/>
          </p:nvSpPr>
          <p:spPr>
            <a:xfrm>
              <a:off x="6242775" y="2623401"/>
              <a:ext cx="288600" cy="288600"/>
            </a:xfrm>
            <a:prstGeom prst="ellipse">
              <a:avLst/>
            </a:prstGeom>
            <a:solidFill>
              <a:srgbClr val="E06666">
                <a:alpha val="7423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431"/>
            <p:cNvSpPr/>
            <p:nvPr/>
          </p:nvSpPr>
          <p:spPr>
            <a:xfrm>
              <a:off x="6327028" y="2707637"/>
              <a:ext cx="120000" cy="1200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304" y="2797285"/>
            <a:ext cx="1061764" cy="13315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254" y="5065900"/>
            <a:ext cx="200129" cy="239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39" y="4832624"/>
            <a:ext cx="58125" cy="72891"/>
          </a:xfrm>
          <a:prstGeom prst="rect">
            <a:avLst/>
          </a:prstGeom>
        </p:spPr>
      </p:pic>
      <p:cxnSp>
        <p:nvCxnSpPr>
          <p:cNvPr id="35" name="Shape 427"/>
          <p:cNvCxnSpPr>
            <a:cxnSpLocks/>
          </p:cNvCxnSpPr>
          <p:nvPr/>
        </p:nvCxnSpPr>
        <p:spPr>
          <a:xfrm rot="10800000" flipV="1">
            <a:off x="3801979" y="4225282"/>
            <a:ext cx="2650212" cy="1180936"/>
          </a:xfrm>
          <a:prstGeom prst="bentConnector3">
            <a:avLst>
              <a:gd name="adj1" fmla="val -1073"/>
            </a:avLst>
          </a:prstGeom>
          <a:noFill/>
          <a:ln w="19050" cap="flat" cmpd="sng">
            <a:solidFill>
              <a:srgbClr val="3397FC"/>
            </a:solidFill>
            <a:prstDash val="solid"/>
            <a:round/>
            <a:headEnd type="oval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89709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048000" cy="3992563"/>
          </a:xfrm>
        </p:spPr>
        <p:txBody>
          <a:bodyPr/>
          <a:lstStyle/>
          <a:p>
            <a:r>
              <a:rPr lang="en-US" dirty="0"/>
              <a:t>SAP workflow</a:t>
            </a:r>
            <a:endParaRPr lang="sk-SK" dirty="0"/>
          </a:p>
          <a:p>
            <a:r>
              <a:rPr lang="en-US" dirty="0"/>
              <a:t>Planning</a:t>
            </a:r>
            <a:endParaRPr lang="sk-SK" dirty="0"/>
          </a:p>
          <a:p>
            <a:r>
              <a:rPr lang="en-US" dirty="0"/>
              <a:t>Task attributes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900" dirty="0"/>
              <a:t>Accurate problem description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90" y="1040969"/>
            <a:ext cx="5850610" cy="47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5647"/>
      </p:ext>
    </p:extLst>
  </p:cSld>
  <p:clrMapOvr>
    <a:masterClrMapping/>
  </p:clrMapOvr>
</p:sld>
</file>

<file path=ppt/theme/theme1.xml><?xml version="1.0" encoding="utf-8"?>
<a:theme xmlns:a="http://schemas.openxmlformats.org/drawingml/2006/main" name="BeeSafe plain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eSafe horizontal th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eSafe vertical th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eSafe vertical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283</Words>
  <Application>Microsoft Office PowerPoint</Application>
  <PresentationFormat>On-screen Show (4:3)</PresentationFormat>
  <Paragraphs>93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BeeSafe plain white</vt:lpstr>
      <vt:lpstr>BeeSafe horizontal thin</vt:lpstr>
      <vt:lpstr>BeeSafe vertical thin</vt:lpstr>
      <vt:lpstr>BeeSafe vertical wide</vt:lpstr>
      <vt:lpstr>PowerPoint Presentation</vt:lpstr>
      <vt:lpstr>Problem </vt:lpstr>
      <vt:lpstr>Challenge </vt:lpstr>
      <vt:lpstr>Situations of accidents</vt:lpstr>
      <vt:lpstr>PowerPoint Presentation</vt:lpstr>
      <vt:lpstr>Work Accidents Consequence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smart solution for personal  safety of employees</vt:lpstr>
      <vt:lpstr>Pilot project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Matej Beno</dc:creator>
  <cp:lastModifiedBy>Peter Strazovec</cp:lastModifiedBy>
  <cp:revision>39</cp:revision>
  <dcterms:created xsi:type="dcterms:W3CDTF">2006-08-16T00:00:00Z</dcterms:created>
  <dcterms:modified xsi:type="dcterms:W3CDTF">2017-02-20T20:38:46Z</dcterms:modified>
</cp:coreProperties>
</file>