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99" r:id="rId3"/>
    <p:sldId id="311" r:id="rId4"/>
    <p:sldId id="321" r:id="rId5"/>
    <p:sldId id="314" r:id="rId6"/>
    <p:sldId id="322" r:id="rId7"/>
    <p:sldId id="323" r:id="rId8"/>
    <p:sldId id="316" r:id="rId9"/>
    <p:sldId id="294" r:id="rId10"/>
    <p:sldId id="317" r:id="rId11"/>
    <p:sldId id="295" r:id="rId12"/>
    <p:sldId id="318" r:id="rId13"/>
    <p:sldId id="307" r:id="rId14"/>
    <p:sldId id="319" r:id="rId15"/>
    <p:sldId id="308" r:id="rId16"/>
    <p:sldId id="320" r:id="rId17"/>
    <p:sldId id="279" r:id="rId18"/>
  </p:sldIdLst>
  <p:sldSz cx="13004800" cy="9756775"/>
  <p:notesSz cx="6858000" cy="9144000"/>
  <p:defaultTextStyle>
    <a:defPPr>
      <a:defRPr lang="en-US"/>
    </a:defPPr>
    <a:lvl1pPr marL="0" algn="l" defTabSz="1300643" rtl="0" eaLnBrk="1" latinLnBrk="0" hangingPunct="1">
      <a:defRPr sz="2600" kern="1200">
        <a:solidFill>
          <a:schemeClr val="tx1"/>
        </a:solidFill>
        <a:latin typeface="+mn-lt"/>
        <a:ea typeface="+mn-ea"/>
        <a:cs typeface="+mn-cs"/>
      </a:defRPr>
    </a:lvl1pPr>
    <a:lvl2pPr marL="650321" algn="l" defTabSz="1300643" rtl="0" eaLnBrk="1" latinLnBrk="0" hangingPunct="1">
      <a:defRPr sz="2600" kern="1200">
        <a:solidFill>
          <a:schemeClr val="tx1"/>
        </a:solidFill>
        <a:latin typeface="+mn-lt"/>
        <a:ea typeface="+mn-ea"/>
        <a:cs typeface="+mn-cs"/>
      </a:defRPr>
    </a:lvl2pPr>
    <a:lvl3pPr marL="1300643" algn="l" defTabSz="1300643" rtl="0" eaLnBrk="1" latinLnBrk="0" hangingPunct="1">
      <a:defRPr sz="2600" kern="1200">
        <a:solidFill>
          <a:schemeClr val="tx1"/>
        </a:solidFill>
        <a:latin typeface="+mn-lt"/>
        <a:ea typeface="+mn-ea"/>
        <a:cs typeface="+mn-cs"/>
      </a:defRPr>
    </a:lvl3pPr>
    <a:lvl4pPr marL="1950964" algn="l" defTabSz="1300643" rtl="0" eaLnBrk="1" latinLnBrk="0" hangingPunct="1">
      <a:defRPr sz="2600" kern="1200">
        <a:solidFill>
          <a:schemeClr val="tx1"/>
        </a:solidFill>
        <a:latin typeface="+mn-lt"/>
        <a:ea typeface="+mn-ea"/>
        <a:cs typeface="+mn-cs"/>
      </a:defRPr>
    </a:lvl4pPr>
    <a:lvl5pPr marL="2601285" algn="l" defTabSz="1300643" rtl="0" eaLnBrk="1" latinLnBrk="0" hangingPunct="1">
      <a:defRPr sz="2600" kern="1200">
        <a:solidFill>
          <a:schemeClr val="tx1"/>
        </a:solidFill>
        <a:latin typeface="+mn-lt"/>
        <a:ea typeface="+mn-ea"/>
        <a:cs typeface="+mn-cs"/>
      </a:defRPr>
    </a:lvl5pPr>
    <a:lvl6pPr marL="3251606" algn="l" defTabSz="1300643" rtl="0" eaLnBrk="1" latinLnBrk="0" hangingPunct="1">
      <a:defRPr sz="2600" kern="1200">
        <a:solidFill>
          <a:schemeClr val="tx1"/>
        </a:solidFill>
        <a:latin typeface="+mn-lt"/>
        <a:ea typeface="+mn-ea"/>
        <a:cs typeface="+mn-cs"/>
      </a:defRPr>
    </a:lvl6pPr>
    <a:lvl7pPr marL="3901928" algn="l" defTabSz="1300643" rtl="0" eaLnBrk="1" latinLnBrk="0" hangingPunct="1">
      <a:defRPr sz="2600" kern="1200">
        <a:solidFill>
          <a:schemeClr val="tx1"/>
        </a:solidFill>
        <a:latin typeface="+mn-lt"/>
        <a:ea typeface="+mn-ea"/>
        <a:cs typeface="+mn-cs"/>
      </a:defRPr>
    </a:lvl7pPr>
    <a:lvl8pPr marL="4552249" algn="l" defTabSz="1300643" rtl="0" eaLnBrk="1" latinLnBrk="0" hangingPunct="1">
      <a:defRPr sz="2600" kern="1200">
        <a:solidFill>
          <a:schemeClr val="tx1"/>
        </a:solidFill>
        <a:latin typeface="+mn-lt"/>
        <a:ea typeface="+mn-ea"/>
        <a:cs typeface="+mn-cs"/>
      </a:defRPr>
    </a:lvl8pPr>
    <a:lvl9pPr marL="5202570" algn="l" defTabSz="1300643"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6145">
          <p15:clr>
            <a:srgbClr val="A4A3A4"/>
          </p15:clr>
        </p15:guide>
        <p15:guide id="3" orient="horz" pos="5840">
          <p15:clr>
            <a:srgbClr val="A4A3A4"/>
          </p15:clr>
        </p15:guide>
        <p15:guide id="4" orient="horz" pos="5749">
          <p15:clr>
            <a:srgbClr val="A4A3A4"/>
          </p15:clr>
        </p15:guide>
        <p15:guide id="5" orient="horz" pos="578">
          <p15:clr>
            <a:srgbClr val="A4A3A4"/>
          </p15:clr>
        </p15:guide>
        <p15:guide id="6" orient="horz" pos="1395">
          <p15:clr>
            <a:srgbClr val="A4A3A4"/>
          </p15:clr>
        </p15:guide>
        <p15:guide id="7" orient="horz" pos="2211">
          <p15:clr>
            <a:srgbClr val="A4A3A4"/>
          </p15:clr>
        </p15:guide>
        <p15:guide id="8" orient="horz" pos="4479">
          <p15:clr>
            <a:srgbClr val="A4A3A4"/>
          </p15:clr>
        </p15:guide>
        <p15:guide id="9" orient="horz" pos="2347">
          <p15:clr>
            <a:srgbClr val="A4A3A4"/>
          </p15:clr>
        </p15:guide>
        <p15:guide id="10">
          <p15:clr>
            <a:srgbClr val="A4A3A4"/>
          </p15:clr>
        </p15:guide>
        <p15:guide id="11" pos="8178">
          <p15:clr>
            <a:srgbClr val="A4A3A4"/>
          </p15:clr>
        </p15:guide>
        <p15:guide id="12" pos="422">
          <p15:clr>
            <a:srgbClr val="A4A3A4"/>
          </p15:clr>
        </p15:guide>
        <p15:guide id="13" pos="7815">
          <p15:clr>
            <a:srgbClr val="A4A3A4"/>
          </p15:clr>
        </p15:guide>
        <p15:guide id="14" pos="785">
          <p15:clr>
            <a:srgbClr val="A4A3A4"/>
          </p15:clr>
        </p15:guide>
        <p15:guide id="15" pos="6699">
          <p15:clr>
            <a:srgbClr val="A4A3A4"/>
          </p15:clr>
        </p15:guide>
        <p15:guide id="16" pos="3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29" autoAdjust="0"/>
  </p:normalViewPr>
  <p:slideViewPr>
    <p:cSldViewPr>
      <p:cViewPr>
        <p:scale>
          <a:sx n="50" d="100"/>
          <a:sy n="50" d="100"/>
        </p:scale>
        <p:origin x="540" y="-222"/>
      </p:cViewPr>
      <p:guideLst>
        <p:guide orient="horz"/>
        <p:guide orient="horz" pos="6145"/>
        <p:guide orient="horz" pos="5840"/>
        <p:guide orient="horz" pos="5749"/>
        <p:guide orient="horz" pos="578"/>
        <p:guide orient="horz" pos="1395"/>
        <p:guide orient="horz" pos="2211"/>
        <p:guide orient="horz" pos="4479"/>
        <p:guide orient="horz" pos="2347"/>
        <p:guide/>
        <p:guide pos="8178"/>
        <p:guide pos="422"/>
        <p:guide pos="7815"/>
        <p:guide pos="785"/>
        <p:guide pos="6699"/>
        <p:guide pos="31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ciej.Majchrowicz\Desktop\KIC\random%20stuff\pitch_example_extr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ciej.Majchrowicz\Desktop\KIC\random%20stuff\pitch_example_extr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LED</c:v>
                </c:pt>
              </c:strCache>
            </c:strRef>
          </c:tx>
          <c:spPr>
            <a:ln w="28575"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0110-4635-B76C-8C85554308D0}"/>
                </c:ext>
              </c:extLst>
            </c:dLbl>
            <c:dLbl>
              <c:idx val="1"/>
              <c:delete val="1"/>
              <c:extLst>
                <c:ext xmlns:c15="http://schemas.microsoft.com/office/drawing/2012/chart" uri="{CE6537A1-D6FC-4f65-9D91-7224C49458BB}"/>
                <c:ext xmlns:c16="http://schemas.microsoft.com/office/drawing/2014/chart" uri="{C3380CC4-5D6E-409C-BE32-E72D297353CC}">
                  <c16:uniqueId val="{00000014-0110-4635-B76C-8C85554308D0}"/>
                </c:ext>
              </c:extLst>
            </c:dLbl>
            <c:dLbl>
              <c:idx val="2"/>
              <c:delete val="1"/>
              <c:extLst>
                <c:ext xmlns:c15="http://schemas.microsoft.com/office/drawing/2012/chart" uri="{CE6537A1-D6FC-4f65-9D91-7224C49458BB}"/>
                <c:ext xmlns:c16="http://schemas.microsoft.com/office/drawing/2014/chart" uri="{C3380CC4-5D6E-409C-BE32-E72D297353CC}">
                  <c16:uniqueId val="{00000015-0110-4635-B76C-8C85554308D0}"/>
                </c:ext>
              </c:extLst>
            </c:dLbl>
            <c:dLbl>
              <c:idx val="3"/>
              <c:delete val="1"/>
              <c:extLst>
                <c:ext xmlns:c15="http://schemas.microsoft.com/office/drawing/2012/chart" uri="{CE6537A1-D6FC-4f65-9D91-7224C49458BB}"/>
                <c:ext xmlns:c16="http://schemas.microsoft.com/office/drawing/2014/chart" uri="{C3380CC4-5D6E-409C-BE32-E72D297353CC}">
                  <c16:uniqueId val="{00000016-0110-4635-B76C-8C85554308D0}"/>
                </c:ext>
              </c:extLst>
            </c:dLbl>
            <c:dLbl>
              <c:idx val="5"/>
              <c:delete val="1"/>
              <c:extLst>
                <c:ext xmlns:c15="http://schemas.microsoft.com/office/drawing/2012/chart" uri="{CE6537A1-D6FC-4f65-9D91-7224C49458BB}"/>
                <c:ext xmlns:c16="http://schemas.microsoft.com/office/drawing/2014/chart" uri="{C3380CC4-5D6E-409C-BE32-E72D297353CC}">
                  <c16:uniqueId val="{00000017-0110-4635-B76C-8C85554308D0}"/>
                </c:ext>
              </c:extLst>
            </c:dLbl>
            <c:dLbl>
              <c:idx val="6"/>
              <c:delete val="1"/>
              <c:extLst>
                <c:ext xmlns:c15="http://schemas.microsoft.com/office/drawing/2012/chart" uri="{CE6537A1-D6FC-4f65-9D91-7224C49458BB}"/>
                <c:ext xmlns:c16="http://schemas.microsoft.com/office/drawing/2014/chart" uri="{C3380CC4-5D6E-409C-BE32-E72D297353CC}">
                  <c16:uniqueId val="{00000018-0110-4635-B76C-8C85554308D0}"/>
                </c:ext>
              </c:extLst>
            </c:dLbl>
            <c:dLbl>
              <c:idx val="7"/>
              <c:delete val="1"/>
              <c:extLst>
                <c:ext xmlns:c15="http://schemas.microsoft.com/office/drawing/2012/chart" uri="{CE6537A1-D6FC-4f65-9D91-7224C49458BB}"/>
                <c:ext xmlns:c16="http://schemas.microsoft.com/office/drawing/2014/chart" uri="{C3380CC4-5D6E-409C-BE32-E72D297353CC}">
                  <c16:uniqueId val="{00000019-0110-4635-B76C-8C85554308D0}"/>
                </c:ext>
              </c:extLst>
            </c:dLbl>
            <c:dLbl>
              <c:idx val="8"/>
              <c:delete val="1"/>
              <c:extLst>
                <c:ext xmlns:c15="http://schemas.microsoft.com/office/drawing/2012/chart" uri="{CE6537A1-D6FC-4f65-9D91-7224C49458BB}"/>
                <c:ext xmlns:c16="http://schemas.microsoft.com/office/drawing/2014/chart" uri="{C3380CC4-5D6E-409C-BE32-E72D297353CC}">
                  <c16:uniqueId val="{0000001A-0110-4635-B76C-8C85554308D0}"/>
                </c:ext>
              </c:extLst>
            </c:dLbl>
            <c:dLbl>
              <c:idx val="10"/>
              <c:delete val="1"/>
              <c:extLst>
                <c:ext xmlns:c15="http://schemas.microsoft.com/office/drawing/2012/chart" uri="{CE6537A1-D6FC-4f65-9D91-7224C49458BB}"/>
                <c:ext xmlns:c16="http://schemas.microsoft.com/office/drawing/2014/chart" uri="{C3380CC4-5D6E-409C-BE32-E72D297353CC}">
                  <c16:uniqueId val="{0000001B-0110-4635-B76C-8C85554308D0}"/>
                </c:ext>
              </c:extLst>
            </c:dLbl>
            <c:dLbl>
              <c:idx val="11"/>
              <c:delete val="1"/>
              <c:extLst>
                <c:ext xmlns:c15="http://schemas.microsoft.com/office/drawing/2012/chart" uri="{CE6537A1-D6FC-4f65-9D91-7224C49458BB}"/>
                <c:ext xmlns:c16="http://schemas.microsoft.com/office/drawing/2014/chart" uri="{C3380CC4-5D6E-409C-BE32-E72D297353CC}">
                  <c16:uniqueId val="{0000001C-0110-4635-B76C-8C85554308D0}"/>
                </c:ext>
              </c:extLst>
            </c:dLbl>
            <c:dLbl>
              <c:idx val="12"/>
              <c:delete val="1"/>
              <c:extLst>
                <c:ext xmlns:c15="http://schemas.microsoft.com/office/drawing/2012/chart" uri="{CE6537A1-D6FC-4f65-9D91-7224C49458BB}"/>
                <c:ext xmlns:c16="http://schemas.microsoft.com/office/drawing/2014/chart" uri="{C3380CC4-5D6E-409C-BE32-E72D297353CC}">
                  <c16:uniqueId val="{0000001D-0110-4635-B76C-8C85554308D0}"/>
                </c:ext>
              </c:extLst>
            </c:dLbl>
            <c:dLbl>
              <c:idx val="13"/>
              <c:delete val="1"/>
              <c:extLst>
                <c:ext xmlns:c15="http://schemas.microsoft.com/office/drawing/2012/chart" uri="{CE6537A1-D6FC-4f65-9D91-7224C49458BB}"/>
                <c:ext xmlns:c16="http://schemas.microsoft.com/office/drawing/2014/chart" uri="{C3380CC4-5D6E-409C-BE32-E72D297353CC}">
                  <c16:uniqueId val="{0000001E-0110-4635-B76C-8C85554308D0}"/>
                </c:ext>
              </c:extLst>
            </c:dLbl>
            <c:dLbl>
              <c:idx val="14"/>
              <c:delete val="1"/>
              <c:extLst>
                <c:ext xmlns:c15="http://schemas.microsoft.com/office/drawing/2012/chart" uri="{CE6537A1-D6FC-4f65-9D91-7224C49458BB}"/>
                <c:ext xmlns:c16="http://schemas.microsoft.com/office/drawing/2014/chart" uri="{C3380CC4-5D6E-409C-BE32-E72D297353CC}">
                  <c16:uniqueId val="{0000001F-0110-4635-B76C-8C85554308D0}"/>
                </c:ext>
              </c:extLst>
            </c:dLbl>
            <c:dLbl>
              <c:idx val="15"/>
              <c:delete val="1"/>
              <c:extLst>
                <c:ext xmlns:c15="http://schemas.microsoft.com/office/drawing/2012/chart" uri="{CE6537A1-D6FC-4f65-9D91-7224C49458BB}"/>
                <c:ext xmlns:c16="http://schemas.microsoft.com/office/drawing/2014/chart" uri="{C3380CC4-5D6E-409C-BE32-E72D297353CC}">
                  <c16:uniqueId val="{00000020-0110-4635-B76C-8C85554308D0}"/>
                </c:ext>
              </c:extLst>
            </c:dLbl>
            <c:dLbl>
              <c:idx val="16"/>
              <c:delete val="1"/>
              <c:extLst>
                <c:ext xmlns:c15="http://schemas.microsoft.com/office/drawing/2012/chart" uri="{CE6537A1-D6FC-4f65-9D91-7224C49458BB}"/>
                <c:ext xmlns:c16="http://schemas.microsoft.com/office/drawing/2014/chart" uri="{C3380CC4-5D6E-409C-BE32-E72D297353CC}">
                  <c16:uniqueId val="{00000021-0110-4635-B76C-8C85554308D0}"/>
                </c:ext>
              </c:extLst>
            </c:dLbl>
            <c:dLbl>
              <c:idx val="17"/>
              <c:delete val="1"/>
              <c:extLst>
                <c:ext xmlns:c15="http://schemas.microsoft.com/office/drawing/2012/chart" uri="{CE6537A1-D6FC-4f65-9D91-7224C49458BB}"/>
                <c:ext xmlns:c16="http://schemas.microsoft.com/office/drawing/2014/chart" uri="{C3380CC4-5D6E-409C-BE32-E72D297353CC}">
                  <c16:uniqueId val="{00000022-0110-4635-B76C-8C85554308D0}"/>
                </c:ext>
              </c:extLst>
            </c:dLbl>
            <c:dLbl>
              <c:idx val="18"/>
              <c:delete val="1"/>
              <c:extLst>
                <c:ext xmlns:c15="http://schemas.microsoft.com/office/drawing/2012/chart" uri="{CE6537A1-D6FC-4f65-9D91-7224C49458BB}"/>
                <c:ext xmlns:c16="http://schemas.microsoft.com/office/drawing/2014/chart" uri="{C3380CC4-5D6E-409C-BE32-E72D297353CC}">
                  <c16:uniqueId val="{00000023-0110-4635-B76C-8C85554308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Sheet1!$C$3:$V$3</c:f>
              <c:numCache>
                <c:formatCode>0.0%</c:formatCode>
                <c:ptCount val="20"/>
                <c:pt idx="0">
                  <c:v>1E-3</c:v>
                </c:pt>
                <c:pt idx="1">
                  <c:v>1E-3</c:v>
                </c:pt>
                <c:pt idx="2">
                  <c:v>2E-3</c:v>
                </c:pt>
                <c:pt idx="3">
                  <c:v>2E-3</c:v>
                </c:pt>
                <c:pt idx="4">
                  <c:v>3.0000000000000001E-3</c:v>
                </c:pt>
                <c:pt idx="5">
                  <c:v>3.0000000000000001E-3</c:v>
                </c:pt>
                <c:pt idx="6">
                  <c:v>3.0000000000000001E-3</c:v>
                </c:pt>
                <c:pt idx="7">
                  <c:v>4.0000000000000001E-3</c:v>
                </c:pt>
                <c:pt idx="8">
                  <c:v>4.4999999999999997E-3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6.0000000000000001E-3</c:v>
                </c:pt>
                <c:pt idx="17">
                  <c:v>7.0000000000000001E-3</c:v>
                </c:pt>
                <c:pt idx="18">
                  <c:v>8.0000000000000002E-3</c:v>
                </c:pt>
                <c:pt idx="19">
                  <c:v>0.01</c:v>
                </c:pt>
              </c:numCache>
            </c:numRef>
          </c:val>
          <c:smooth val="0"/>
          <c:extLst>
            <c:ext xmlns:c16="http://schemas.microsoft.com/office/drawing/2014/chart" uri="{C3380CC4-5D6E-409C-BE32-E72D297353CC}">
              <c16:uniqueId val="{00000000-0110-4635-B76C-8C85554308D0}"/>
            </c:ext>
          </c:extLst>
        </c:ser>
        <c:ser>
          <c:idx val="1"/>
          <c:order val="1"/>
          <c:tx>
            <c:strRef>
              <c:f>Sheet1!$B$5</c:f>
              <c:strCache>
                <c:ptCount val="1"/>
                <c:pt idx="0">
                  <c:v>CFL</c:v>
                </c:pt>
              </c:strCache>
            </c:strRef>
          </c:tx>
          <c:spPr>
            <a:ln w="285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0110-4635-B76C-8C85554308D0}"/>
                </c:ext>
              </c:extLst>
            </c:dLbl>
            <c:dLbl>
              <c:idx val="1"/>
              <c:delete val="1"/>
              <c:extLst>
                <c:ext xmlns:c15="http://schemas.microsoft.com/office/drawing/2012/chart" uri="{CE6537A1-D6FC-4f65-9D91-7224C49458BB}"/>
                <c:ext xmlns:c16="http://schemas.microsoft.com/office/drawing/2014/chart" uri="{C3380CC4-5D6E-409C-BE32-E72D297353CC}">
                  <c16:uniqueId val="{00000011-0110-4635-B76C-8C85554308D0}"/>
                </c:ext>
              </c:extLst>
            </c:dLbl>
            <c:dLbl>
              <c:idx val="2"/>
              <c:delete val="1"/>
              <c:extLst>
                <c:ext xmlns:c15="http://schemas.microsoft.com/office/drawing/2012/chart" uri="{CE6537A1-D6FC-4f65-9D91-7224C49458BB}"/>
                <c:ext xmlns:c16="http://schemas.microsoft.com/office/drawing/2014/chart" uri="{C3380CC4-5D6E-409C-BE32-E72D297353CC}">
                  <c16:uniqueId val="{00000010-0110-4635-B76C-8C85554308D0}"/>
                </c:ext>
              </c:extLst>
            </c:dLbl>
            <c:dLbl>
              <c:idx val="3"/>
              <c:delete val="1"/>
              <c:extLst>
                <c:ext xmlns:c15="http://schemas.microsoft.com/office/drawing/2012/chart" uri="{CE6537A1-D6FC-4f65-9D91-7224C49458BB}"/>
                <c:ext xmlns:c16="http://schemas.microsoft.com/office/drawing/2014/chart" uri="{C3380CC4-5D6E-409C-BE32-E72D297353CC}">
                  <c16:uniqueId val="{0000000F-0110-4635-B76C-8C85554308D0}"/>
                </c:ext>
              </c:extLst>
            </c:dLbl>
            <c:dLbl>
              <c:idx val="5"/>
              <c:delete val="1"/>
              <c:extLst>
                <c:ext xmlns:c15="http://schemas.microsoft.com/office/drawing/2012/chart" uri="{CE6537A1-D6FC-4f65-9D91-7224C49458BB}"/>
                <c:ext xmlns:c16="http://schemas.microsoft.com/office/drawing/2014/chart" uri="{C3380CC4-5D6E-409C-BE32-E72D297353CC}">
                  <c16:uniqueId val="{0000000E-0110-4635-B76C-8C85554308D0}"/>
                </c:ext>
              </c:extLst>
            </c:dLbl>
            <c:dLbl>
              <c:idx val="6"/>
              <c:delete val="1"/>
              <c:extLst>
                <c:ext xmlns:c15="http://schemas.microsoft.com/office/drawing/2012/chart" uri="{CE6537A1-D6FC-4f65-9D91-7224C49458BB}"/>
                <c:ext xmlns:c16="http://schemas.microsoft.com/office/drawing/2014/chart" uri="{C3380CC4-5D6E-409C-BE32-E72D297353CC}">
                  <c16:uniqueId val="{0000000D-0110-4635-B76C-8C85554308D0}"/>
                </c:ext>
              </c:extLst>
            </c:dLbl>
            <c:dLbl>
              <c:idx val="7"/>
              <c:delete val="1"/>
              <c:extLst>
                <c:ext xmlns:c15="http://schemas.microsoft.com/office/drawing/2012/chart" uri="{CE6537A1-D6FC-4f65-9D91-7224C49458BB}"/>
                <c:ext xmlns:c16="http://schemas.microsoft.com/office/drawing/2014/chart" uri="{C3380CC4-5D6E-409C-BE32-E72D297353CC}">
                  <c16:uniqueId val="{0000000C-0110-4635-B76C-8C85554308D0}"/>
                </c:ext>
              </c:extLst>
            </c:dLbl>
            <c:dLbl>
              <c:idx val="8"/>
              <c:delete val="1"/>
              <c:extLst>
                <c:ext xmlns:c15="http://schemas.microsoft.com/office/drawing/2012/chart" uri="{CE6537A1-D6FC-4f65-9D91-7224C49458BB}"/>
                <c:ext xmlns:c16="http://schemas.microsoft.com/office/drawing/2014/chart" uri="{C3380CC4-5D6E-409C-BE32-E72D297353CC}">
                  <c16:uniqueId val="{0000000B-0110-4635-B76C-8C85554308D0}"/>
                </c:ext>
              </c:extLst>
            </c:dLbl>
            <c:dLbl>
              <c:idx val="10"/>
              <c:delete val="1"/>
              <c:extLst>
                <c:ext xmlns:c15="http://schemas.microsoft.com/office/drawing/2012/chart" uri="{CE6537A1-D6FC-4f65-9D91-7224C49458BB}"/>
                <c:ext xmlns:c16="http://schemas.microsoft.com/office/drawing/2014/chart" uri="{C3380CC4-5D6E-409C-BE32-E72D297353CC}">
                  <c16:uniqueId val="{0000000A-0110-4635-B76C-8C85554308D0}"/>
                </c:ext>
              </c:extLst>
            </c:dLbl>
            <c:dLbl>
              <c:idx val="11"/>
              <c:delete val="1"/>
              <c:extLst>
                <c:ext xmlns:c15="http://schemas.microsoft.com/office/drawing/2012/chart" uri="{CE6537A1-D6FC-4f65-9D91-7224C49458BB}"/>
                <c:ext xmlns:c16="http://schemas.microsoft.com/office/drawing/2014/chart" uri="{C3380CC4-5D6E-409C-BE32-E72D297353CC}">
                  <c16:uniqueId val="{00000009-0110-4635-B76C-8C85554308D0}"/>
                </c:ext>
              </c:extLst>
            </c:dLbl>
            <c:dLbl>
              <c:idx val="12"/>
              <c:delete val="1"/>
              <c:extLst>
                <c:ext xmlns:c15="http://schemas.microsoft.com/office/drawing/2012/chart" uri="{CE6537A1-D6FC-4f65-9D91-7224C49458BB}"/>
                <c:ext xmlns:c16="http://schemas.microsoft.com/office/drawing/2014/chart" uri="{C3380CC4-5D6E-409C-BE32-E72D297353CC}">
                  <c16:uniqueId val="{00000008-0110-4635-B76C-8C85554308D0}"/>
                </c:ext>
              </c:extLst>
            </c:dLbl>
            <c:dLbl>
              <c:idx val="13"/>
              <c:delete val="1"/>
              <c:extLst>
                <c:ext xmlns:c15="http://schemas.microsoft.com/office/drawing/2012/chart" uri="{CE6537A1-D6FC-4f65-9D91-7224C49458BB}"/>
                <c:ext xmlns:c16="http://schemas.microsoft.com/office/drawing/2014/chart" uri="{C3380CC4-5D6E-409C-BE32-E72D297353CC}">
                  <c16:uniqueId val="{00000007-0110-4635-B76C-8C85554308D0}"/>
                </c:ext>
              </c:extLst>
            </c:dLbl>
            <c:dLbl>
              <c:idx val="14"/>
              <c:delete val="1"/>
              <c:extLst>
                <c:ext xmlns:c15="http://schemas.microsoft.com/office/drawing/2012/chart" uri="{CE6537A1-D6FC-4f65-9D91-7224C49458BB}"/>
                <c:ext xmlns:c16="http://schemas.microsoft.com/office/drawing/2014/chart" uri="{C3380CC4-5D6E-409C-BE32-E72D297353CC}">
                  <c16:uniqueId val="{00000006-0110-4635-B76C-8C85554308D0}"/>
                </c:ext>
              </c:extLst>
            </c:dLbl>
            <c:dLbl>
              <c:idx val="15"/>
              <c:delete val="1"/>
              <c:extLst>
                <c:ext xmlns:c15="http://schemas.microsoft.com/office/drawing/2012/chart" uri="{CE6537A1-D6FC-4f65-9D91-7224C49458BB}"/>
                <c:ext xmlns:c16="http://schemas.microsoft.com/office/drawing/2014/chart" uri="{C3380CC4-5D6E-409C-BE32-E72D297353CC}">
                  <c16:uniqueId val="{00000005-0110-4635-B76C-8C85554308D0}"/>
                </c:ext>
              </c:extLst>
            </c:dLbl>
            <c:dLbl>
              <c:idx val="16"/>
              <c:delete val="1"/>
              <c:extLst>
                <c:ext xmlns:c15="http://schemas.microsoft.com/office/drawing/2012/chart" uri="{CE6537A1-D6FC-4f65-9D91-7224C49458BB}"/>
                <c:ext xmlns:c16="http://schemas.microsoft.com/office/drawing/2014/chart" uri="{C3380CC4-5D6E-409C-BE32-E72D297353CC}">
                  <c16:uniqueId val="{00000004-0110-4635-B76C-8C85554308D0}"/>
                </c:ext>
              </c:extLst>
            </c:dLbl>
            <c:dLbl>
              <c:idx val="17"/>
              <c:delete val="1"/>
              <c:extLst>
                <c:ext xmlns:c15="http://schemas.microsoft.com/office/drawing/2012/chart" uri="{CE6537A1-D6FC-4f65-9D91-7224C49458BB}"/>
                <c:ext xmlns:c16="http://schemas.microsoft.com/office/drawing/2014/chart" uri="{C3380CC4-5D6E-409C-BE32-E72D297353CC}">
                  <c16:uniqueId val="{00000003-0110-4635-B76C-8C85554308D0}"/>
                </c:ext>
              </c:extLst>
            </c:dLbl>
            <c:dLbl>
              <c:idx val="18"/>
              <c:delete val="1"/>
              <c:extLst>
                <c:ext xmlns:c15="http://schemas.microsoft.com/office/drawing/2012/chart" uri="{CE6537A1-D6FC-4f65-9D91-7224C49458BB}"/>
                <c:ext xmlns:c16="http://schemas.microsoft.com/office/drawing/2014/chart" uri="{C3380CC4-5D6E-409C-BE32-E72D297353CC}">
                  <c16:uniqueId val="{00000002-0110-4635-B76C-8C85554308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Sheet1!$C$4:$V$4</c:f>
              <c:numCache>
                <c:formatCode>0.0%</c:formatCode>
                <c:ptCount val="20"/>
                <c:pt idx="0">
                  <c:v>5.0000000000000001E-3</c:v>
                </c:pt>
                <c:pt idx="1">
                  <c:v>5.0000000000000001E-3</c:v>
                </c:pt>
                <c:pt idx="2">
                  <c:v>0.01</c:v>
                </c:pt>
                <c:pt idx="3">
                  <c:v>1.4999999999999999E-2</c:v>
                </c:pt>
                <c:pt idx="4">
                  <c:v>0.02</c:v>
                </c:pt>
                <c:pt idx="5">
                  <c:v>2.5000000000000001E-2</c:v>
                </c:pt>
                <c:pt idx="6">
                  <c:v>0.03</c:v>
                </c:pt>
                <c:pt idx="7">
                  <c:v>3.5000000000000003E-2</c:v>
                </c:pt>
                <c:pt idx="8">
                  <c:v>0.04</c:v>
                </c:pt>
                <c:pt idx="9">
                  <c:v>0.05</c:v>
                </c:pt>
                <c:pt idx="10">
                  <c:v>5.5E-2</c:v>
                </c:pt>
                <c:pt idx="11">
                  <c:v>5.5E-2</c:v>
                </c:pt>
                <c:pt idx="12">
                  <c:v>0.06</c:v>
                </c:pt>
                <c:pt idx="13">
                  <c:v>6.5000000000000002E-2</c:v>
                </c:pt>
                <c:pt idx="14">
                  <c:v>7.0000000000000007E-2</c:v>
                </c:pt>
                <c:pt idx="15">
                  <c:v>7.0000000000000007E-2</c:v>
                </c:pt>
                <c:pt idx="16">
                  <c:v>7.0000000000000007E-2</c:v>
                </c:pt>
                <c:pt idx="17">
                  <c:v>0.08</c:v>
                </c:pt>
                <c:pt idx="18">
                  <c:v>0.09</c:v>
                </c:pt>
                <c:pt idx="19">
                  <c:v>0.1</c:v>
                </c:pt>
              </c:numCache>
            </c:numRef>
          </c:val>
          <c:smooth val="0"/>
          <c:extLst>
            <c:ext xmlns:c16="http://schemas.microsoft.com/office/drawing/2014/chart" uri="{C3380CC4-5D6E-409C-BE32-E72D297353CC}">
              <c16:uniqueId val="{00000001-0110-4635-B76C-8C85554308D0}"/>
            </c:ext>
          </c:extLst>
        </c:ser>
        <c:dLbls>
          <c:dLblPos val="t"/>
          <c:showLegendKey val="0"/>
          <c:showVal val="1"/>
          <c:showCatName val="0"/>
          <c:showSerName val="0"/>
          <c:showPercent val="0"/>
          <c:showBubbleSize val="0"/>
        </c:dLbls>
        <c:smooth val="0"/>
        <c:axId val="271069184"/>
        <c:axId val="164291896"/>
      </c:lineChart>
      <c:catAx>
        <c:axId val="2710691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64291896"/>
        <c:crosses val="autoZero"/>
        <c:auto val="1"/>
        <c:lblAlgn val="ctr"/>
        <c:lblOffset val="100"/>
        <c:noMultiLvlLbl val="0"/>
      </c:catAx>
      <c:valAx>
        <c:axId val="16429189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271069184"/>
        <c:crosses val="autoZero"/>
        <c:crossBetween val="between"/>
      </c:valAx>
      <c:spPr>
        <a:noFill/>
        <a:ln w="25400">
          <a:noFill/>
        </a:ln>
        <a:effectLst/>
      </c:spPr>
    </c:plotArea>
    <c:legend>
      <c:legendPos val="b"/>
      <c:layout>
        <c:manualLayout>
          <c:xMode val="edge"/>
          <c:yMode val="edge"/>
          <c:x val="0.80085481405555947"/>
          <c:y val="0.88563939032711825"/>
          <c:w val="0.1306411897894765"/>
          <c:h val="0.114360609672881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675F-4A4B-BA18-138FA8BC921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675F-4A4B-BA18-138FA8BC921D}"/>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75F-4A4B-BA18-138FA8BC921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Sheet1!$U$15:$W$15</c:f>
              <c:strCache>
                <c:ptCount val="3"/>
                <c:pt idx="0">
                  <c:v>KIC LED</c:v>
                </c:pt>
                <c:pt idx="1">
                  <c:v>Incadescent</c:v>
                </c:pt>
                <c:pt idx="2">
                  <c:v>CFL</c:v>
                </c:pt>
              </c:strCache>
            </c:strRef>
          </c:cat>
          <c:val>
            <c:numRef>
              <c:f>Sheet1!$U$16:$W$16</c:f>
              <c:numCache>
                <c:formatCode>General</c:formatCode>
                <c:ptCount val="3"/>
                <c:pt idx="0">
                  <c:v>45.9</c:v>
                </c:pt>
                <c:pt idx="1">
                  <c:v>209.8</c:v>
                </c:pt>
                <c:pt idx="2">
                  <c:v>66.900000000000006</c:v>
                </c:pt>
              </c:numCache>
            </c:numRef>
          </c:val>
          <c:extLst>
            <c:ext xmlns:c16="http://schemas.microsoft.com/office/drawing/2014/chart" uri="{C3380CC4-5D6E-409C-BE32-E72D297353CC}">
              <c16:uniqueId val="{00000000-675F-4A4B-BA18-138FA8BC921D}"/>
            </c:ext>
          </c:extLst>
        </c:ser>
        <c:dLbls>
          <c:dLblPos val="outEnd"/>
          <c:showLegendKey val="0"/>
          <c:showVal val="1"/>
          <c:showCatName val="0"/>
          <c:showSerName val="0"/>
          <c:showPercent val="0"/>
          <c:showBubbleSize val="0"/>
        </c:dLbls>
        <c:gapWidth val="219"/>
        <c:overlap val="-27"/>
        <c:axId val="164292288"/>
        <c:axId val="215400000"/>
      </c:barChart>
      <c:catAx>
        <c:axId val="16429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215400000"/>
        <c:crosses val="autoZero"/>
        <c:auto val="1"/>
        <c:lblAlgn val="ctr"/>
        <c:lblOffset val="100"/>
        <c:noMultiLvlLbl val="0"/>
      </c:catAx>
      <c:valAx>
        <c:axId val="215400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64292288"/>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376B7-8C04-4E46-B96A-03E0DD7B1E15}" type="datetimeFigureOut">
              <a:rPr lang="en-GB" smtClean="0"/>
              <a:t>16/05/2016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54B78-B3FE-45B5-9FE2-FDCDBA9B4B02}" type="slidenum">
              <a:rPr lang="en-GB" smtClean="0"/>
              <a:t>‹#›</a:t>
            </a:fld>
            <a:endParaRPr lang="en-GB"/>
          </a:p>
        </p:txBody>
      </p:sp>
    </p:spTree>
    <p:extLst>
      <p:ext uri="{BB962C8B-B14F-4D97-AF65-F5344CB8AC3E}">
        <p14:creationId xmlns:p14="http://schemas.microsoft.com/office/powerpoint/2010/main" val="1175540209"/>
      </p:ext>
    </p:extLst>
  </p:cSld>
  <p:clrMap bg1="lt1" tx1="dk1" bg2="lt2" tx2="dk2" accent1="accent1" accent2="accent2" accent3="accent3" accent4="accent4" accent5="accent5" accent6="accent6" hlink="hlink" folHlink="folHlink"/>
  <p:notesStyle>
    <a:lvl1pPr marL="0" algn="l" defTabSz="1300643" rtl="0" eaLnBrk="1" latinLnBrk="0" hangingPunct="1">
      <a:defRPr sz="1700" kern="1200">
        <a:solidFill>
          <a:schemeClr val="tx1"/>
        </a:solidFill>
        <a:latin typeface="+mn-lt"/>
        <a:ea typeface="+mn-ea"/>
        <a:cs typeface="+mn-cs"/>
      </a:defRPr>
    </a:lvl1pPr>
    <a:lvl2pPr marL="650321" algn="l" defTabSz="1300643" rtl="0" eaLnBrk="1" latinLnBrk="0" hangingPunct="1">
      <a:defRPr sz="1700" kern="1200">
        <a:solidFill>
          <a:schemeClr val="tx1"/>
        </a:solidFill>
        <a:latin typeface="+mn-lt"/>
        <a:ea typeface="+mn-ea"/>
        <a:cs typeface="+mn-cs"/>
      </a:defRPr>
    </a:lvl2pPr>
    <a:lvl3pPr marL="1300643" algn="l" defTabSz="1300643" rtl="0" eaLnBrk="1" latinLnBrk="0" hangingPunct="1">
      <a:defRPr sz="1700" kern="1200">
        <a:solidFill>
          <a:schemeClr val="tx1"/>
        </a:solidFill>
        <a:latin typeface="+mn-lt"/>
        <a:ea typeface="+mn-ea"/>
        <a:cs typeface="+mn-cs"/>
      </a:defRPr>
    </a:lvl3pPr>
    <a:lvl4pPr marL="1950964" algn="l" defTabSz="1300643" rtl="0" eaLnBrk="1" latinLnBrk="0" hangingPunct="1">
      <a:defRPr sz="1700" kern="1200">
        <a:solidFill>
          <a:schemeClr val="tx1"/>
        </a:solidFill>
        <a:latin typeface="+mn-lt"/>
        <a:ea typeface="+mn-ea"/>
        <a:cs typeface="+mn-cs"/>
      </a:defRPr>
    </a:lvl4pPr>
    <a:lvl5pPr marL="2601285" algn="l" defTabSz="1300643" rtl="0" eaLnBrk="1" latinLnBrk="0" hangingPunct="1">
      <a:defRPr sz="1700" kern="1200">
        <a:solidFill>
          <a:schemeClr val="tx1"/>
        </a:solidFill>
        <a:latin typeface="+mn-lt"/>
        <a:ea typeface="+mn-ea"/>
        <a:cs typeface="+mn-cs"/>
      </a:defRPr>
    </a:lvl5pPr>
    <a:lvl6pPr marL="3251606" algn="l" defTabSz="1300643" rtl="0" eaLnBrk="1" latinLnBrk="0" hangingPunct="1">
      <a:defRPr sz="1700" kern="1200">
        <a:solidFill>
          <a:schemeClr val="tx1"/>
        </a:solidFill>
        <a:latin typeface="+mn-lt"/>
        <a:ea typeface="+mn-ea"/>
        <a:cs typeface="+mn-cs"/>
      </a:defRPr>
    </a:lvl6pPr>
    <a:lvl7pPr marL="3901928" algn="l" defTabSz="1300643" rtl="0" eaLnBrk="1" latinLnBrk="0" hangingPunct="1">
      <a:defRPr sz="1700" kern="1200">
        <a:solidFill>
          <a:schemeClr val="tx1"/>
        </a:solidFill>
        <a:latin typeface="+mn-lt"/>
        <a:ea typeface="+mn-ea"/>
        <a:cs typeface="+mn-cs"/>
      </a:defRPr>
    </a:lvl7pPr>
    <a:lvl8pPr marL="4552249" algn="l" defTabSz="1300643" rtl="0" eaLnBrk="1" latinLnBrk="0" hangingPunct="1">
      <a:defRPr sz="1700" kern="1200">
        <a:solidFill>
          <a:schemeClr val="tx1"/>
        </a:solidFill>
        <a:latin typeface="+mn-lt"/>
        <a:ea typeface="+mn-ea"/>
        <a:cs typeface="+mn-cs"/>
      </a:defRPr>
    </a:lvl8pPr>
    <a:lvl9pPr marL="5202570" algn="l" defTabSz="1300643"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49C29F80-B431-439D-9670-E2F0AFF66F57}" type="slidenum">
              <a:rPr lang="en-US" smtClean="0"/>
              <a:pPr/>
              <a:t>1</a:t>
            </a:fld>
            <a:endParaRPr lang="en-US"/>
          </a:p>
        </p:txBody>
      </p:sp>
    </p:spTree>
    <p:extLst>
      <p:ext uri="{BB962C8B-B14F-4D97-AF65-F5344CB8AC3E}">
        <p14:creationId xmlns:p14="http://schemas.microsoft.com/office/powerpoint/2010/main" val="277757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The</a:t>
            </a:r>
            <a:r>
              <a:rPr lang="pl-PL" baseline="0" dirty="0"/>
              <a:t> purpose of this slide is to show what you have now – the prototype or current, higher status of technology. Please describe what is you IP situation and the strategy for protecting the value of your innovation from possible immitators going into the future – how do you plan to retain your competitive advantage long-term? </a:t>
            </a:r>
            <a:endParaRPr lang="en-GB" dirty="0"/>
          </a:p>
        </p:txBody>
      </p:sp>
      <p:sp>
        <p:nvSpPr>
          <p:cNvPr id="4" name="Slide Number Placeholder 3"/>
          <p:cNvSpPr>
            <a:spLocks noGrp="1"/>
          </p:cNvSpPr>
          <p:nvPr>
            <p:ph type="sldNum" sz="quarter" idx="10"/>
          </p:nvPr>
        </p:nvSpPr>
        <p:spPr/>
        <p:txBody>
          <a:bodyPr/>
          <a:lstStyle/>
          <a:p>
            <a:fld id="{15854B78-B3FE-45B5-9FE2-FDCDBA9B4B02}" type="slidenum">
              <a:rPr lang="en-GB" smtClean="0"/>
              <a:t>10</a:t>
            </a:fld>
            <a:endParaRPr lang="en-GB"/>
          </a:p>
        </p:txBody>
      </p:sp>
    </p:spTree>
    <p:extLst>
      <p:ext uri="{BB962C8B-B14F-4D97-AF65-F5344CB8AC3E}">
        <p14:creationId xmlns:p14="http://schemas.microsoft.com/office/powerpoint/2010/main" val="290354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Using blank space/provided business model canvas blocks please describe the means and methods you want to emply in order</a:t>
            </a:r>
            <a:r>
              <a:rPr lang="pl-PL" baseline="0" dirty="0"/>
              <a:t> to earn the revenue and make profit from operations. Remember the components and functions of the business. </a:t>
            </a:r>
          </a:p>
          <a:p>
            <a:r>
              <a:rPr lang="pl-PL" baseline="0" dirty="0"/>
              <a:t>As we believe that at the beginning the most important parts of BMC are Value Proposition, Unique Selling Point and Customer Segments, for purpose of this slide please fill those blocks. </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11</a:t>
            </a:fld>
            <a:endParaRPr lang="en-GB"/>
          </a:p>
        </p:txBody>
      </p:sp>
    </p:spTree>
    <p:extLst>
      <p:ext uri="{BB962C8B-B14F-4D97-AF65-F5344CB8AC3E}">
        <p14:creationId xmlns:p14="http://schemas.microsoft.com/office/powerpoint/2010/main" val="24868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solidFill>
                  <a:schemeClr val="accent5">
                    <a:lumMod val="75000"/>
                  </a:schemeClr>
                </a:solidFill>
              </a:rPr>
              <a:t>Please</a:t>
            </a:r>
            <a:r>
              <a:rPr lang="pl-PL" sz="1800" i="0" baseline="0" dirty="0">
                <a:solidFill>
                  <a:schemeClr val="accent5">
                    <a:lumMod val="75000"/>
                  </a:schemeClr>
                </a:solidFill>
              </a:rPr>
              <a:t> use this slide to describe everything you know about your target customer segment. Who are they and what is their main purchasing criteria. If you spoke to/interviewed potential customer please mention how many. If possible please calculate TAM (Total Addressable Market Size in units of currency)</a:t>
            </a:r>
            <a:endParaRPr lang="en-US" sz="1800" i="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15854B78-B3FE-45B5-9FE2-FDCDBA9B4B02}" type="slidenum">
              <a:rPr lang="en-GB" smtClean="0"/>
              <a:t>12</a:t>
            </a:fld>
            <a:endParaRPr lang="en-GB"/>
          </a:p>
        </p:txBody>
      </p:sp>
    </p:spTree>
    <p:extLst>
      <p:ext uri="{BB962C8B-B14F-4D97-AF65-F5344CB8AC3E}">
        <p14:creationId xmlns:p14="http://schemas.microsoft.com/office/powerpoint/2010/main" val="190914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a:solidFill>
                  <a:schemeClr val="accent5">
                    <a:lumMod val="75000"/>
                  </a:schemeClr>
                </a:solidFill>
              </a:rPr>
              <a:t>Please</a:t>
            </a:r>
            <a:r>
              <a:rPr lang="pl-PL" sz="1800" i="0" baseline="0" dirty="0">
                <a:solidFill>
                  <a:schemeClr val="accent5">
                    <a:lumMod val="75000"/>
                  </a:schemeClr>
                </a:solidFill>
              </a:rPr>
              <a:t> describe the </a:t>
            </a:r>
            <a:r>
              <a:rPr lang="en-US" sz="1800" i="0" dirty="0">
                <a:solidFill>
                  <a:schemeClr val="accent5">
                    <a:lumMod val="75000"/>
                  </a:schemeClr>
                </a:solidFill>
              </a:rPr>
              <a:t>benefits for the customer in his process or daily use regarding </a:t>
            </a:r>
            <a:r>
              <a:rPr lang="pl-PL" sz="1800" i="0" dirty="0">
                <a:solidFill>
                  <a:schemeClr val="accent5">
                    <a:lumMod val="75000"/>
                  </a:schemeClr>
                </a:solidFill>
              </a:rPr>
              <a:t>product features, as a result of your product implementation</a:t>
            </a:r>
            <a:r>
              <a:rPr lang="en-US" sz="1800" i="0" dirty="0">
                <a:solidFill>
                  <a:schemeClr val="accent5">
                    <a:lumMod val="75000"/>
                  </a:schemeClr>
                </a:solidFill>
              </a:rPr>
              <a:t>. Try to compare these with the alternative solutions the customer may choose, or if none</a:t>
            </a:r>
            <a:r>
              <a:rPr lang="pl-PL" sz="1800" i="0" dirty="0">
                <a:solidFill>
                  <a:schemeClr val="accent5">
                    <a:lumMod val="75000"/>
                  </a:schemeClr>
                </a:solidFill>
              </a:rPr>
              <a:t> is</a:t>
            </a:r>
            <a:r>
              <a:rPr lang="en-US" sz="1800" i="0" dirty="0">
                <a:solidFill>
                  <a:schemeClr val="accent5">
                    <a:lumMod val="75000"/>
                  </a:schemeClr>
                </a:solidFill>
              </a:rPr>
              <a:t> present </a:t>
            </a:r>
            <a:r>
              <a:rPr lang="pl-PL" sz="1800" i="0" dirty="0">
                <a:solidFill>
                  <a:schemeClr val="accent5">
                    <a:lumMod val="75000"/>
                  </a:schemeClr>
                </a:solidFill>
              </a:rPr>
              <a:t>o</a:t>
            </a:r>
            <a:r>
              <a:rPr lang="en-US" sz="1800" i="0" dirty="0">
                <a:solidFill>
                  <a:schemeClr val="accent5">
                    <a:lumMod val="75000"/>
                  </a:schemeClr>
                </a:solidFill>
              </a:rPr>
              <a:t>n the market</a:t>
            </a:r>
            <a:r>
              <a:rPr lang="pl-PL" sz="1800" i="0" dirty="0">
                <a:solidFill>
                  <a:schemeClr val="accent5">
                    <a:lumMod val="75000"/>
                  </a:schemeClr>
                </a:solidFill>
              </a:rPr>
              <a:t>,</a:t>
            </a:r>
            <a:r>
              <a:rPr lang="en-US" sz="1800" i="0" dirty="0">
                <a:solidFill>
                  <a:schemeClr val="accent5">
                    <a:lumMod val="75000"/>
                  </a:schemeClr>
                </a:solidFill>
              </a:rPr>
              <a:t> with the </a:t>
            </a:r>
            <a:r>
              <a:rPr lang="pl-PL" sz="1800" i="0" dirty="0">
                <a:solidFill>
                  <a:schemeClr val="accent5">
                    <a:lumMod val="75000"/>
                  </a:schemeClr>
                </a:solidFill>
              </a:rPr>
              <a:t>current</a:t>
            </a:r>
            <a:r>
              <a:rPr lang="pl-PL" sz="1800" i="0" baseline="0" dirty="0">
                <a:solidFill>
                  <a:schemeClr val="accent5">
                    <a:lumMod val="75000"/>
                  </a:schemeClr>
                </a:solidFill>
              </a:rPr>
              <a:t> condition of the problem</a:t>
            </a:r>
            <a:r>
              <a:rPr lang="en-US" sz="1800" i="0" dirty="0">
                <a:solidFill>
                  <a:schemeClr val="accent5">
                    <a:lumMod val="75000"/>
                  </a:schemeClr>
                </a:solidFill>
              </a:rPr>
              <a:t>. </a:t>
            </a:r>
          </a:p>
          <a:p>
            <a:endParaRPr lang="pl-PL" sz="1800" i="0" dirty="0"/>
          </a:p>
        </p:txBody>
      </p:sp>
      <p:sp>
        <p:nvSpPr>
          <p:cNvPr id="4" name="Slide Number Placeholder 3"/>
          <p:cNvSpPr>
            <a:spLocks noGrp="1"/>
          </p:cNvSpPr>
          <p:nvPr>
            <p:ph type="sldNum" sz="quarter" idx="10"/>
          </p:nvPr>
        </p:nvSpPr>
        <p:spPr/>
        <p:txBody>
          <a:bodyPr/>
          <a:lstStyle/>
          <a:p>
            <a:fld id="{15854B78-B3FE-45B5-9FE2-FDCDBA9B4B02}" type="slidenum">
              <a:rPr lang="en-GB" smtClean="0"/>
              <a:t>13</a:t>
            </a:fld>
            <a:endParaRPr lang="en-GB"/>
          </a:p>
        </p:txBody>
      </p:sp>
    </p:spTree>
    <p:extLst>
      <p:ext uri="{BB962C8B-B14F-4D97-AF65-F5344CB8AC3E}">
        <p14:creationId xmlns:p14="http://schemas.microsoft.com/office/powerpoint/2010/main" val="375123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If</a:t>
            </a:r>
            <a:r>
              <a:rPr lang="pl-PL" dirty="0"/>
              <a:t> the </a:t>
            </a:r>
            <a:r>
              <a:rPr lang="pl-PL" dirty="0" err="1"/>
              <a:t>implementation</a:t>
            </a:r>
            <a:r>
              <a:rPr lang="pl-PL" dirty="0"/>
              <a:t> of </a:t>
            </a:r>
            <a:r>
              <a:rPr lang="pl-PL" dirty="0" err="1"/>
              <a:t>your</a:t>
            </a:r>
            <a:r>
              <a:rPr lang="pl-PL" dirty="0"/>
              <a:t> </a:t>
            </a:r>
            <a:r>
              <a:rPr lang="pl-PL" dirty="0" err="1"/>
              <a:t>product</a:t>
            </a:r>
            <a:r>
              <a:rPr lang="pl-PL" dirty="0"/>
              <a:t> </a:t>
            </a:r>
            <a:r>
              <a:rPr lang="pl-PL" dirty="0" err="1"/>
              <a:t>will</a:t>
            </a:r>
            <a:r>
              <a:rPr lang="pl-PL" dirty="0"/>
              <a:t> </a:t>
            </a:r>
            <a:r>
              <a:rPr lang="pl-PL" dirty="0" err="1"/>
              <a:t>give</a:t>
            </a:r>
            <a:r>
              <a:rPr lang="pl-PL" dirty="0"/>
              <a:t> </a:t>
            </a:r>
            <a:r>
              <a:rPr lang="pl-PL" dirty="0" err="1"/>
              <a:t>benefits</a:t>
            </a:r>
            <a:r>
              <a:rPr lang="pl-PL" dirty="0"/>
              <a:t> for the </a:t>
            </a:r>
            <a:r>
              <a:rPr lang="pl-PL" dirty="0" err="1"/>
              <a:t>customer</a:t>
            </a:r>
            <a:r>
              <a:rPr lang="pl-PL" dirty="0"/>
              <a:t> (</a:t>
            </a:r>
            <a:r>
              <a:rPr lang="pl-PL" dirty="0" err="1"/>
              <a:t>financial</a:t>
            </a:r>
            <a:r>
              <a:rPr lang="pl-PL" dirty="0"/>
              <a:t> and </a:t>
            </a:r>
            <a:r>
              <a:rPr lang="pl-PL" dirty="0" err="1"/>
              <a:t>other</a:t>
            </a:r>
            <a:r>
              <a:rPr lang="pl-PL" dirty="0"/>
              <a:t>)</a:t>
            </a:r>
            <a:r>
              <a:rPr lang="pl-PL" baseline="0" dirty="0"/>
              <a:t>, </a:t>
            </a:r>
            <a:r>
              <a:rPr lang="pl-PL" baseline="0" dirty="0" err="1"/>
              <a:t>please</a:t>
            </a:r>
            <a:r>
              <a:rPr lang="pl-PL" baseline="0" dirty="0"/>
              <a:t> </a:t>
            </a:r>
            <a:r>
              <a:rPr lang="pl-PL" baseline="0" dirty="0" err="1"/>
              <a:t>indicate</a:t>
            </a:r>
            <a:r>
              <a:rPr lang="pl-PL" baseline="0" dirty="0"/>
              <a:t> tchem (</a:t>
            </a:r>
            <a:r>
              <a:rPr lang="pl-PL" baseline="0" dirty="0" err="1"/>
              <a:t>calculate</a:t>
            </a:r>
            <a:r>
              <a:rPr lang="pl-PL" baseline="0" dirty="0"/>
              <a:t> </a:t>
            </a:r>
            <a:r>
              <a:rPr lang="pl-PL" baseline="0" dirty="0" err="1"/>
              <a:t>if</a:t>
            </a:r>
            <a:r>
              <a:rPr lang="pl-PL" baseline="0" dirty="0"/>
              <a:t> </a:t>
            </a:r>
            <a:r>
              <a:rPr lang="pl-PL" baseline="0" dirty="0" err="1"/>
              <a:t>needed</a:t>
            </a:r>
            <a:r>
              <a:rPr lang="pl-PL" baseline="0" dirty="0"/>
              <a:t>) and </a:t>
            </a:r>
            <a:r>
              <a:rPr lang="pl-PL" baseline="0" dirty="0" err="1"/>
              <a:t>present</a:t>
            </a:r>
            <a:r>
              <a:rPr lang="pl-PL" baseline="0" dirty="0"/>
              <a:t> on the </a:t>
            </a:r>
            <a:r>
              <a:rPr lang="pl-PL" baseline="0" dirty="0" err="1"/>
              <a:t>slide</a:t>
            </a:r>
            <a:r>
              <a:rPr lang="pl-PL" baseline="0" dirty="0"/>
              <a:t> </a:t>
            </a:r>
            <a:r>
              <a:rPr lang="pl-PL" baseline="0" dirty="0" err="1"/>
              <a:t>above</a:t>
            </a:r>
            <a:r>
              <a:rPr lang="pl-PL" baseline="0" dirty="0"/>
              <a:t>. </a:t>
            </a:r>
            <a:r>
              <a:rPr lang="pl-PL" baseline="0" dirty="0" err="1"/>
              <a:t>Try</a:t>
            </a:r>
            <a:r>
              <a:rPr lang="pl-PL" baseline="0" dirty="0"/>
              <a:t> to </a:t>
            </a:r>
            <a:r>
              <a:rPr lang="pl-PL" baseline="0" dirty="0" err="1"/>
              <a:t>compare</a:t>
            </a:r>
            <a:r>
              <a:rPr lang="pl-PL" baseline="0" dirty="0"/>
              <a:t> </a:t>
            </a:r>
            <a:r>
              <a:rPr lang="pl-PL" baseline="0" dirty="0" err="1"/>
              <a:t>these</a:t>
            </a:r>
            <a:r>
              <a:rPr lang="pl-PL" baseline="0" dirty="0"/>
              <a:t> with </a:t>
            </a:r>
            <a:r>
              <a:rPr lang="pl-PL" baseline="0" dirty="0" err="1"/>
              <a:t>alternative</a:t>
            </a:r>
            <a:r>
              <a:rPr lang="pl-PL" baseline="0" dirty="0"/>
              <a:t> and </a:t>
            </a:r>
            <a:r>
              <a:rPr lang="pl-PL" baseline="0" dirty="0" err="1"/>
              <a:t>currently</a:t>
            </a:r>
            <a:r>
              <a:rPr lang="pl-PL" baseline="0" dirty="0"/>
              <a:t> </a:t>
            </a:r>
            <a:r>
              <a:rPr lang="pl-PL" baseline="0" dirty="0" err="1"/>
              <a:t>existing</a:t>
            </a:r>
            <a:r>
              <a:rPr lang="pl-PL" baseline="0" dirty="0"/>
              <a:t> </a:t>
            </a:r>
            <a:r>
              <a:rPr lang="pl-PL" baseline="0" dirty="0" err="1"/>
              <a:t>solutions</a:t>
            </a:r>
            <a:r>
              <a:rPr lang="pl-PL" baseline="0" dirty="0"/>
              <a:t> </a:t>
            </a:r>
            <a:r>
              <a:rPr lang="pl-PL" baseline="0" dirty="0" err="1"/>
              <a:t>which</a:t>
            </a:r>
            <a:r>
              <a:rPr lang="pl-PL" baseline="0" dirty="0"/>
              <a:t> </a:t>
            </a:r>
            <a:r>
              <a:rPr lang="pl-PL" baseline="0" dirty="0" err="1"/>
              <a:t>are</a:t>
            </a:r>
            <a:r>
              <a:rPr lang="pl-PL" baseline="0" dirty="0"/>
              <a:t> </a:t>
            </a:r>
            <a:r>
              <a:rPr lang="pl-PL" baseline="0" dirty="0" err="1"/>
              <a:t>availabe</a:t>
            </a:r>
            <a:r>
              <a:rPr lang="pl-PL" baseline="0" dirty="0"/>
              <a:t> for the </a:t>
            </a:r>
            <a:r>
              <a:rPr lang="pl-PL" baseline="0" dirty="0" err="1"/>
              <a:t>customer</a:t>
            </a:r>
            <a:r>
              <a:rPr lang="pl-PL" baseline="0" dirty="0"/>
              <a:t>. </a:t>
            </a:r>
            <a:r>
              <a:rPr lang="pl-PL" baseline="0" dirty="0" err="1"/>
              <a:t>If</a:t>
            </a:r>
            <a:r>
              <a:rPr lang="pl-PL" baseline="0" dirty="0"/>
              <a:t> </a:t>
            </a:r>
            <a:r>
              <a:rPr lang="pl-PL" baseline="0" dirty="0" err="1"/>
              <a:t>your</a:t>
            </a:r>
            <a:r>
              <a:rPr lang="pl-PL" baseline="0" dirty="0"/>
              <a:t> </a:t>
            </a:r>
            <a:r>
              <a:rPr lang="pl-PL" baseline="0" dirty="0" err="1"/>
              <a:t>innovation</a:t>
            </a:r>
            <a:r>
              <a:rPr lang="pl-PL" baseline="0" dirty="0"/>
              <a:t> </a:t>
            </a:r>
            <a:r>
              <a:rPr lang="pl-PL" baseline="0" dirty="0" err="1"/>
              <a:t>is</a:t>
            </a:r>
            <a:r>
              <a:rPr lang="pl-PL" baseline="0" dirty="0"/>
              <a:t> </a:t>
            </a:r>
            <a:r>
              <a:rPr lang="pl-PL" baseline="0" dirty="0" err="1"/>
              <a:t>disruptive</a:t>
            </a:r>
            <a:r>
              <a:rPr lang="pl-PL" baseline="0" dirty="0"/>
              <a:t> and </a:t>
            </a:r>
            <a:r>
              <a:rPr lang="pl-PL" baseline="0" dirty="0" err="1"/>
              <a:t>cannot</a:t>
            </a:r>
            <a:r>
              <a:rPr lang="pl-PL" baseline="0" dirty="0"/>
              <a:t> be </a:t>
            </a:r>
            <a:r>
              <a:rPr lang="pl-PL" baseline="0" dirty="0" err="1"/>
              <a:t>compared</a:t>
            </a:r>
            <a:r>
              <a:rPr lang="pl-PL" baseline="0" dirty="0"/>
              <a:t> to </a:t>
            </a:r>
            <a:r>
              <a:rPr lang="pl-PL" baseline="0" dirty="0" err="1"/>
              <a:t>anything</a:t>
            </a:r>
            <a:r>
              <a:rPr lang="pl-PL" baseline="0" dirty="0"/>
              <a:t> </a:t>
            </a:r>
            <a:r>
              <a:rPr lang="pl-PL" baseline="0" dirty="0" err="1"/>
              <a:t>else</a:t>
            </a:r>
            <a:r>
              <a:rPr lang="pl-PL" baseline="0" dirty="0"/>
              <a:t>, </a:t>
            </a:r>
            <a:r>
              <a:rPr lang="pl-PL" baseline="0" dirty="0" err="1"/>
              <a:t>focus</a:t>
            </a:r>
            <a:r>
              <a:rPr lang="pl-PL" baseline="0" dirty="0"/>
              <a:t> on real, </a:t>
            </a:r>
            <a:r>
              <a:rPr lang="pl-PL" baseline="0" dirty="0" err="1"/>
              <a:t>measurable</a:t>
            </a:r>
            <a:r>
              <a:rPr lang="pl-PL" baseline="0" dirty="0"/>
              <a:t> </a:t>
            </a:r>
            <a:r>
              <a:rPr lang="pl-PL" baseline="0" dirty="0" err="1"/>
              <a:t>benefits</a:t>
            </a:r>
            <a:r>
              <a:rPr lang="pl-PL" baseline="0" dirty="0"/>
              <a:t> for the end </a:t>
            </a:r>
            <a:r>
              <a:rPr lang="pl-PL" baseline="0" dirty="0" err="1"/>
              <a:t>user</a:t>
            </a:r>
            <a:r>
              <a:rPr lang="pl-PL" baseline="0" dirty="0"/>
              <a:t>.  B</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14</a:t>
            </a:fld>
            <a:endParaRPr lang="en-GB"/>
          </a:p>
        </p:txBody>
      </p:sp>
    </p:spTree>
    <p:extLst>
      <p:ext uri="{BB962C8B-B14F-4D97-AF65-F5344CB8AC3E}">
        <p14:creationId xmlns:p14="http://schemas.microsoft.com/office/powerpoint/2010/main" val="43848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643" rtl="0" eaLnBrk="1" fontAlgn="auto" latinLnBrk="0" hangingPunct="1">
              <a:lnSpc>
                <a:spcPct val="100000"/>
              </a:lnSpc>
              <a:spcBef>
                <a:spcPts val="0"/>
              </a:spcBef>
              <a:spcAft>
                <a:spcPts val="0"/>
              </a:spcAft>
              <a:buClrTx/>
              <a:buSzTx/>
              <a:buFontTx/>
              <a:buNone/>
              <a:tabLst/>
              <a:defRPr/>
            </a:pPr>
            <a:r>
              <a:rPr lang="pl-PL" sz="1800" i="0" dirty="0">
                <a:solidFill>
                  <a:schemeClr val="accent5">
                    <a:lumMod val="75000"/>
                  </a:schemeClr>
                </a:solidFill>
              </a:rPr>
              <a:t>Please</a:t>
            </a:r>
            <a:r>
              <a:rPr lang="pl-PL" sz="1800" i="0" baseline="0" dirty="0">
                <a:solidFill>
                  <a:schemeClr val="accent5">
                    <a:lumMod val="75000"/>
                  </a:schemeClr>
                </a:solidFill>
              </a:rPr>
              <a:t> show how you calculated the ROI (Return on Investment). Present your assumptions if applicable. I</a:t>
            </a:r>
            <a:r>
              <a:rPr lang="en-US" sz="1800" i="0" dirty="0">
                <a:solidFill>
                  <a:schemeClr val="accent5">
                    <a:lumMod val="75000"/>
                  </a:schemeClr>
                </a:solidFill>
              </a:rPr>
              <a:t>f you do not know your customer’s specific case make a basic financial comparison between using your solution vs. alternatives</a:t>
            </a:r>
          </a:p>
          <a:p>
            <a:endParaRPr lang="en-US" sz="1800" i="1"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15854B78-B3FE-45B5-9FE2-FDCDBA9B4B02}" type="slidenum">
              <a:rPr lang="en-GB" smtClean="0"/>
              <a:t>15</a:t>
            </a:fld>
            <a:endParaRPr lang="en-GB"/>
          </a:p>
        </p:txBody>
      </p:sp>
    </p:spTree>
    <p:extLst>
      <p:ext uri="{BB962C8B-B14F-4D97-AF65-F5344CB8AC3E}">
        <p14:creationId xmlns:p14="http://schemas.microsoft.com/office/powerpoint/2010/main" val="264555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Please provide info about your team</a:t>
            </a:r>
            <a:r>
              <a:rPr lang="pl-PL" baseline="0" dirty="0"/>
              <a:t> – make sure you use bullet point format for the bios highlighting individual achievements and where possible quantifying them into numbers, e.g. John Doe led to increasing the revenue of company A by </a:t>
            </a:r>
            <a:r>
              <a:rPr lang="pl-PL" baseline="0"/>
              <a:t>X% B</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16</a:t>
            </a:fld>
            <a:endParaRPr lang="en-GB"/>
          </a:p>
        </p:txBody>
      </p:sp>
    </p:spTree>
    <p:extLst>
      <p:ext uri="{BB962C8B-B14F-4D97-AF65-F5344CB8AC3E}">
        <p14:creationId xmlns:p14="http://schemas.microsoft.com/office/powerpoint/2010/main" val="260447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Please</a:t>
            </a:r>
            <a:r>
              <a:rPr lang="pl-PL" dirty="0"/>
              <a:t> </a:t>
            </a:r>
            <a:r>
              <a:rPr lang="pl-PL" dirty="0" err="1"/>
              <a:t>fill</a:t>
            </a:r>
            <a:r>
              <a:rPr lang="pl-PL" dirty="0"/>
              <a:t> the data</a:t>
            </a:r>
            <a:r>
              <a:rPr lang="pl-PL" baseline="0" dirty="0"/>
              <a:t> </a:t>
            </a:r>
            <a:r>
              <a:rPr lang="pl-PL" baseline="0" dirty="0" err="1"/>
              <a:t>required</a:t>
            </a:r>
            <a:r>
              <a:rPr lang="pl-PL" baseline="0" dirty="0"/>
              <a:t> in </a:t>
            </a:r>
            <a:r>
              <a:rPr lang="pl-PL" baseline="0" dirty="0" err="1"/>
              <a:t>blue</a:t>
            </a:r>
            <a:r>
              <a:rPr lang="pl-PL" baseline="0" dirty="0"/>
              <a:t>.</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17</a:t>
            </a:fld>
            <a:endParaRPr lang="en-GB"/>
          </a:p>
        </p:txBody>
      </p:sp>
    </p:spTree>
    <p:extLst>
      <p:ext uri="{BB962C8B-B14F-4D97-AF65-F5344CB8AC3E}">
        <p14:creationId xmlns:p14="http://schemas.microsoft.com/office/powerpoint/2010/main" val="72231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49C29F80-B431-439D-9670-E2F0AFF66F57}" type="slidenum">
              <a:rPr lang="en-US" smtClean="0"/>
              <a:pPr/>
              <a:t>2</a:t>
            </a:fld>
            <a:endParaRPr lang="en-US"/>
          </a:p>
        </p:txBody>
      </p:sp>
    </p:spTree>
    <p:extLst>
      <p:ext uri="{BB962C8B-B14F-4D97-AF65-F5344CB8AC3E}">
        <p14:creationId xmlns:p14="http://schemas.microsoft.com/office/powerpoint/2010/main" val="60572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Please make sure to provide</a:t>
            </a:r>
            <a:r>
              <a:rPr lang="en-US" baseline="0" noProof="0" dirty="0"/>
              <a:t> all the information, </a:t>
            </a:r>
            <a:r>
              <a:rPr lang="en-US" baseline="0" noProof="0" dirty="0">
                <a:solidFill>
                  <a:schemeClr val="bg2"/>
                </a:solidFill>
              </a:rPr>
              <a:t>indicated in blue</a:t>
            </a:r>
            <a:r>
              <a:rPr lang="en-US" baseline="0" noProof="0" dirty="0"/>
              <a:t>.</a:t>
            </a:r>
            <a:endParaRPr lang="pl-PL" baseline="0" noProof="0" dirty="0"/>
          </a:p>
          <a:p>
            <a:r>
              <a:rPr lang="pl-PL" baseline="0" noProof="0" dirty="0"/>
              <a:t>* Please provide product/company logo if possible.</a:t>
            </a:r>
            <a:endParaRPr lang="en-US" noProof="0" dirty="0"/>
          </a:p>
          <a:p>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3</a:t>
            </a:fld>
            <a:endParaRPr lang="en-GB"/>
          </a:p>
        </p:txBody>
      </p:sp>
    </p:spTree>
    <p:extLst>
      <p:ext uri="{BB962C8B-B14F-4D97-AF65-F5344CB8AC3E}">
        <p14:creationId xmlns:p14="http://schemas.microsoft.com/office/powerpoint/2010/main" val="285433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Try to explain in clear, concise, way what your company does. Also</a:t>
            </a:r>
            <a:r>
              <a:rPr lang="pl-PL" baseline="0" dirty="0"/>
              <a:t> address the following: what is your company’s Value Proposition and Unique Selling Points (these may be the result of building your Business Model Canvas, elements of which can be found on slide [...]). Use graphics and keep it simple. </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4</a:t>
            </a:fld>
            <a:endParaRPr lang="en-GB"/>
          </a:p>
        </p:txBody>
      </p:sp>
    </p:spTree>
    <p:extLst>
      <p:ext uri="{BB962C8B-B14F-4D97-AF65-F5344CB8AC3E}">
        <p14:creationId xmlns:p14="http://schemas.microsoft.com/office/powerpoint/2010/main" val="265179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Please</a:t>
            </a:r>
            <a:r>
              <a:rPr lang="pl-PL" dirty="0"/>
              <a:t> </a:t>
            </a:r>
            <a:r>
              <a:rPr lang="pl-PL" dirty="0" err="1"/>
              <a:t>fill</a:t>
            </a:r>
            <a:r>
              <a:rPr lang="pl-PL" dirty="0"/>
              <a:t> the </a:t>
            </a:r>
            <a:r>
              <a:rPr lang="pl-PL" dirty="0" err="1"/>
              <a:t>provided</a:t>
            </a:r>
            <a:r>
              <a:rPr lang="pl-PL" baseline="0" dirty="0"/>
              <a:t> </a:t>
            </a:r>
            <a:r>
              <a:rPr lang="pl-PL" baseline="0" dirty="0" err="1"/>
              <a:t>table</a:t>
            </a:r>
            <a:r>
              <a:rPr lang="pl-PL" baseline="0" dirty="0"/>
              <a:t>. Use icons on the left-hand side of the slide.</a:t>
            </a:r>
          </a:p>
          <a:p>
            <a:r>
              <a:rPr lang="pl-PL" baseline="0" dirty="0"/>
              <a:t>*</a:t>
            </a:r>
            <a:r>
              <a:rPr lang="pl-PL" baseline="0" dirty="0" err="1"/>
              <a:t>Use</a:t>
            </a:r>
            <a:r>
              <a:rPr lang="pl-PL" baseline="0" dirty="0"/>
              <a:t> </a:t>
            </a:r>
            <a:r>
              <a:rPr lang="pl-PL" baseline="0" dirty="0" err="1"/>
              <a:t>pictograms</a:t>
            </a:r>
            <a:r>
              <a:rPr lang="pl-PL" baseline="0" dirty="0"/>
              <a:t> </a:t>
            </a:r>
            <a:r>
              <a:rPr lang="pl-PL" baseline="0" dirty="0" err="1"/>
              <a:t>correlated</a:t>
            </a:r>
            <a:r>
              <a:rPr lang="pl-PL" baseline="0" dirty="0"/>
              <a:t> with </a:t>
            </a:r>
            <a:r>
              <a:rPr lang="pl-PL" baseline="0" dirty="0" err="1"/>
              <a:t>thematic</a:t>
            </a:r>
            <a:r>
              <a:rPr lang="pl-PL" baseline="0" dirty="0"/>
              <a:t> </a:t>
            </a:r>
            <a:r>
              <a:rPr lang="pl-PL" baseline="0" dirty="0" err="1"/>
              <a:t>fields</a:t>
            </a:r>
            <a:endParaRPr lang="pl-PL" baseline="0" dirty="0"/>
          </a:p>
          <a:p>
            <a:r>
              <a:rPr lang="pl-PL" baseline="0" dirty="0"/>
              <a:t>** </a:t>
            </a:r>
            <a:r>
              <a:rPr lang="pl-PL" baseline="0" dirty="0" err="1"/>
              <a:t>Use</a:t>
            </a:r>
            <a:r>
              <a:rPr lang="pl-PL" baseline="0" dirty="0"/>
              <a:t> </a:t>
            </a:r>
            <a:r>
              <a:rPr lang="pl-PL" baseline="0" dirty="0" err="1"/>
              <a:t>check</a:t>
            </a:r>
            <a:r>
              <a:rPr lang="pl-PL" baseline="0" dirty="0"/>
              <a:t>/</a:t>
            </a:r>
            <a:r>
              <a:rPr lang="pl-PL" baseline="0" dirty="0" err="1"/>
              <a:t>uncheck</a:t>
            </a:r>
            <a:r>
              <a:rPr lang="pl-PL" baseline="0" dirty="0"/>
              <a:t> </a:t>
            </a:r>
            <a:r>
              <a:rPr lang="pl-PL" baseline="0" dirty="0" err="1"/>
              <a:t>icon</a:t>
            </a:r>
            <a:r>
              <a:rPr lang="pl-PL" baseline="0" dirty="0"/>
              <a:t>. B</a:t>
            </a:r>
            <a:endParaRPr lang="pl-PL" dirty="0"/>
          </a:p>
          <a:p>
            <a:endParaRPr lang="en-GB" dirty="0"/>
          </a:p>
        </p:txBody>
      </p:sp>
      <p:sp>
        <p:nvSpPr>
          <p:cNvPr id="4" name="Slide Number Placeholder 3"/>
          <p:cNvSpPr>
            <a:spLocks noGrp="1"/>
          </p:cNvSpPr>
          <p:nvPr>
            <p:ph type="sldNum" sz="quarter" idx="10"/>
          </p:nvPr>
        </p:nvSpPr>
        <p:spPr/>
        <p:txBody>
          <a:bodyPr/>
          <a:lstStyle/>
          <a:p>
            <a:fld id="{15854B78-B3FE-45B5-9FE2-FDCDBA9B4B02}" type="slidenum">
              <a:rPr lang="en-GB" smtClean="0"/>
              <a:t>5</a:t>
            </a:fld>
            <a:endParaRPr lang="en-GB"/>
          </a:p>
        </p:txBody>
      </p:sp>
    </p:spTree>
    <p:extLst>
      <p:ext uri="{BB962C8B-B14F-4D97-AF65-F5344CB8AC3E}">
        <p14:creationId xmlns:p14="http://schemas.microsoft.com/office/powerpoint/2010/main" val="22242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Please</a:t>
            </a:r>
            <a:r>
              <a:rPr lang="pl-PL" baseline="0" dirty="0"/>
              <a:t> present your idea in the most simplistic way. It is up to you to decide how, however, we recommend using graphics rather than words. Feel free to use a technical diagram – if you choose to do so please simplify the modules and avoid technical jargon. B</a:t>
            </a:r>
            <a:endParaRPr lang="en-GB" dirty="0"/>
          </a:p>
        </p:txBody>
      </p:sp>
      <p:sp>
        <p:nvSpPr>
          <p:cNvPr id="4" name="Slide Number Placeholder 3"/>
          <p:cNvSpPr>
            <a:spLocks noGrp="1"/>
          </p:cNvSpPr>
          <p:nvPr>
            <p:ph type="sldNum" sz="quarter" idx="10"/>
          </p:nvPr>
        </p:nvSpPr>
        <p:spPr/>
        <p:txBody>
          <a:bodyPr/>
          <a:lstStyle/>
          <a:p>
            <a:fld id="{15854B78-B3FE-45B5-9FE2-FDCDBA9B4B02}" type="slidenum">
              <a:rPr lang="en-GB" smtClean="0"/>
              <a:t>6</a:t>
            </a:fld>
            <a:endParaRPr lang="en-GB"/>
          </a:p>
        </p:txBody>
      </p:sp>
    </p:spTree>
    <p:extLst>
      <p:ext uri="{BB962C8B-B14F-4D97-AF65-F5344CB8AC3E}">
        <p14:creationId xmlns:p14="http://schemas.microsoft.com/office/powerpoint/2010/main" val="21593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pl-PL" noProof="0" dirty="0" err="1"/>
              <a:t>Pleas</a:t>
            </a:r>
            <a:r>
              <a:rPr lang="pl-PL" noProof="0" dirty="0"/>
              <a:t> </a:t>
            </a:r>
            <a:r>
              <a:rPr lang="pl-PL" noProof="0" dirty="0" err="1"/>
              <a:t>answer</a:t>
            </a:r>
            <a:r>
              <a:rPr lang="pl-PL" noProof="0" dirty="0"/>
              <a:t> the </a:t>
            </a:r>
            <a:r>
              <a:rPr lang="pl-PL" noProof="0" dirty="0" err="1"/>
              <a:t>following</a:t>
            </a:r>
            <a:r>
              <a:rPr lang="pl-PL" noProof="0" dirty="0"/>
              <a:t> </a:t>
            </a:r>
            <a:r>
              <a:rPr lang="pl-PL" noProof="0" dirty="0" err="1"/>
              <a:t>questions</a:t>
            </a:r>
            <a:r>
              <a:rPr lang="pl-PL" noProof="0" dirty="0"/>
              <a:t>.</a:t>
            </a:r>
          </a:p>
          <a:p>
            <a:pPr marL="342900" indent="-342900">
              <a:buAutoNum type="arabicPeriod"/>
            </a:pPr>
            <a:r>
              <a:rPr lang="pl-PL" noProof="0" dirty="0" err="1"/>
              <a:t>What</a:t>
            </a:r>
            <a:r>
              <a:rPr lang="pl-PL" noProof="0" dirty="0"/>
              <a:t> is the problem or need?</a:t>
            </a:r>
          </a:p>
          <a:p>
            <a:pPr marL="342900" indent="-342900">
              <a:buAutoNum type="arabicPeriod"/>
            </a:pPr>
            <a:r>
              <a:rPr lang="pl-PL" noProof="0" dirty="0"/>
              <a:t>Who has the problem</a:t>
            </a:r>
            <a:r>
              <a:rPr lang="pl-PL" baseline="0" noProof="0" dirty="0"/>
              <a:t> or need</a:t>
            </a:r>
          </a:p>
          <a:p>
            <a:pPr marL="342900" indent="-342900">
              <a:buAutoNum type="arabicPeriod"/>
            </a:pPr>
            <a:r>
              <a:rPr lang="pl-PL" baseline="0" noProof="0" dirty="0"/>
              <a:t>Why it is important to solve it and what is the cost to the one who has the problem or need</a:t>
            </a:r>
          </a:p>
          <a:p>
            <a:pPr marL="0" indent="0">
              <a:buNone/>
            </a:pPr>
            <a:endParaRPr lang="pl-PL" baseline="0" noProof="0" dirty="0"/>
          </a:p>
          <a:p>
            <a:pPr marL="0" indent="0">
              <a:buNone/>
            </a:pPr>
            <a:r>
              <a:rPr lang="pl-PL" baseline="0" noProof="0" dirty="0"/>
              <a:t>The slide is just an example, feel free to alter the conent to your own preferences</a:t>
            </a:r>
            <a:endParaRPr lang="en-GB" noProof="0" dirty="0"/>
          </a:p>
          <a:p>
            <a:endParaRPr lang="en-GB" dirty="0"/>
          </a:p>
        </p:txBody>
      </p:sp>
      <p:sp>
        <p:nvSpPr>
          <p:cNvPr id="4" name="Slide Number Placeholder 3"/>
          <p:cNvSpPr>
            <a:spLocks noGrp="1"/>
          </p:cNvSpPr>
          <p:nvPr>
            <p:ph type="sldNum" sz="quarter" idx="10"/>
          </p:nvPr>
        </p:nvSpPr>
        <p:spPr/>
        <p:txBody>
          <a:bodyPr/>
          <a:lstStyle/>
          <a:p>
            <a:fld id="{15854B78-B3FE-45B5-9FE2-FDCDBA9B4B02}" type="slidenum">
              <a:rPr lang="en-GB" smtClean="0"/>
              <a:t>7</a:t>
            </a:fld>
            <a:endParaRPr lang="en-GB"/>
          </a:p>
        </p:txBody>
      </p:sp>
    </p:spTree>
    <p:extLst>
      <p:ext uri="{BB962C8B-B14F-4D97-AF65-F5344CB8AC3E}">
        <p14:creationId xmlns:p14="http://schemas.microsoft.com/office/powerpoint/2010/main" val="34664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If possible</a:t>
            </a:r>
            <a:r>
              <a:rPr lang="pl-PL" baseline="0" dirty="0"/>
              <a:t> o</a:t>
            </a:r>
            <a:r>
              <a:rPr lang="pl-PL" dirty="0"/>
              <a:t>n the left hand side please provide the required information. Use legend on the left for guidance.</a:t>
            </a:r>
            <a:r>
              <a:rPr lang="pl-PL" baseline="0" dirty="0"/>
              <a:t> On the right hand side, briefly provide the future development plan and indicate which key resources (financial, HR etc.) you need in order to achieve the target. Try to be as specific as possible. </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8</a:t>
            </a:fld>
            <a:endParaRPr lang="en-GB"/>
          </a:p>
        </p:txBody>
      </p:sp>
    </p:spTree>
    <p:extLst>
      <p:ext uri="{BB962C8B-B14F-4D97-AF65-F5344CB8AC3E}">
        <p14:creationId xmlns:p14="http://schemas.microsoft.com/office/powerpoint/2010/main" val="184959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Using blank </a:t>
            </a:r>
            <a:r>
              <a:rPr lang="pl-PL" dirty="0" err="1"/>
              <a:t>space</a:t>
            </a:r>
            <a:r>
              <a:rPr lang="pl-PL" dirty="0"/>
              <a:t> </a:t>
            </a:r>
            <a:r>
              <a:rPr lang="pl-PL" dirty="0" err="1"/>
              <a:t>please</a:t>
            </a:r>
            <a:r>
              <a:rPr lang="pl-PL" dirty="0"/>
              <a:t> </a:t>
            </a:r>
            <a:r>
              <a:rPr lang="pl-PL" dirty="0" err="1"/>
              <a:t>describe</a:t>
            </a:r>
            <a:r>
              <a:rPr lang="pl-PL" dirty="0"/>
              <a:t> the end </a:t>
            </a:r>
            <a:r>
              <a:rPr lang="pl-PL" dirty="0" err="1"/>
              <a:t>product</a:t>
            </a:r>
            <a:r>
              <a:rPr lang="pl-PL" baseline="0" dirty="0"/>
              <a:t>/service </a:t>
            </a:r>
            <a:r>
              <a:rPr lang="pl-PL" baseline="0" dirty="0" err="1"/>
              <a:t>you</a:t>
            </a:r>
            <a:r>
              <a:rPr lang="pl-PL" baseline="0" dirty="0"/>
              <a:t> </a:t>
            </a:r>
            <a:r>
              <a:rPr lang="pl-PL" baseline="0" dirty="0" err="1"/>
              <a:t>would</a:t>
            </a:r>
            <a:r>
              <a:rPr lang="pl-PL" baseline="0" dirty="0"/>
              <a:t> </a:t>
            </a:r>
            <a:r>
              <a:rPr lang="pl-PL" baseline="0" dirty="0" err="1"/>
              <a:t>like</a:t>
            </a:r>
            <a:r>
              <a:rPr lang="pl-PL" baseline="0" dirty="0"/>
              <a:t> to </a:t>
            </a:r>
            <a:r>
              <a:rPr lang="pl-PL" baseline="0" dirty="0" err="1"/>
              <a:t>sell</a:t>
            </a:r>
            <a:r>
              <a:rPr lang="pl-PL" baseline="0" dirty="0"/>
              <a:t>. </a:t>
            </a:r>
            <a:r>
              <a:rPr lang="pl-PL" baseline="0" dirty="0" err="1"/>
              <a:t>Describe</a:t>
            </a:r>
            <a:r>
              <a:rPr lang="pl-PL" baseline="0" dirty="0"/>
              <a:t> </a:t>
            </a:r>
            <a:r>
              <a:rPr lang="pl-PL" baseline="0" dirty="0" err="1"/>
              <a:t>its</a:t>
            </a:r>
            <a:r>
              <a:rPr lang="pl-PL" baseline="0" dirty="0"/>
              <a:t> </a:t>
            </a:r>
            <a:r>
              <a:rPr lang="pl-PL" baseline="0" dirty="0" err="1"/>
              <a:t>physical</a:t>
            </a:r>
            <a:r>
              <a:rPr lang="pl-PL" baseline="0" dirty="0"/>
              <a:t> </a:t>
            </a:r>
            <a:r>
              <a:rPr lang="pl-PL" baseline="0" dirty="0" err="1"/>
              <a:t>characteristics</a:t>
            </a:r>
            <a:r>
              <a:rPr lang="pl-PL" baseline="0" dirty="0"/>
              <a:t>, </a:t>
            </a:r>
            <a:r>
              <a:rPr lang="pl-PL" baseline="0" dirty="0" err="1"/>
              <a:t>functionalities</a:t>
            </a:r>
            <a:r>
              <a:rPr lang="pl-PL" baseline="0" dirty="0"/>
              <a:t>, and </a:t>
            </a:r>
            <a:r>
              <a:rPr lang="pl-PL" baseline="0" dirty="0" err="1"/>
              <a:t>put</a:t>
            </a:r>
            <a:r>
              <a:rPr lang="pl-PL" baseline="0" dirty="0"/>
              <a:t> in </a:t>
            </a:r>
            <a:r>
              <a:rPr lang="pl-PL" baseline="0" dirty="0" err="1"/>
              <a:t>context</a:t>
            </a:r>
            <a:r>
              <a:rPr lang="pl-PL" baseline="0" dirty="0"/>
              <a:t> </a:t>
            </a:r>
            <a:r>
              <a:rPr lang="pl-PL" baseline="0" dirty="0" err="1"/>
              <a:t>how</a:t>
            </a:r>
            <a:r>
              <a:rPr lang="pl-PL" baseline="0" dirty="0"/>
              <a:t> </a:t>
            </a:r>
            <a:r>
              <a:rPr lang="pl-PL" baseline="0" dirty="0" err="1"/>
              <a:t>it</a:t>
            </a:r>
            <a:r>
              <a:rPr lang="pl-PL" baseline="0" dirty="0"/>
              <a:t> </a:t>
            </a:r>
            <a:r>
              <a:rPr lang="pl-PL" baseline="0" dirty="0" err="1"/>
              <a:t>will</a:t>
            </a:r>
            <a:r>
              <a:rPr lang="pl-PL" baseline="0" dirty="0"/>
              <a:t> be </a:t>
            </a:r>
            <a:r>
              <a:rPr lang="pl-PL" baseline="0" dirty="0" err="1"/>
              <a:t>used</a:t>
            </a:r>
            <a:r>
              <a:rPr lang="pl-PL" baseline="0" dirty="0"/>
              <a:t> by the end </a:t>
            </a:r>
            <a:r>
              <a:rPr lang="pl-PL" baseline="0" dirty="0" err="1"/>
              <a:t>customer</a:t>
            </a:r>
            <a:r>
              <a:rPr lang="pl-PL" baseline="0" dirty="0"/>
              <a:t>. Point out the </a:t>
            </a:r>
            <a:r>
              <a:rPr lang="pl-PL" baseline="0" dirty="0" err="1"/>
              <a:t>assumed</a:t>
            </a:r>
            <a:r>
              <a:rPr lang="pl-PL" baseline="0" dirty="0"/>
              <a:t> </a:t>
            </a:r>
            <a:r>
              <a:rPr lang="pl-PL" baseline="0" dirty="0" err="1"/>
              <a:t>price</a:t>
            </a:r>
            <a:r>
              <a:rPr lang="pl-PL" baseline="0" dirty="0"/>
              <a:t> </a:t>
            </a:r>
            <a:r>
              <a:rPr lang="pl-PL" baseline="0" dirty="0" err="1"/>
              <a:t>range</a:t>
            </a:r>
            <a:r>
              <a:rPr lang="pl-PL" baseline="0" dirty="0"/>
              <a:t> </a:t>
            </a:r>
            <a:r>
              <a:rPr lang="pl-PL" baseline="0" dirty="0" err="1"/>
              <a:t>you</a:t>
            </a:r>
            <a:r>
              <a:rPr lang="pl-PL" baseline="0" dirty="0"/>
              <a:t> target. </a:t>
            </a:r>
            <a:r>
              <a:rPr lang="pl-PL" baseline="0" dirty="0" err="1"/>
              <a:t>Describe</a:t>
            </a:r>
            <a:r>
              <a:rPr lang="pl-PL" baseline="0" dirty="0"/>
              <a:t> </a:t>
            </a:r>
            <a:r>
              <a:rPr lang="pl-PL" baseline="0" dirty="0" err="1"/>
              <a:t>future</a:t>
            </a:r>
            <a:r>
              <a:rPr lang="pl-PL" baseline="0" dirty="0"/>
              <a:t> </a:t>
            </a:r>
            <a:r>
              <a:rPr lang="pl-PL" baseline="0" dirty="0" err="1"/>
              <a:t>developments</a:t>
            </a:r>
            <a:r>
              <a:rPr lang="pl-PL" baseline="0" dirty="0"/>
              <a:t> of </a:t>
            </a:r>
            <a:r>
              <a:rPr lang="pl-PL" baseline="0" dirty="0" err="1"/>
              <a:t>your</a:t>
            </a:r>
            <a:r>
              <a:rPr lang="pl-PL" baseline="0" dirty="0"/>
              <a:t> </a:t>
            </a:r>
            <a:r>
              <a:rPr lang="pl-PL" baseline="0" dirty="0" err="1"/>
              <a:t>product</a:t>
            </a:r>
            <a:r>
              <a:rPr lang="pl-PL" baseline="0" dirty="0"/>
              <a:t> </a:t>
            </a:r>
            <a:r>
              <a:rPr lang="pl-PL" baseline="0" dirty="0" err="1"/>
              <a:t>or</a:t>
            </a:r>
            <a:r>
              <a:rPr lang="pl-PL" baseline="0" dirty="0"/>
              <a:t> service.  </a:t>
            </a:r>
            <a:r>
              <a:rPr lang="pl-PL" baseline="0" dirty="0" err="1"/>
              <a:t>Keep</a:t>
            </a:r>
            <a:r>
              <a:rPr lang="pl-PL" baseline="0" dirty="0"/>
              <a:t> </a:t>
            </a:r>
            <a:r>
              <a:rPr lang="pl-PL" baseline="0" dirty="0" err="1"/>
              <a:t>it</a:t>
            </a:r>
            <a:r>
              <a:rPr lang="pl-PL" baseline="0" dirty="0"/>
              <a:t> </a:t>
            </a:r>
            <a:r>
              <a:rPr lang="pl-PL" baseline="0" dirty="0" err="1"/>
              <a:t>simple</a:t>
            </a:r>
            <a:r>
              <a:rPr lang="pl-PL" baseline="0" dirty="0"/>
              <a:t>.</a:t>
            </a:r>
            <a:endParaRPr lang="pl-PL" dirty="0"/>
          </a:p>
        </p:txBody>
      </p:sp>
      <p:sp>
        <p:nvSpPr>
          <p:cNvPr id="4" name="Slide Number Placeholder 3"/>
          <p:cNvSpPr>
            <a:spLocks noGrp="1"/>
          </p:cNvSpPr>
          <p:nvPr>
            <p:ph type="sldNum" sz="quarter" idx="10"/>
          </p:nvPr>
        </p:nvSpPr>
        <p:spPr/>
        <p:txBody>
          <a:bodyPr/>
          <a:lstStyle/>
          <a:p>
            <a:fld id="{15854B78-B3FE-45B5-9FE2-FDCDBA9B4B02}" type="slidenum">
              <a:rPr lang="en-GB" smtClean="0"/>
              <a:t>9</a:t>
            </a:fld>
            <a:endParaRPr lang="en-GB"/>
          </a:p>
        </p:txBody>
      </p:sp>
    </p:spTree>
    <p:extLst>
      <p:ext uri="{BB962C8B-B14F-4D97-AF65-F5344CB8AC3E}">
        <p14:creationId xmlns:p14="http://schemas.microsoft.com/office/powerpoint/2010/main" val="3781259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9" r="308" b="3445"/>
          <a:stretch/>
        </p:blipFill>
        <p:spPr>
          <a:xfrm>
            <a:off x="0" y="1259177"/>
            <a:ext cx="13004800" cy="8497598"/>
          </a:xfrm>
          <a:prstGeom prst="rect">
            <a:avLst/>
          </a:prstGeom>
        </p:spPr>
      </p:pic>
      <p:pic>
        <p:nvPicPr>
          <p:cNvPr id="1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27" r="841"/>
          <a:stretch/>
        </p:blipFill>
        <p:spPr bwMode="auto">
          <a:xfrm>
            <a:off x="0" y="6696075"/>
            <a:ext cx="130032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27" r="841"/>
          <a:stretch/>
        </p:blipFill>
        <p:spPr bwMode="auto">
          <a:xfrm>
            <a:off x="0" y="6696075"/>
            <a:ext cx="130032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955674" y="1481435"/>
            <a:ext cx="8212932" cy="2091383"/>
          </a:xfrm>
        </p:spPr>
        <p:txBody>
          <a:bodyPr lIns="90000" rIns="90000" anchor="t" anchorCtr="0">
            <a:noAutofit/>
          </a:bodyPr>
          <a:lstStyle>
            <a:lvl1pPr algn="l">
              <a:defRPr sz="7000" baseline="0">
                <a:solidFill>
                  <a:schemeClr val="bg2"/>
                </a:solidFill>
              </a:defRPr>
            </a:lvl1pPr>
          </a:lstStyle>
          <a:p>
            <a:r>
              <a:rPr lang="en-US" dirty="0"/>
              <a:t>Click to add </a:t>
            </a:r>
            <a:br>
              <a:rPr lang="en-US" dirty="0"/>
            </a:br>
            <a:r>
              <a:rPr lang="en-US" dirty="0"/>
              <a:t>Main Heading</a:t>
            </a:r>
            <a:endParaRPr lang="en-GB" dirty="0"/>
          </a:p>
        </p:txBody>
      </p:sp>
      <p:sp>
        <p:nvSpPr>
          <p:cNvPr id="3" name="Subtitle 2"/>
          <p:cNvSpPr>
            <a:spLocks noGrp="1"/>
          </p:cNvSpPr>
          <p:nvPr>
            <p:ph type="subTitle" idx="1" hasCustomPrompt="1"/>
          </p:nvPr>
        </p:nvSpPr>
        <p:spPr>
          <a:xfrm>
            <a:off x="955674" y="3582243"/>
            <a:ext cx="8212932" cy="645692"/>
          </a:xfrm>
        </p:spPr>
        <p:txBody>
          <a:bodyPr lIns="90000" rIns="90000">
            <a:noAutofit/>
          </a:bodyPr>
          <a:lstStyle>
            <a:lvl1pPr marL="0" indent="0" algn="l">
              <a:buNone/>
              <a:defRPr sz="2500">
                <a:solidFill>
                  <a:schemeClr val="tx1"/>
                </a:solidFill>
              </a:defRPr>
            </a:lvl1pPr>
            <a:lvl2pPr marL="650321" indent="0" algn="ctr">
              <a:buNone/>
              <a:defRPr>
                <a:solidFill>
                  <a:schemeClr val="tx1">
                    <a:tint val="75000"/>
                  </a:schemeClr>
                </a:solidFill>
              </a:defRPr>
            </a:lvl2pPr>
            <a:lvl3pPr marL="1300643" indent="0" algn="ctr">
              <a:buNone/>
              <a:defRPr>
                <a:solidFill>
                  <a:schemeClr val="tx1">
                    <a:tint val="75000"/>
                  </a:schemeClr>
                </a:solidFill>
              </a:defRPr>
            </a:lvl3pPr>
            <a:lvl4pPr marL="1950964" indent="0" algn="ctr">
              <a:buNone/>
              <a:defRPr>
                <a:solidFill>
                  <a:schemeClr val="tx1">
                    <a:tint val="75000"/>
                  </a:schemeClr>
                </a:solidFill>
              </a:defRPr>
            </a:lvl4pPr>
            <a:lvl5pPr marL="2601285" indent="0" algn="ctr">
              <a:buNone/>
              <a:defRPr>
                <a:solidFill>
                  <a:schemeClr val="tx1">
                    <a:tint val="75000"/>
                  </a:schemeClr>
                </a:solidFill>
              </a:defRPr>
            </a:lvl5pPr>
            <a:lvl6pPr marL="3251606" indent="0" algn="ctr">
              <a:buNone/>
              <a:defRPr>
                <a:solidFill>
                  <a:schemeClr val="tx1">
                    <a:tint val="75000"/>
                  </a:schemeClr>
                </a:solidFill>
              </a:defRPr>
            </a:lvl6pPr>
            <a:lvl7pPr marL="3901928" indent="0" algn="ctr">
              <a:buNone/>
              <a:defRPr>
                <a:solidFill>
                  <a:schemeClr val="tx1">
                    <a:tint val="75000"/>
                  </a:schemeClr>
                </a:solidFill>
              </a:defRPr>
            </a:lvl7pPr>
            <a:lvl8pPr marL="4552249" indent="0" algn="ctr">
              <a:buNone/>
              <a:defRPr>
                <a:solidFill>
                  <a:schemeClr val="tx1">
                    <a:tint val="75000"/>
                  </a:schemeClr>
                </a:solidFill>
              </a:defRPr>
            </a:lvl8pPr>
            <a:lvl9pPr marL="5202570" indent="0" algn="ctr">
              <a:buNone/>
              <a:defRPr>
                <a:solidFill>
                  <a:schemeClr val="tx1">
                    <a:tint val="75000"/>
                  </a:schemeClr>
                </a:solidFill>
              </a:defRPr>
            </a:lvl9pPr>
          </a:lstStyle>
          <a:p>
            <a:r>
              <a:rPr lang="en-US" dirty="0"/>
              <a:t>Click to add </a:t>
            </a:r>
            <a:r>
              <a:rPr lang="en-US" dirty="0" err="1"/>
              <a:t>SubHeading</a:t>
            </a:r>
            <a:endParaRPr lang="en-GB" dirty="0"/>
          </a:p>
        </p:txBody>
      </p:sp>
      <p:pic>
        <p:nvPicPr>
          <p:cNvPr id="8" name="Imagen 4"/>
          <p:cNvPicPr>
            <a:picLocks noChangeAspect="1"/>
          </p:cNvPicPr>
          <p:nvPr userDrawn="1"/>
        </p:nvPicPr>
        <p:blipFill>
          <a:blip r:embed="rId4"/>
          <a:stretch>
            <a:fillRect/>
          </a:stretch>
        </p:blipFill>
        <p:spPr>
          <a:xfrm flipV="1">
            <a:off x="-45243" y="1220787"/>
            <a:ext cx="13093700" cy="45719"/>
          </a:xfrm>
          <a:prstGeom prst="rect">
            <a:avLst/>
          </a:prstGeom>
        </p:spPr>
      </p:pic>
      <p:pic>
        <p:nvPicPr>
          <p:cNvPr id="11" name="Picture 10" descr="Logo.png"/>
          <p:cNvPicPr>
            <a:picLocks noChangeAspect="1"/>
          </p:cNvPicPr>
          <p:nvPr userDrawn="1"/>
        </p:nvPicPr>
        <p:blipFill>
          <a:blip r:embed="rId5"/>
          <a:stretch>
            <a:fillRect/>
          </a:stretch>
        </p:blipFill>
        <p:spPr>
          <a:xfrm>
            <a:off x="10997406" y="484981"/>
            <a:ext cx="1497806" cy="1497806"/>
          </a:xfrm>
          <a:prstGeom prst="rect">
            <a:avLst/>
          </a:prstGeom>
        </p:spPr>
      </p:pic>
      <p:sp>
        <p:nvSpPr>
          <p:cNvPr id="13" name="Text Placeholder 12"/>
          <p:cNvSpPr>
            <a:spLocks noGrp="1"/>
          </p:cNvSpPr>
          <p:nvPr>
            <p:ph type="body" sz="quarter" idx="10" hasCustomPrompt="1"/>
          </p:nvPr>
        </p:nvSpPr>
        <p:spPr>
          <a:xfrm>
            <a:off x="1027113" y="8477819"/>
            <a:ext cx="6553200" cy="1081088"/>
          </a:xfrm>
        </p:spPr>
        <p:txBody>
          <a:bodyPr lIns="90000" tIns="46800" rIns="90000" bIns="46800">
            <a:noAutofit/>
          </a:bodyPr>
          <a:lstStyle>
            <a:lvl1pPr marL="0" indent="0">
              <a:lnSpc>
                <a:spcPct val="90000"/>
              </a:lnSpc>
              <a:spcAft>
                <a:spcPts val="600"/>
              </a:spcAft>
              <a:buNone/>
              <a:defRPr sz="2500"/>
            </a:lvl1pPr>
            <a:lvl2pPr marL="650321" indent="0">
              <a:buNone/>
              <a:defRPr sz="2500"/>
            </a:lvl2pPr>
            <a:lvl3pPr marL="1300642" indent="0">
              <a:buNone/>
              <a:defRPr sz="2500"/>
            </a:lvl3pPr>
            <a:lvl4pPr marL="1950963" indent="0">
              <a:buNone/>
              <a:defRPr sz="2500"/>
            </a:lvl4pPr>
            <a:lvl5pPr marL="2601285" indent="0">
              <a:buNone/>
              <a:defRPr sz="2500"/>
            </a:lvl5pPr>
          </a:lstStyle>
          <a:p>
            <a:pPr lvl="0"/>
            <a:r>
              <a:rPr lang="en-US" dirty="0"/>
              <a:t>Click to add Presenter Name and Title, Date, Location of presentation</a:t>
            </a:r>
            <a:endParaRPr lang="en-GB" dirty="0"/>
          </a:p>
        </p:txBody>
      </p:sp>
    </p:spTree>
    <p:extLst>
      <p:ext uri="{BB962C8B-B14F-4D97-AF65-F5344CB8AC3E}">
        <p14:creationId xmlns:p14="http://schemas.microsoft.com/office/powerpoint/2010/main" val="311143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 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728" y="605532"/>
            <a:ext cx="9831318" cy="548015"/>
          </a:xfrm>
        </p:spPr>
        <p:txBody>
          <a:bodyPr anchor="t" anchorCtr="0">
            <a:noAutofit/>
          </a:bodyPr>
          <a:lstStyle>
            <a:lvl1pPr marL="444500" indent="0" algn="l">
              <a:defRPr sz="2000"/>
            </a:lvl1pPr>
          </a:lstStyle>
          <a:p>
            <a:r>
              <a:rPr lang="en-US" dirty="0"/>
              <a:t>Click to add Heading</a:t>
            </a:r>
            <a:endParaRPr lang="en-GB" dirty="0"/>
          </a:p>
        </p:txBody>
      </p:sp>
      <p:sp>
        <p:nvSpPr>
          <p:cNvPr id="3" name="Content Placeholder 2"/>
          <p:cNvSpPr>
            <a:spLocks noGrp="1"/>
          </p:cNvSpPr>
          <p:nvPr>
            <p:ph idx="1" hasCustomPrompt="1"/>
          </p:nvPr>
        </p:nvSpPr>
        <p:spPr>
          <a:xfrm>
            <a:off x="1082675" y="2987745"/>
            <a:ext cx="11160124" cy="5851455"/>
          </a:xfrm>
        </p:spPr>
        <p:txBody>
          <a:bodyPr>
            <a:noAutofit/>
          </a:bodyPr>
          <a:lstStyle>
            <a:lvl1pPr marL="0" indent="0">
              <a:buFontTx/>
              <a:buNone/>
              <a:defRPr sz="2500"/>
            </a:lvl1pPr>
            <a:lvl2pPr marL="361950" indent="0">
              <a:buFontTx/>
              <a:buNone/>
              <a:defRPr sz="2000"/>
            </a:lvl2pPr>
            <a:lvl3pPr marL="714375" indent="0">
              <a:buFontTx/>
              <a:buNone/>
              <a:defRPr sz="1800"/>
            </a:lvl3pPr>
            <a:lvl4pPr marL="1076325" indent="0">
              <a:buFontTx/>
              <a:buNone/>
              <a:defRPr sz="1600"/>
            </a:lvl4pPr>
            <a:lvl5pPr marL="1438275" indent="0">
              <a:buFontTx/>
              <a:buNone/>
              <a:defRPr sz="1400"/>
            </a:lvl5pPr>
          </a:lstStyle>
          <a:p>
            <a:pPr lvl="0"/>
            <a:r>
              <a:rPr lang="en-US" dirty="0"/>
              <a:t>Click to edit text</a:t>
            </a:r>
            <a:endParaRPr lang="en-GB" dirty="0"/>
          </a:p>
        </p:txBody>
      </p:sp>
      <p:pic>
        <p:nvPicPr>
          <p:cNvPr id="7" name="Imagen 4"/>
          <p:cNvPicPr>
            <a:picLocks noChangeAspect="1"/>
          </p:cNvPicPr>
          <p:nvPr userDrawn="1"/>
        </p:nvPicPr>
        <p:blipFill>
          <a:blip r:embed="rId2"/>
          <a:stretch>
            <a:fillRect/>
          </a:stretch>
        </p:blipFill>
        <p:spPr>
          <a:xfrm flipV="1">
            <a:off x="-45243" y="1220787"/>
            <a:ext cx="13093700" cy="45719"/>
          </a:xfrm>
          <a:prstGeom prst="rect">
            <a:avLst/>
          </a:prstGeom>
        </p:spPr>
      </p:pic>
      <p:sp>
        <p:nvSpPr>
          <p:cNvPr id="9" name="Rectángulo 10"/>
          <p:cNvSpPr/>
          <p:nvPr userDrawn="1"/>
        </p:nvSpPr>
        <p:spPr>
          <a:xfrm>
            <a:off x="10462046" y="611187"/>
            <a:ext cx="2069797" cy="400110"/>
          </a:xfrm>
          <a:prstGeom prst="rect">
            <a:avLst/>
          </a:prstGeom>
        </p:spPr>
        <p:txBody>
          <a:bodyPr wrap="none">
            <a:spAutoFit/>
          </a:bodyPr>
          <a:lstStyle/>
          <a:p>
            <a:r>
              <a:rPr lang="es-ES_tradnl" sz="2000" dirty="0">
                <a:latin typeface="Arial"/>
                <a:cs typeface="Arial"/>
              </a:rPr>
              <a:t> </a:t>
            </a:r>
            <a:r>
              <a:rPr lang="es-ES_tradnl" sz="2000" dirty="0">
                <a:solidFill>
                  <a:srgbClr val="AFCA0B"/>
                </a:solidFill>
                <a:latin typeface="Arial"/>
                <a:cs typeface="Arial"/>
              </a:rPr>
              <a:t>KIC </a:t>
            </a:r>
            <a:r>
              <a:rPr lang="es-ES_tradnl" sz="2000" dirty="0" err="1">
                <a:solidFill>
                  <a:srgbClr val="AFCA0B"/>
                </a:solidFill>
                <a:latin typeface="Arial"/>
                <a:cs typeface="Arial"/>
              </a:rPr>
              <a:t>InnoEnergy</a:t>
            </a:r>
            <a:endParaRPr lang="es-ES_tradnl" sz="2000" dirty="0">
              <a:solidFill>
                <a:srgbClr val="AFCA0B"/>
              </a:solidFill>
              <a:latin typeface="Arial"/>
              <a:cs typeface="Arial"/>
            </a:endParaRPr>
          </a:p>
        </p:txBody>
      </p:sp>
      <p:sp>
        <p:nvSpPr>
          <p:cNvPr id="6" name="Slide Number Placeholder 5"/>
          <p:cNvSpPr>
            <a:spLocks noGrp="1"/>
          </p:cNvSpPr>
          <p:nvPr>
            <p:ph type="sldNum" sz="quarter" idx="12"/>
          </p:nvPr>
        </p:nvSpPr>
        <p:spPr>
          <a:xfrm>
            <a:off x="444203" y="551514"/>
            <a:ext cx="576064" cy="519458"/>
          </a:xfrm>
        </p:spPr>
        <p:txBody>
          <a:bodyPr/>
          <a:lstStyle>
            <a:lvl1pPr algn="l">
              <a:defRPr sz="2000">
                <a:solidFill>
                  <a:schemeClr val="accent4"/>
                </a:solidFill>
                <a:latin typeface="Arial" panose="020B0604020202020204" pitchFamily="34" charset="0"/>
                <a:cs typeface="Arial" panose="020B0604020202020204" pitchFamily="34" charset="0"/>
              </a:defRPr>
            </a:lvl1pPr>
          </a:lstStyle>
          <a:p>
            <a:fld id="{5B270B78-2767-4B9A-91AE-E4DE4DC6EC23}" type="slidenum">
              <a:rPr lang="en-GB" smtClean="0"/>
              <a:pPr/>
              <a:t>‹#›</a:t>
            </a:fld>
            <a:endParaRPr lang="en-GB" dirty="0"/>
          </a:p>
        </p:txBody>
      </p:sp>
      <p:sp>
        <p:nvSpPr>
          <p:cNvPr id="14" name="Text Placeholder 13"/>
          <p:cNvSpPr>
            <a:spLocks noGrp="1"/>
          </p:cNvSpPr>
          <p:nvPr>
            <p:ph type="body" sz="quarter" idx="13" hasCustomPrompt="1"/>
          </p:nvPr>
        </p:nvSpPr>
        <p:spPr>
          <a:xfrm>
            <a:off x="1082675" y="1594594"/>
            <a:ext cx="11304588" cy="863600"/>
          </a:xfrm>
        </p:spPr>
        <p:txBody>
          <a:bodyPr>
            <a:noAutofit/>
          </a:bodyPr>
          <a:lstStyle>
            <a:lvl1pPr marL="0" indent="0">
              <a:buFontTx/>
              <a:buNone/>
              <a:defRPr sz="4500">
                <a:solidFill>
                  <a:schemeClr val="bg2"/>
                </a:solidFill>
              </a:defRPr>
            </a:lvl1pPr>
          </a:lstStyle>
          <a:p>
            <a:pPr lvl="0"/>
            <a:r>
              <a:rPr lang="en-US" dirty="0"/>
              <a:t>Click to add </a:t>
            </a:r>
            <a:r>
              <a:rPr lang="en-US" dirty="0" err="1"/>
              <a:t>SubHeading</a:t>
            </a:r>
            <a:endParaRPr lang="en-US" dirty="0"/>
          </a:p>
        </p:txBody>
      </p:sp>
    </p:spTree>
    <p:extLst>
      <p:ext uri="{BB962C8B-B14F-4D97-AF65-F5344CB8AC3E}">
        <p14:creationId xmlns:p14="http://schemas.microsoft.com/office/powerpoint/2010/main" val="82181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Slide -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728" y="605532"/>
            <a:ext cx="9832485" cy="548015"/>
          </a:xfrm>
        </p:spPr>
        <p:txBody>
          <a:bodyPr anchor="t" anchorCtr="0">
            <a:noAutofit/>
          </a:bodyPr>
          <a:lstStyle>
            <a:lvl1pPr marL="444500" indent="0" algn="l">
              <a:defRPr sz="2000"/>
            </a:lvl1pPr>
          </a:lstStyle>
          <a:p>
            <a:r>
              <a:rPr lang="en-US" dirty="0"/>
              <a:t>Click to add Heading</a:t>
            </a:r>
            <a:endParaRPr lang="en-GB" dirty="0"/>
          </a:p>
        </p:txBody>
      </p:sp>
      <p:sp>
        <p:nvSpPr>
          <p:cNvPr id="3" name="Content Placeholder 2"/>
          <p:cNvSpPr>
            <a:spLocks noGrp="1"/>
          </p:cNvSpPr>
          <p:nvPr>
            <p:ph idx="1"/>
          </p:nvPr>
        </p:nvSpPr>
        <p:spPr>
          <a:xfrm>
            <a:off x="1082675" y="2987745"/>
            <a:ext cx="11323638" cy="5851455"/>
          </a:xfrm>
        </p:spPr>
        <p:txBody>
          <a:bodyPr>
            <a:noAutofit/>
          </a:bodyPr>
          <a:lstStyle>
            <a:lvl1pPr>
              <a:defRPr sz="25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Imagen 4"/>
          <p:cNvPicPr>
            <a:picLocks noChangeAspect="1"/>
          </p:cNvPicPr>
          <p:nvPr userDrawn="1"/>
        </p:nvPicPr>
        <p:blipFill>
          <a:blip r:embed="rId2"/>
          <a:stretch>
            <a:fillRect/>
          </a:stretch>
        </p:blipFill>
        <p:spPr>
          <a:xfrm flipV="1">
            <a:off x="-45243" y="1220787"/>
            <a:ext cx="13093700" cy="45719"/>
          </a:xfrm>
          <a:prstGeom prst="rect">
            <a:avLst/>
          </a:prstGeom>
        </p:spPr>
      </p:pic>
      <p:sp>
        <p:nvSpPr>
          <p:cNvPr id="9" name="Rectángulo 10"/>
          <p:cNvSpPr/>
          <p:nvPr userDrawn="1"/>
        </p:nvSpPr>
        <p:spPr>
          <a:xfrm>
            <a:off x="10462046" y="611187"/>
            <a:ext cx="2069797" cy="400110"/>
          </a:xfrm>
          <a:prstGeom prst="rect">
            <a:avLst/>
          </a:prstGeom>
        </p:spPr>
        <p:txBody>
          <a:bodyPr wrap="none">
            <a:spAutoFit/>
          </a:bodyPr>
          <a:lstStyle/>
          <a:p>
            <a:r>
              <a:rPr lang="es-ES_tradnl" sz="2000" dirty="0">
                <a:latin typeface="Arial"/>
                <a:cs typeface="Arial"/>
              </a:rPr>
              <a:t> </a:t>
            </a:r>
            <a:r>
              <a:rPr lang="es-ES_tradnl" sz="2000" dirty="0">
                <a:solidFill>
                  <a:srgbClr val="AFCA0B"/>
                </a:solidFill>
                <a:latin typeface="Arial"/>
                <a:cs typeface="Arial"/>
              </a:rPr>
              <a:t>KIC </a:t>
            </a:r>
            <a:r>
              <a:rPr lang="es-ES_tradnl" sz="2000" dirty="0" err="1">
                <a:solidFill>
                  <a:srgbClr val="AFCA0B"/>
                </a:solidFill>
                <a:latin typeface="Arial"/>
                <a:cs typeface="Arial"/>
              </a:rPr>
              <a:t>InnoEnergy</a:t>
            </a:r>
            <a:endParaRPr lang="es-ES_tradnl" sz="2000" dirty="0">
              <a:solidFill>
                <a:srgbClr val="AFCA0B"/>
              </a:solidFill>
              <a:latin typeface="Arial"/>
              <a:cs typeface="Arial"/>
            </a:endParaRPr>
          </a:p>
        </p:txBody>
      </p:sp>
      <p:sp>
        <p:nvSpPr>
          <p:cNvPr id="6" name="Slide Number Placeholder 5"/>
          <p:cNvSpPr>
            <a:spLocks noGrp="1"/>
          </p:cNvSpPr>
          <p:nvPr>
            <p:ph type="sldNum" sz="quarter" idx="12"/>
          </p:nvPr>
        </p:nvSpPr>
        <p:spPr>
          <a:xfrm>
            <a:off x="444203" y="551514"/>
            <a:ext cx="576064" cy="519458"/>
          </a:xfrm>
        </p:spPr>
        <p:txBody>
          <a:bodyPr/>
          <a:lstStyle>
            <a:lvl1pPr algn="l">
              <a:defRPr sz="2000">
                <a:solidFill>
                  <a:schemeClr val="accent4"/>
                </a:solidFill>
                <a:latin typeface="Arial" panose="020B0604020202020204" pitchFamily="34" charset="0"/>
                <a:cs typeface="Arial" panose="020B0604020202020204" pitchFamily="34" charset="0"/>
              </a:defRPr>
            </a:lvl1pPr>
          </a:lstStyle>
          <a:p>
            <a:fld id="{5B270B78-2767-4B9A-91AE-E4DE4DC6EC23}" type="slidenum">
              <a:rPr lang="en-GB" smtClean="0"/>
              <a:pPr/>
              <a:t>‹#›</a:t>
            </a:fld>
            <a:endParaRPr lang="en-GB" dirty="0"/>
          </a:p>
        </p:txBody>
      </p:sp>
      <p:sp>
        <p:nvSpPr>
          <p:cNvPr id="14" name="Text Placeholder 13"/>
          <p:cNvSpPr>
            <a:spLocks noGrp="1"/>
          </p:cNvSpPr>
          <p:nvPr>
            <p:ph type="body" sz="quarter" idx="13" hasCustomPrompt="1"/>
          </p:nvPr>
        </p:nvSpPr>
        <p:spPr>
          <a:xfrm>
            <a:off x="1082675" y="1594594"/>
            <a:ext cx="11304588" cy="863600"/>
          </a:xfrm>
        </p:spPr>
        <p:txBody>
          <a:bodyPr>
            <a:noAutofit/>
          </a:bodyPr>
          <a:lstStyle>
            <a:lvl1pPr marL="0" indent="0">
              <a:buFontTx/>
              <a:buNone/>
              <a:defRPr sz="4500">
                <a:solidFill>
                  <a:schemeClr val="bg2"/>
                </a:solidFill>
              </a:defRPr>
            </a:lvl1pPr>
          </a:lstStyle>
          <a:p>
            <a:pPr lvl="0"/>
            <a:r>
              <a:rPr lang="en-US" dirty="0"/>
              <a:t>Click to add </a:t>
            </a:r>
            <a:r>
              <a:rPr lang="en-US" dirty="0" err="1"/>
              <a:t>SubHeading</a:t>
            </a:r>
            <a:endParaRPr lang="en-US" dirty="0"/>
          </a:p>
        </p:txBody>
      </p:sp>
    </p:spTree>
    <p:extLst>
      <p:ext uri="{BB962C8B-B14F-4D97-AF65-F5344CB8AC3E}">
        <p14:creationId xmlns:p14="http://schemas.microsoft.com/office/powerpoint/2010/main" val="253236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 Circle P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728" y="605532"/>
            <a:ext cx="9832485" cy="548015"/>
          </a:xfrm>
        </p:spPr>
        <p:txBody>
          <a:bodyPr anchor="t" anchorCtr="0">
            <a:noAutofit/>
          </a:bodyPr>
          <a:lstStyle>
            <a:lvl1pPr marL="444500" indent="0" algn="l">
              <a:defRPr sz="2000"/>
            </a:lvl1pPr>
          </a:lstStyle>
          <a:p>
            <a:r>
              <a:rPr lang="en-US" dirty="0"/>
              <a:t>Click to add Heading</a:t>
            </a:r>
            <a:endParaRPr lang="en-GB" dirty="0"/>
          </a:p>
        </p:txBody>
      </p:sp>
      <p:pic>
        <p:nvPicPr>
          <p:cNvPr id="7" name="Imagen 4"/>
          <p:cNvPicPr>
            <a:picLocks noChangeAspect="1"/>
          </p:cNvPicPr>
          <p:nvPr userDrawn="1"/>
        </p:nvPicPr>
        <p:blipFill>
          <a:blip r:embed="rId2"/>
          <a:stretch>
            <a:fillRect/>
          </a:stretch>
        </p:blipFill>
        <p:spPr>
          <a:xfrm flipV="1">
            <a:off x="-45243" y="1220787"/>
            <a:ext cx="13093700" cy="45719"/>
          </a:xfrm>
          <a:prstGeom prst="rect">
            <a:avLst/>
          </a:prstGeom>
        </p:spPr>
      </p:pic>
      <p:sp>
        <p:nvSpPr>
          <p:cNvPr id="9" name="Rectángulo 10"/>
          <p:cNvSpPr/>
          <p:nvPr userDrawn="1"/>
        </p:nvSpPr>
        <p:spPr>
          <a:xfrm>
            <a:off x="10462046" y="611187"/>
            <a:ext cx="2069797" cy="400110"/>
          </a:xfrm>
          <a:prstGeom prst="rect">
            <a:avLst/>
          </a:prstGeom>
        </p:spPr>
        <p:txBody>
          <a:bodyPr wrap="none">
            <a:spAutoFit/>
          </a:bodyPr>
          <a:lstStyle/>
          <a:p>
            <a:r>
              <a:rPr lang="es-ES_tradnl" sz="2000" dirty="0">
                <a:latin typeface="Arial"/>
                <a:cs typeface="Arial"/>
              </a:rPr>
              <a:t> </a:t>
            </a:r>
            <a:r>
              <a:rPr lang="es-ES_tradnl" sz="2000" dirty="0">
                <a:solidFill>
                  <a:srgbClr val="AFCA0B"/>
                </a:solidFill>
                <a:latin typeface="Arial"/>
                <a:cs typeface="Arial"/>
              </a:rPr>
              <a:t>KIC </a:t>
            </a:r>
            <a:r>
              <a:rPr lang="es-ES_tradnl" sz="2000" dirty="0" err="1">
                <a:solidFill>
                  <a:srgbClr val="AFCA0B"/>
                </a:solidFill>
                <a:latin typeface="Arial"/>
                <a:cs typeface="Arial"/>
              </a:rPr>
              <a:t>InnoEnergy</a:t>
            </a:r>
            <a:endParaRPr lang="es-ES_tradnl" sz="2000" dirty="0">
              <a:solidFill>
                <a:srgbClr val="AFCA0B"/>
              </a:solidFill>
              <a:latin typeface="Arial"/>
              <a:cs typeface="Arial"/>
            </a:endParaRPr>
          </a:p>
        </p:txBody>
      </p:sp>
      <p:sp>
        <p:nvSpPr>
          <p:cNvPr id="6" name="Slide Number Placeholder 5"/>
          <p:cNvSpPr>
            <a:spLocks noGrp="1"/>
          </p:cNvSpPr>
          <p:nvPr>
            <p:ph type="sldNum" sz="quarter" idx="12"/>
          </p:nvPr>
        </p:nvSpPr>
        <p:spPr>
          <a:xfrm>
            <a:off x="444203" y="551514"/>
            <a:ext cx="576064" cy="519458"/>
          </a:xfrm>
        </p:spPr>
        <p:txBody>
          <a:bodyPr/>
          <a:lstStyle>
            <a:lvl1pPr algn="l">
              <a:defRPr sz="2000">
                <a:solidFill>
                  <a:schemeClr val="accent4"/>
                </a:solidFill>
                <a:latin typeface="Arial" panose="020B0604020202020204" pitchFamily="34" charset="0"/>
                <a:cs typeface="Arial" panose="020B0604020202020204" pitchFamily="34" charset="0"/>
              </a:defRPr>
            </a:lvl1pPr>
          </a:lstStyle>
          <a:p>
            <a:fld id="{5B270B78-2767-4B9A-91AE-E4DE4DC6EC23}" type="slidenum">
              <a:rPr lang="en-GB" smtClean="0"/>
              <a:pPr/>
              <a:t>‹#›</a:t>
            </a:fld>
            <a:endParaRPr lang="en-GB" dirty="0"/>
          </a:p>
        </p:txBody>
      </p:sp>
      <p:sp>
        <p:nvSpPr>
          <p:cNvPr id="14" name="Text Placeholder 13"/>
          <p:cNvSpPr>
            <a:spLocks noGrp="1"/>
          </p:cNvSpPr>
          <p:nvPr>
            <p:ph type="body" sz="quarter" idx="13" hasCustomPrompt="1"/>
          </p:nvPr>
        </p:nvSpPr>
        <p:spPr>
          <a:xfrm>
            <a:off x="1082675" y="1594594"/>
            <a:ext cx="11304588" cy="863600"/>
          </a:xfrm>
        </p:spPr>
        <p:txBody>
          <a:bodyPr>
            <a:noAutofit/>
          </a:bodyPr>
          <a:lstStyle>
            <a:lvl1pPr marL="0" indent="0">
              <a:buFontTx/>
              <a:buNone/>
              <a:defRPr sz="4500">
                <a:solidFill>
                  <a:schemeClr val="bg2"/>
                </a:solidFill>
              </a:defRPr>
            </a:lvl1pPr>
          </a:lstStyle>
          <a:p>
            <a:pPr lvl="0"/>
            <a:r>
              <a:rPr lang="en-US" dirty="0"/>
              <a:t>Click to add </a:t>
            </a:r>
            <a:r>
              <a:rPr lang="en-US" dirty="0" err="1"/>
              <a:t>SubHeading</a:t>
            </a:r>
            <a:endParaRPr lang="en-US" dirty="0"/>
          </a:p>
        </p:txBody>
      </p:sp>
      <p:sp>
        <p:nvSpPr>
          <p:cNvPr id="5" name="Picture Placeholder 4"/>
          <p:cNvSpPr>
            <a:spLocks noGrp="1"/>
          </p:cNvSpPr>
          <p:nvPr>
            <p:ph type="pic" sz="quarter" idx="14" hasCustomPrompt="1"/>
          </p:nvPr>
        </p:nvSpPr>
        <p:spPr>
          <a:xfrm>
            <a:off x="1246188" y="2862163"/>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12" name="Picture Placeholder 11"/>
          <p:cNvSpPr>
            <a:spLocks noGrp="1"/>
          </p:cNvSpPr>
          <p:nvPr>
            <p:ph type="pic" sz="quarter" idx="15" hasCustomPrompt="1"/>
          </p:nvPr>
        </p:nvSpPr>
        <p:spPr>
          <a:xfrm>
            <a:off x="4030134" y="2862163"/>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15" name="Picture Placeholder 14"/>
          <p:cNvSpPr>
            <a:spLocks noGrp="1"/>
          </p:cNvSpPr>
          <p:nvPr>
            <p:ph type="pic" sz="quarter" idx="16" hasCustomPrompt="1"/>
          </p:nvPr>
        </p:nvSpPr>
        <p:spPr>
          <a:xfrm>
            <a:off x="6814080" y="2862163"/>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17" name="Picture Placeholder 16"/>
          <p:cNvSpPr>
            <a:spLocks noGrp="1"/>
          </p:cNvSpPr>
          <p:nvPr>
            <p:ph type="pic" sz="quarter" idx="17" hasCustomPrompt="1"/>
          </p:nvPr>
        </p:nvSpPr>
        <p:spPr>
          <a:xfrm>
            <a:off x="9598025" y="2862163"/>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19" name="Picture Placeholder 18"/>
          <p:cNvSpPr>
            <a:spLocks noGrp="1"/>
          </p:cNvSpPr>
          <p:nvPr>
            <p:ph type="pic" sz="quarter" idx="18" hasCustomPrompt="1"/>
          </p:nvPr>
        </p:nvSpPr>
        <p:spPr>
          <a:xfrm>
            <a:off x="1246187" y="5886499"/>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21" name="Picture Placeholder 20"/>
          <p:cNvSpPr>
            <a:spLocks noGrp="1"/>
          </p:cNvSpPr>
          <p:nvPr>
            <p:ph type="pic" sz="quarter" idx="19" hasCustomPrompt="1"/>
          </p:nvPr>
        </p:nvSpPr>
        <p:spPr>
          <a:xfrm>
            <a:off x="4030133" y="5886499"/>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23" name="Picture Placeholder 22"/>
          <p:cNvSpPr>
            <a:spLocks noGrp="1"/>
          </p:cNvSpPr>
          <p:nvPr>
            <p:ph type="pic" sz="quarter" idx="20" hasCustomPrompt="1"/>
          </p:nvPr>
        </p:nvSpPr>
        <p:spPr>
          <a:xfrm>
            <a:off x="6814079" y="5886499"/>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
        <p:nvSpPr>
          <p:cNvPr id="25" name="Picture Placeholder 24"/>
          <p:cNvSpPr>
            <a:spLocks noGrp="1"/>
          </p:cNvSpPr>
          <p:nvPr>
            <p:ph type="pic" sz="quarter" idx="21" hasCustomPrompt="1"/>
          </p:nvPr>
        </p:nvSpPr>
        <p:spPr>
          <a:xfrm>
            <a:off x="9598025" y="5886499"/>
            <a:ext cx="2088000" cy="2088000"/>
          </a:xfrm>
          <a:prstGeom prst="ellipse">
            <a:avLst/>
          </a:prstGeom>
        </p:spPr>
        <p:txBody>
          <a:bodyPr>
            <a:normAutofit/>
          </a:bodyPr>
          <a:lstStyle>
            <a:lvl1pPr marL="0" indent="0" algn="ctr">
              <a:buFontTx/>
              <a:buNone/>
              <a:defRPr sz="1200"/>
            </a:lvl1pPr>
          </a:lstStyle>
          <a:p>
            <a:r>
              <a:rPr lang="en-GB" dirty="0"/>
              <a:t>Click to add Picture</a:t>
            </a:r>
          </a:p>
        </p:txBody>
      </p:sp>
    </p:spTree>
    <p:extLst>
      <p:ext uri="{BB962C8B-B14F-4D97-AF65-F5344CB8AC3E}">
        <p14:creationId xmlns:p14="http://schemas.microsoft.com/office/powerpoint/2010/main" val="194712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Slide - Agenda">
    <p:spTree>
      <p:nvGrpSpPr>
        <p:cNvPr id="1" name=""/>
        <p:cNvGrpSpPr/>
        <p:nvPr/>
      </p:nvGrpSpPr>
      <p:grpSpPr>
        <a:xfrm>
          <a:off x="0" y="0"/>
          <a:ext cx="0" cy="0"/>
          <a:chOff x="0" y="0"/>
          <a:chExt cx="0" cy="0"/>
        </a:xfrm>
      </p:grpSpPr>
      <p:pic>
        <p:nvPicPr>
          <p:cNvPr id="8" name="Picture 7" descr="Fondo.jpg"/>
          <p:cNvPicPr>
            <a:picLocks noChangeAspect="1"/>
          </p:cNvPicPr>
          <p:nvPr userDrawn="1"/>
        </p:nvPicPr>
        <p:blipFill>
          <a:blip r:embed="rId2"/>
          <a:stretch>
            <a:fillRect/>
          </a:stretch>
        </p:blipFill>
        <p:spPr>
          <a:xfrm>
            <a:off x="0" y="1233335"/>
            <a:ext cx="13003213" cy="7988452"/>
          </a:xfrm>
          <a:prstGeom prst="rect">
            <a:avLst/>
          </a:prstGeom>
        </p:spPr>
      </p:pic>
      <p:sp>
        <p:nvSpPr>
          <p:cNvPr id="2" name="Title 1"/>
          <p:cNvSpPr>
            <a:spLocks noGrp="1"/>
          </p:cNvSpPr>
          <p:nvPr>
            <p:ph type="title" hasCustomPrompt="1"/>
          </p:nvPr>
        </p:nvSpPr>
        <p:spPr>
          <a:xfrm>
            <a:off x="630728" y="605532"/>
            <a:ext cx="9831318" cy="548015"/>
          </a:xfrm>
        </p:spPr>
        <p:txBody>
          <a:bodyPr anchor="t" anchorCtr="0">
            <a:noAutofit/>
          </a:bodyPr>
          <a:lstStyle>
            <a:lvl1pPr marL="444500" indent="0" algn="l">
              <a:defRPr sz="2000"/>
            </a:lvl1pPr>
          </a:lstStyle>
          <a:p>
            <a:r>
              <a:rPr lang="en-US" dirty="0"/>
              <a:t>Click to add Heading</a:t>
            </a:r>
            <a:endParaRPr lang="en-GB" dirty="0"/>
          </a:p>
        </p:txBody>
      </p:sp>
      <p:sp>
        <p:nvSpPr>
          <p:cNvPr id="3" name="Content Placeholder 2"/>
          <p:cNvSpPr>
            <a:spLocks noGrp="1"/>
          </p:cNvSpPr>
          <p:nvPr>
            <p:ph idx="1"/>
          </p:nvPr>
        </p:nvSpPr>
        <p:spPr>
          <a:xfrm>
            <a:off x="1082675" y="2051268"/>
            <a:ext cx="11323638" cy="6787932"/>
          </a:xfrm>
        </p:spPr>
        <p:txBody>
          <a:bodyPr>
            <a:noAutofit/>
          </a:bodyPr>
          <a:lstStyle>
            <a:lvl1pPr marL="712788" indent="-712788">
              <a:defRPr sz="4500"/>
            </a:lvl1pPr>
            <a:lvl2pPr marL="1081088" indent="-368300">
              <a:defRPr sz="2500">
                <a:solidFill>
                  <a:schemeClr val="bg2"/>
                </a:solidFill>
              </a:defRPr>
            </a:lvl2pPr>
            <a:lvl3pPr marL="1436688" indent="-355600">
              <a:defRPr sz="1800">
                <a:solidFill>
                  <a:schemeClr val="accent1"/>
                </a:solidFill>
              </a:defRPr>
            </a:lvl3pPr>
            <a:lvl4pPr marL="1793875" indent="-357188">
              <a:defRPr sz="1600">
                <a:solidFill>
                  <a:schemeClr val="accent3"/>
                </a:solidFill>
              </a:defRPr>
            </a:lvl4pPr>
            <a:lvl5pPr marL="2149475" indent="-355600">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Imagen 4"/>
          <p:cNvPicPr>
            <a:picLocks noChangeAspect="1"/>
          </p:cNvPicPr>
          <p:nvPr userDrawn="1"/>
        </p:nvPicPr>
        <p:blipFill>
          <a:blip r:embed="rId3"/>
          <a:stretch>
            <a:fillRect/>
          </a:stretch>
        </p:blipFill>
        <p:spPr>
          <a:xfrm flipV="1">
            <a:off x="-45243" y="1220787"/>
            <a:ext cx="13093700" cy="45719"/>
          </a:xfrm>
          <a:prstGeom prst="rect">
            <a:avLst/>
          </a:prstGeom>
        </p:spPr>
      </p:pic>
      <p:sp>
        <p:nvSpPr>
          <p:cNvPr id="9" name="Rectángulo 10"/>
          <p:cNvSpPr/>
          <p:nvPr userDrawn="1"/>
        </p:nvSpPr>
        <p:spPr>
          <a:xfrm>
            <a:off x="10462046" y="611187"/>
            <a:ext cx="2069797" cy="400110"/>
          </a:xfrm>
          <a:prstGeom prst="rect">
            <a:avLst/>
          </a:prstGeom>
        </p:spPr>
        <p:txBody>
          <a:bodyPr wrap="none">
            <a:spAutoFit/>
          </a:bodyPr>
          <a:lstStyle/>
          <a:p>
            <a:r>
              <a:rPr lang="es-ES_tradnl" sz="2000" dirty="0">
                <a:latin typeface="Arial"/>
                <a:cs typeface="Arial"/>
              </a:rPr>
              <a:t> </a:t>
            </a:r>
            <a:r>
              <a:rPr lang="es-ES_tradnl" sz="2000" dirty="0">
                <a:solidFill>
                  <a:srgbClr val="AFCA0B"/>
                </a:solidFill>
                <a:latin typeface="Arial"/>
                <a:cs typeface="Arial"/>
              </a:rPr>
              <a:t>KIC </a:t>
            </a:r>
            <a:r>
              <a:rPr lang="es-ES_tradnl" sz="2000" dirty="0" err="1">
                <a:solidFill>
                  <a:srgbClr val="AFCA0B"/>
                </a:solidFill>
                <a:latin typeface="Arial"/>
                <a:cs typeface="Arial"/>
              </a:rPr>
              <a:t>InnoEnergy</a:t>
            </a:r>
            <a:endParaRPr lang="es-ES_tradnl" sz="2000" dirty="0">
              <a:solidFill>
                <a:srgbClr val="AFCA0B"/>
              </a:solidFill>
              <a:latin typeface="Arial"/>
              <a:cs typeface="Arial"/>
            </a:endParaRPr>
          </a:p>
        </p:txBody>
      </p:sp>
      <p:sp>
        <p:nvSpPr>
          <p:cNvPr id="6" name="Slide Number Placeholder 5"/>
          <p:cNvSpPr>
            <a:spLocks noGrp="1"/>
          </p:cNvSpPr>
          <p:nvPr>
            <p:ph type="sldNum" sz="quarter" idx="12"/>
          </p:nvPr>
        </p:nvSpPr>
        <p:spPr>
          <a:xfrm>
            <a:off x="444203" y="551514"/>
            <a:ext cx="576064" cy="519458"/>
          </a:xfrm>
        </p:spPr>
        <p:txBody>
          <a:bodyPr/>
          <a:lstStyle>
            <a:lvl1pPr algn="l">
              <a:defRPr sz="2000">
                <a:solidFill>
                  <a:schemeClr val="accent4"/>
                </a:solidFill>
                <a:latin typeface="Arial" panose="020B0604020202020204" pitchFamily="34" charset="0"/>
                <a:cs typeface="Arial" panose="020B0604020202020204" pitchFamily="34" charset="0"/>
              </a:defRPr>
            </a:lvl1pPr>
          </a:lstStyle>
          <a:p>
            <a:fld id="{5B270B78-2767-4B9A-91AE-E4DE4DC6EC23}" type="slidenum">
              <a:rPr lang="en-GB" smtClean="0"/>
              <a:pPr/>
              <a:t>‹#›</a:t>
            </a:fld>
            <a:endParaRPr lang="en-GB" dirty="0"/>
          </a:p>
        </p:txBody>
      </p:sp>
    </p:spTree>
    <p:extLst>
      <p:ext uri="{BB962C8B-B14F-4D97-AF65-F5344CB8AC3E}">
        <p14:creationId xmlns:p14="http://schemas.microsoft.com/office/powerpoint/2010/main" val="89991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19" r="308" b="3445"/>
          <a:stretch/>
        </p:blipFill>
        <p:spPr>
          <a:xfrm>
            <a:off x="0" y="1259177"/>
            <a:ext cx="13004800" cy="8497598"/>
          </a:xfrm>
          <a:prstGeom prst="rect">
            <a:avLst/>
          </a:prstGeom>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27" r="841"/>
          <a:stretch/>
        </p:blipFill>
        <p:spPr bwMode="auto">
          <a:xfrm>
            <a:off x="0" y="6696075"/>
            <a:ext cx="130032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098925" y="1500423"/>
            <a:ext cx="9435923" cy="1937804"/>
          </a:xfrm>
        </p:spPr>
        <p:txBody>
          <a:bodyPr lIns="90000" rIns="90000" anchor="t">
            <a:noAutofit/>
          </a:bodyPr>
          <a:lstStyle>
            <a:lvl1pPr algn="l">
              <a:defRPr sz="7000" b="0" cap="none"/>
            </a:lvl1pPr>
          </a:lstStyle>
          <a:p>
            <a:r>
              <a:rPr lang="en-US" dirty="0"/>
              <a:t>Click To Edit Master Title Style</a:t>
            </a:r>
            <a:endParaRPr lang="en-GB" dirty="0"/>
          </a:p>
        </p:txBody>
      </p:sp>
      <p:sp>
        <p:nvSpPr>
          <p:cNvPr id="3" name="Text Placeholder 2"/>
          <p:cNvSpPr>
            <a:spLocks noGrp="1"/>
          </p:cNvSpPr>
          <p:nvPr>
            <p:ph type="body" idx="1"/>
          </p:nvPr>
        </p:nvSpPr>
        <p:spPr>
          <a:xfrm>
            <a:off x="1098925" y="606822"/>
            <a:ext cx="9364288" cy="383133"/>
          </a:xfrm>
        </p:spPr>
        <p:txBody>
          <a:bodyPr anchor="t" anchorCtr="0">
            <a:noAutofit/>
          </a:bodyPr>
          <a:lstStyle>
            <a:lvl1pPr marL="0" indent="0">
              <a:buNone/>
              <a:defRPr sz="2000">
                <a:solidFill>
                  <a:schemeClr val="tx1"/>
                </a:solidFill>
              </a:defRPr>
            </a:lvl1pPr>
            <a:lvl2pPr marL="650321" indent="0">
              <a:buNone/>
              <a:defRPr sz="2600">
                <a:solidFill>
                  <a:schemeClr val="tx1">
                    <a:tint val="75000"/>
                  </a:schemeClr>
                </a:solidFill>
              </a:defRPr>
            </a:lvl2pPr>
            <a:lvl3pPr marL="1300643" indent="0">
              <a:buNone/>
              <a:defRPr sz="2300">
                <a:solidFill>
                  <a:schemeClr val="tx1">
                    <a:tint val="75000"/>
                  </a:schemeClr>
                </a:solidFill>
              </a:defRPr>
            </a:lvl3pPr>
            <a:lvl4pPr marL="1950964" indent="0">
              <a:buNone/>
              <a:defRPr sz="2000">
                <a:solidFill>
                  <a:schemeClr val="tx1">
                    <a:tint val="75000"/>
                  </a:schemeClr>
                </a:solidFill>
              </a:defRPr>
            </a:lvl4pPr>
            <a:lvl5pPr marL="2601285" indent="0">
              <a:buNone/>
              <a:defRPr sz="2000">
                <a:solidFill>
                  <a:schemeClr val="tx1">
                    <a:tint val="75000"/>
                  </a:schemeClr>
                </a:solidFill>
              </a:defRPr>
            </a:lvl5pPr>
            <a:lvl6pPr marL="3251606" indent="0">
              <a:buNone/>
              <a:defRPr sz="2000">
                <a:solidFill>
                  <a:schemeClr val="tx1">
                    <a:tint val="75000"/>
                  </a:schemeClr>
                </a:solidFill>
              </a:defRPr>
            </a:lvl6pPr>
            <a:lvl7pPr marL="3901928" indent="0">
              <a:buNone/>
              <a:defRPr sz="2000">
                <a:solidFill>
                  <a:schemeClr val="tx1">
                    <a:tint val="75000"/>
                  </a:schemeClr>
                </a:solidFill>
              </a:defRPr>
            </a:lvl7pPr>
            <a:lvl8pPr marL="4552249" indent="0">
              <a:buNone/>
              <a:defRPr sz="2000">
                <a:solidFill>
                  <a:schemeClr val="tx1">
                    <a:tint val="75000"/>
                  </a:schemeClr>
                </a:solidFill>
              </a:defRPr>
            </a:lvl8pPr>
            <a:lvl9pPr marL="5202570" indent="0">
              <a:buNone/>
              <a:defRPr sz="20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442800" y="550800"/>
            <a:ext cx="576000" cy="519458"/>
          </a:xfrm>
        </p:spPr>
        <p:txBody>
          <a:bodyPr/>
          <a:lstStyle>
            <a:lvl1pPr algn="l">
              <a:defRPr sz="2000">
                <a:solidFill>
                  <a:schemeClr val="accent4"/>
                </a:solidFill>
                <a:latin typeface="Arial" panose="020B0604020202020204" pitchFamily="34" charset="0"/>
                <a:cs typeface="Arial" panose="020B0604020202020204" pitchFamily="34" charset="0"/>
              </a:defRPr>
            </a:lvl1pPr>
          </a:lstStyle>
          <a:p>
            <a:fld id="{5B270B78-2767-4B9A-91AE-E4DE4DC6EC23}" type="slidenum">
              <a:rPr lang="en-GB" smtClean="0"/>
              <a:pPr/>
              <a:t>‹#›</a:t>
            </a:fld>
            <a:endParaRPr lang="en-GB"/>
          </a:p>
        </p:txBody>
      </p:sp>
      <p:pic>
        <p:nvPicPr>
          <p:cNvPr id="7" name="Imagen 4"/>
          <p:cNvPicPr>
            <a:picLocks noChangeAspect="1"/>
          </p:cNvPicPr>
          <p:nvPr userDrawn="1"/>
        </p:nvPicPr>
        <p:blipFill>
          <a:blip r:embed="rId4"/>
          <a:stretch>
            <a:fillRect/>
          </a:stretch>
        </p:blipFill>
        <p:spPr>
          <a:xfrm flipV="1">
            <a:off x="-45243" y="1220787"/>
            <a:ext cx="13093700" cy="45719"/>
          </a:xfrm>
          <a:prstGeom prst="rect">
            <a:avLst/>
          </a:prstGeom>
        </p:spPr>
      </p:pic>
      <p:pic>
        <p:nvPicPr>
          <p:cNvPr id="8" name="Picture 7" descr="Logo.png"/>
          <p:cNvPicPr>
            <a:picLocks noChangeAspect="1"/>
          </p:cNvPicPr>
          <p:nvPr userDrawn="1"/>
        </p:nvPicPr>
        <p:blipFill>
          <a:blip r:embed="rId5"/>
          <a:stretch>
            <a:fillRect/>
          </a:stretch>
        </p:blipFill>
        <p:spPr>
          <a:xfrm>
            <a:off x="10997406" y="484981"/>
            <a:ext cx="1497806" cy="1497806"/>
          </a:xfrm>
          <a:prstGeom prst="rect">
            <a:avLst/>
          </a:prstGeom>
        </p:spPr>
      </p:pic>
    </p:spTree>
    <p:extLst>
      <p:ext uri="{BB962C8B-B14F-4D97-AF65-F5344CB8AC3E}">
        <p14:creationId xmlns:p14="http://schemas.microsoft.com/office/powerpoint/2010/main" val="383434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s">
    <p:bg>
      <p:bgPr>
        <a:blipFill dpi="0" rotWithShape="1">
          <a:blip r:embed="rId2" cstate="print">
            <a:lum/>
          </a:blip>
          <a:srcRect/>
          <a:stretch>
            <a:fillRect l="-4000"/>
          </a:stretch>
        </a:blipFill>
        <a:effectLst/>
      </p:bgPr>
    </p:bg>
    <p:spTree>
      <p:nvGrpSpPr>
        <p:cNvPr id="1" name=""/>
        <p:cNvGrpSpPr/>
        <p:nvPr/>
      </p:nvGrpSpPr>
      <p:grpSpPr>
        <a:xfrm>
          <a:off x="0" y="0"/>
          <a:ext cx="0" cy="0"/>
          <a:chOff x="0" y="0"/>
          <a:chExt cx="0" cy="0"/>
        </a:xfrm>
      </p:grpSpPr>
      <p:sp>
        <p:nvSpPr>
          <p:cNvPr id="2" name="TextBox 1"/>
          <p:cNvSpPr txBox="1"/>
          <p:nvPr/>
        </p:nvSpPr>
        <p:spPr>
          <a:xfrm>
            <a:off x="1408853" y="542043"/>
            <a:ext cx="9753600" cy="661400"/>
          </a:xfrm>
          <a:prstGeom prst="rect">
            <a:avLst/>
          </a:prstGeom>
          <a:noFill/>
        </p:spPr>
        <p:txBody>
          <a:bodyPr wrap="square" rtlCol="0">
            <a:spAutoFit/>
          </a:bodyPr>
          <a:lstStyle/>
          <a:p>
            <a:endParaRPr lang="en-US" sz="3698" dirty="0"/>
          </a:p>
        </p:txBody>
      </p:sp>
      <p:sp>
        <p:nvSpPr>
          <p:cNvPr id="12" name="Content Placeholder 2"/>
          <p:cNvSpPr>
            <a:spLocks noGrp="1"/>
          </p:cNvSpPr>
          <p:nvPr>
            <p:ph idx="11" hasCustomPrompt="1"/>
          </p:nvPr>
        </p:nvSpPr>
        <p:spPr>
          <a:xfrm>
            <a:off x="1302787" y="1842946"/>
            <a:ext cx="10401533" cy="6938151"/>
          </a:xfrm>
          <a:prstGeom prst="rect">
            <a:avLst/>
          </a:prstGeom>
        </p:spPr>
        <p:txBody>
          <a:bodyPr lIns="0" tIns="0" rIns="0" bIns="0"/>
          <a:lstStyle>
            <a:lvl1pPr marL="0" indent="0">
              <a:buNone/>
              <a:defRPr sz="2276">
                <a:solidFill>
                  <a:srgbClr val="000000"/>
                </a:solidFill>
              </a:defRPr>
            </a:lvl1pPr>
          </a:lstStyle>
          <a:p>
            <a:r>
              <a:rPr lang="en-US" dirty="0"/>
              <a:t>Example of text…</a:t>
            </a:r>
          </a:p>
        </p:txBody>
      </p:sp>
      <p:sp>
        <p:nvSpPr>
          <p:cNvPr id="13" name="Content Placeholder 2"/>
          <p:cNvSpPr>
            <a:spLocks noGrp="1"/>
          </p:cNvSpPr>
          <p:nvPr>
            <p:ph idx="12" hasCustomPrompt="1"/>
          </p:nvPr>
        </p:nvSpPr>
        <p:spPr>
          <a:xfrm>
            <a:off x="1300480" y="325226"/>
            <a:ext cx="10403840" cy="650452"/>
          </a:xfrm>
          <a:prstGeom prst="rect">
            <a:avLst/>
          </a:prstGeom>
        </p:spPr>
        <p:txBody>
          <a:bodyPr lIns="0"/>
          <a:lstStyle>
            <a:lvl1pPr marL="0" indent="0">
              <a:buNone/>
              <a:defRPr sz="2702" b="1" baseline="0">
                <a:solidFill>
                  <a:srgbClr val="000000"/>
                </a:solidFill>
              </a:defRPr>
            </a:lvl1pPr>
          </a:lstStyle>
          <a:p>
            <a:r>
              <a:rPr lang="en-US" dirty="0"/>
              <a:t>Section Title</a:t>
            </a:r>
          </a:p>
        </p:txBody>
      </p:sp>
    </p:spTree>
    <p:extLst>
      <p:ext uri="{BB962C8B-B14F-4D97-AF65-F5344CB8AC3E}">
        <p14:creationId xmlns:p14="http://schemas.microsoft.com/office/powerpoint/2010/main" val="358230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776" y="606747"/>
            <a:ext cx="11704320" cy="383208"/>
          </a:xfrm>
          <a:prstGeom prst="rect">
            <a:avLst/>
          </a:prstGeom>
        </p:spPr>
        <p:txBody>
          <a:bodyPr vert="horz" lIns="130064" tIns="65032" rIns="130064" bIns="65032"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101800" y="2255790"/>
            <a:ext cx="11108372" cy="6439021"/>
          </a:xfrm>
          <a:prstGeom prst="rect">
            <a:avLst/>
          </a:prstGeom>
        </p:spPr>
        <p:txBody>
          <a:bodyPr vert="horz" lIns="130064" tIns="65032" rIns="130064" bIns="6503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9320107" y="9043086"/>
            <a:ext cx="3034453" cy="519458"/>
          </a:xfrm>
          <a:prstGeom prst="rect">
            <a:avLst/>
          </a:prstGeom>
        </p:spPr>
        <p:txBody>
          <a:bodyPr vert="horz" lIns="130064" tIns="65032" rIns="130064" bIns="65032" rtlCol="0" anchor="ctr"/>
          <a:lstStyle>
            <a:lvl1pPr algn="r">
              <a:defRPr sz="1700">
                <a:solidFill>
                  <a:schemeClr val="tx1">
                    <a:tint val="75000"/>
                  </a:schemeClr>
                </a:solidFill>
              </a:defRPr>
            </a:lvl1pPr>
          </a:lstStyle>
          <a:p>
            <a:fld id="{5B270B78-2767-4B9A-91AE-E4DE4DC6EC23}" type="slidenum">
              <a:rPr lang="en-GB" smtClean="0"/>
              <a:t>‹#›</a:t>
            </a:fld>
            <a:endParaRPr lang="en-GB"/>
          </a:p>
        </p:txBody>
      </p:sp>
    </p:spTree>
    <p:extLst>
      <p:ext uri="{BB962C8B-B14F-4D97-AF65-F5344CB8AC3E}">
        <p14:creationId xmlns:p14="http://schemas.microsoft.com/office/powerpoint/2010/main" val="18592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3" r:id="rId5"/>
    <p:sldLayoutId id="2147483651" r:id="rId6"/>
    <p:sldLayoutId id="2147483655" r:id="rId7"/>
  </p:sldLayoutIdLst>
  <p:hf hdr="0" ftr="0" dt="0"/>
  <p:txStyles>
    <p:titleStyle>
      <a:lvl1pPr algn="l" defTabSz="1300643"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361950" indent="-361950" algn="l" defTabSz="1300643"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14375" indent="-352425" algn="l" defTabSz="1300643"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76325" indent="-361950" algn="l" defTabSz="130064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438275" indent="-361950" algn="l" defTabSz="1300643"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790700" indent="-352425" algn="l" defTabSz="1300643"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3576767"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7088"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410"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731"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643" rtl="0" eaLnBrk="1" latinLnBrk="0" hangingPunct="1">
        <a:defRPr sz="2600" kern="1200">
          <a:solidFill>
            <a:schemeClr val="tx1"/>
          </a:solidFill>
          <a:latin typeface="+mn-lt"/>
          <a:ea typeface="+mn-ea"/>
          <a:cs typeface="+mn-cs"/>
        </a:defRPr>
      </a:lvl1pPr>
      <a:lvl2pPr marL="650321" algn="l" defTabSz="1300643" rtl="0" eaLnBrk="1" latinLnBrk="0" hangingPunct="1">
        <a:defRPr sz="2600" kern="1200">
          <a:solidFill>
            <a:schemeClr val="tx1"/>
          </a:solidFill>
          <a:latin typeface="+mn-lt"/>
          <a:ea typeface="+mn-ea"/>
          <a:cs typeface="+mn-cs"/>
        </a:defRPr>
      </a:lvl2pPr>
      <a:lvl3pPr marL="1300643" algn="l" defTabSz="1300643" rtl="0" eaLnBrk="1" latinLnBrk="0" hangingPunct="1">
        <a:defRPr sz="2600" kern="1200">
          <a:solidFill>
            <a:schemeClr val="tx1"/>
          </a:solidFill>
          <a:latin typeface="+mn-lt"/>
          <a:ea typeface="+mn-ea"/>
          <a:cs typeface="+mn-cs"/>
        </a:defRPr>
      </a:lvl3pPr>
      <a:lvl4pPr marL="1950964" algn="l" defTabSz="1300643" rtl="0" eaLnBrk="1" latinLnBrk="0" hangingPunct="1">
        <a:defRPr sz="2600" kern="1200">
          <a:solidFill>
            <a:schemeClr val="tx1"/>
          </a:solidFill>
          <a:latin typeface="+mn-lt"/>
          <a:ea typeface="+mn-ea"/>
          <a:cs typeface="+mn-cs"/>
        </a:defRPr>
      </a:lvl4pPr>
      <a:lvl5pPr marL="2601285" algn="l" defTabSz="1300643" rtl="0" eaLnBrk="1" latinLnBrk="0" hangingPunct="1">
        <a:defRPr sz="2600" kern="1200">
          <a:solidFill>
            <a:schemeClr val="tx1"/>
          </a:solidFill>
          <a:latin typeface="+mn-lt"/>
          <a:ea typeface="+mn-ea"/>
          <a:cs typeface="+mn-cs"/>
        </a:defRPr>
      </a:lvl5pPr>
      <a:lvl6pPr marL="3251606" algn="l" defTabSz="1300643" rtl="0" eaLnBrk="1" latinLnBrk="0" hangingPunct="1">
        <a:defRPr sz="2600" kern="1200">
          <a:solidFill>
            <a:schemeClr val="tx1"/>
          </a:solidFill>
          <a:latin typeface="+mn-lt"/>
          <a:ea typeface="+mn-ea"/>
          <a:cs typeface="+mn-cs"/>
        </a:defRPr>
      </a:lvl6pPr>
      <a:lvl7pPr marL="3901928" algn="l" defTabSz="1300643" rtl="0" eaLnBrk="1" latinLnBrk="0" hangingPunct="1">
        <a:defRPr sz="2600" kern="1200">
          <a:solidFill>
            <a:schemeClr val="tx1"/>
          </a:solidFill>
          <a:latin typeface="+mn-lt"/>
          <a:ea typeface="+mn-ea"/>
          <a:cs typeface="+mn-cs"/>
        </a:defRPr>
      </a:lvl7pPr>
      <a:lvl8pPr marL="4552249" algn="l" defTabSz="1300643" rtl="0" eaLnBrk="1" latinLnBrk="0" hangingPunct="1">
        <a:defRPr sz="2600" kern="1200">
          <a:solidFill>
            <a:schemeClr val="tx1"/>
          </a:solidFill>
          <a:latin typeface="+mn-lt"/>
          <a:ea typeface="+mn-ea"/>
          <a:cs typeface="+mn-cs"/>
        </a:defRPr>
      </a:lvl8pPr>
      <a:lvl9pPr marL="5202570" algn="l" defTabSz="130064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254318" y="2651363"/>
            <a:ext cx="12496163" cy="1938992"/>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	This tool will help you convince us that your technology is the right one to support and invest in. </a:t>
            </a:r>
            <a:r>
              <a:rPr lang="en-US" sz="2000" b="1" dirty="0">
                <a:latin typeface="Arial" panose="020B0604020202020204" pitchFamily="34" charset="0"/>
                <a:cs typeface="Arial" panose="020B0604020202020204" pitchFamily="34" charset="0"/>
              </a:rPr>
              <a:t>It is only an example and a suggestion - if you have better one which contains the most important information from below please use it. </a:t>
            </a:r>
            <a:r>
              <a:rPr lang="en-US" sz="2000" dirty="0">
                <a:latin typeface="Arial" panose="020B0604020202020204" pitchFamily="34" charset="0"/>
                <a:cs typeface="Arial" panose="020B0604020202020204" pitchFamily="34" charset="0"/>
              </a:rPr>
              <a:t>Feel also free to redesign the slides, adjust them to achieve a better final effect.</a:t>
            </a:r>
            <a:r>
              <a:rPr lang="pl-PL"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Also if you have your corporate presentation template you are welcome to use it. Have in mind that the goal you want to achieve is to communicate your idea in a simple and accessible way.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p>
        </p:txBody>
      </p:sp>
      <p:sp>
        <p:nvSpPr>
          <p:cNvPr id="4" name="Rectangle 3"/>
          <p:cNvSpPr/>
          <p:nvPr/>
        </p:nvSpPr>
        <p:spPr>
          <a:xfrm>
            <a:off x="216747" y="4806379"/>
            <a:ext cx="12533734" cy="5047536"/>
          </a:xfrm>
          <a:prstGeom prst="rect">
            <a:avLst/>
          </a:prstGeom>
        </p:spPr>
        <p:txBody>
          <a:bodyPr wrap="square">
            <a:spAutoFit/>
          </a:bodyPr>
          <a:lstStyle/>
          <a:p>
            <a:r>
              <a:rPr lang="en-US" sz="2800" dirty="0">
                <a:solidFill>
                  <a:srgbClr val="0070C0"/>
                </a:solidFill>
                <a:latin typeface="Arial" panose="020B0604020202020204" pitchFamily="34" charset="0"/>
                <a:cs typeface="Arial" panose="020B0604020202020204" pitchFamily="34" charset="0"/>
              </a:rPr>
              <a:t>Keep the following assumptions to be able to build a successful application:</a:t>
            </a:r>
          </a:p>
          <a:p>
            <a:pPr>
              <a:lnSpc>
                <a:spcPct val="150000"/>
              </a:lnSpc>
            </a:pPr>
            <a:endParaRPr lang="pl-PL" sz="2000" dirty="0">
              <a:solidFill>
                <a:srgbClr val="0070C0"/>
              </a:solidFill>
              <a:latin typeface="Arial" panose="020B0604020202020204" pitchFamily="34" charset="0"/>
              <a:cs typeface="Arial" panose="020B0604020202020204" pitchFamily="34" charset="0"/>
            </a:endParaRPr>
          </a:p>
          <a:p>
            <a:pPr>
              <a:lnSpc>
                <a:spcPct val="150000"/>
              </a:lnSpc>
            </a:pPr>
            <a:r>
              <a:rPr lang="en-US" sz="2000" dirty="0">
                <a:solidFill>
                  <a:srgbClr val="0070C0"/>
                </a:solidFill>
                <a:latin typeface="Arial" panose="020B0604020202020204" pitchFamily="34" charset="0"/>
                <a:cs typeface="Arial" panose="020B0604020202020204" pitchFamily="34" charset="0"/>
              </a:rPr>
              <a:t>1. Remember that that your </a:t>
            </a:r>
            <a:r>
              <a:rPr lang="en-US" sz="2000" b="1" dirty="0">
                <a:solidFill>
                  <a:srgbClr val="0070C0"/>
                </a:solidFill>
                <a:latin typeface="Arial" panose="020B0604020202020204" pitchFamily="34" charset="0"/>
                <a:cs typeface="Arial" panose="020B0604020202020204" pitchFamily="34" charset="0"/>
              </a:rPr>
              <a:t>customer</a:t>
            </a:r>
            <a:r>
              <a:rPr lang="en-US" sz="2000" dirty="0">
                <a:solidFill>
                  <a:srgbClr val="0070C0"/>
                </a:solidFill>
                <a:latin typeface="Arial" panose="020B0604020202020204" pitchFamily="34" charset="0"/>
                <a:cs typeface="Arial" panose="020B0604020202020204" pitchFamily="34" charset="0"/>
              </a:rPr>
              <a:t> is the most important. Always</a:t>
            </a:r>
            <a:r>
              <a:rPr lang="pl-PL" sz="2000"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a:lnSpc>
                <a:spcPct val="150000"/>
              </a:lnSpc>
            </a:pPr>
            <a:br>
              <a:rPr lang="en-US" sz="2000" dirty="0">
                <a:solidFill>
                  <a:srgbClr val="0070C0"/>
                </a:solidFill>
                <a:latin typeface="Arial" panose="020B0604020202020204" pitchFamily="34" charset="0"/>
                <a:cs typeface="Arial" panose="020B0604020202020204" pitchFamily="34" charset="0"/>
              </a:rPr>
            </a:br>
            <a:r>
              <a:rPr lang="en-US" sz="2000" dirty="0">
                <a:solidFill>
                  <a:srgbClr val="0070C0"/>
                </a:solidFill>
                <a:latin typeface="Arial" panose="020B0604020202020204" pitchFamily="34" charset="0"/>
                <a:cs typeface="Arial" panose="020B0604020202020204" pitchFamily="34" charset="0"/>
              </a:rPr>
              <a:t>2. </a:t>
            </a:r>
            <a:r>
              <a:rPr lang="en-US" sz="2000" b="1" dirty="0">
                <a:solidFill>
                  <a:srgbClr val="0070C0"/>
                </a:solidFill>
                <a:latin typeface="Arial" panose="020B0604020202020204" pitchFamily="34" charset="0"/>
                <a:cs typeface="Arial" panose="020B0604020202020204" pitchFamily="34" charset="0"/>
              </a:rPr>
              <a:t>Simplify</a:t>
            </a:r>
            <a:r>
              <a:rPr lang="en-US" sz="2000" dirty="0">
                <a:solidFill>
                  <a:srgbClr val="0070C0"/>
                </a:solidFill>
                <a:latin typeface="Arial" panose="020B0604020202020204" pitchFamily="34" charset="0"/>
                <a:cs typeface="Arial" panose="020B0604020202020204" pitchFamily="34" charset="0"/>
              </a:rPr>
              <a:t> the message – explain like you would have an </a:t>
            </a:r>
            <a:r>
              <a:rPr lang="en-US" sz="2000" dirty="0" err="1">
                <a:solidFill>
                  <a:srgbClr val="0070C0"/>
                </a:solidFill>
                <a:latin typeface="Arial" panose="020B0604020202020204" pitchFamily="34" charset="0"/>
                <a:cs typeface="Arial" panose="020B0604020202020204" pitchFamily="34" charset="0"/>
              </a:rPr>
              <a:t>audi</a:t>
            </a:r>
            <a:r>
              <a:rPr lang="pl-PL" sz="2000" dirty="0">
                <a:solidFill>
                  <a:srgbClr val="0070C0"/>
                </a:solidFill>
                <a:latin typeface="Arial" panose="020B0604020202020204" pitchFamily="34" charset="0"/>
                <a:cs typeface="Arial" panose="020B0604020202020204" pitchFamily="34" charset="0"/>
              </a:rPr>
              <a:t>ence</a:t>
            </a:r>
            <a:r>
              <a:rPr lang="en-US" sz="2000" dirty="0">
                <a:solidFill>
                  <a:srgbClr val="0070C0"/>
                </a:solidFill>
                <a:latin typeface="Arial" panose="020B0604020202020204" pitchFamily="34" charset="0"/>
                <a:cs typeface="Arial" panose="020B0604020202020204" pitchFamily="34" charset="0"/>
              </a:rPr>
              <a:t> of non-specialists.</a:t>
            </a:r>
          </a:p>
          <a:p>
            <a:pPr>
              <a:lnSpc>
                <a:spcPct val="150000"/>
              </a:lnSpc>
            </a:pPr>
            <a:br>
              <a:rPr lang="en-US" sz="2000" dirty="0">
                <a:solidFill>
                  <a:srgbClr val="0070C0"/>
                </a:solidFill>
                <a:latin typeface="Arial" panose="020B0604020202020204" pitchFamily="34" charset="0"/>
                <a:cs typeface="Arial" panose="020B0604020202020204" pitchFamily="34" charset="0"/>
              </a:rPr>
            </a:br>
            <a:r>
              <a:rPr lang="en-US" sz="2000" dirty="0">
                <a:solidFill>
                  <a:srgbClr val="0070C0"/>
                </a:solidFill>
                <a:latin typeface="Arial" panose="020B0604020202020204" pitchFamily="34" charset="0"/>
                <a:cs typeface="Arial" panose="020B0604020202020204" pitchFamily="34" charset="0"/>
              </a:rPr>
              <a:t>3. Use </a:t>
            </a:r>
            <a:r>
              <a:rPr lang="en-US" sz="2000" b="1" dirty="0">
                <a:solidFill>
                  <a:srgbClr val="0070C0"/>
                </a:solidFill>
                <a:latin typeface="Arial" panose="020B0604020202020204" pitchFamily="34" charset="0"/>
                <a:cs typeface="Arial" panose="020B0604020202020204" pitchFamily="34" charset="0"/>
              </a:rPr>
              <a:t>graphics</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charts</a:t>
            </a:r>
            <a:r>
              <a:rPr lang="en-US" sz="2000" dirty="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info graphics</a:t>
            </a:r>
            <a:r>
              <a:rPr lang="pl-PL" sz="2000" dirty="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Provide</a:t>
            </a:r>
            <a:r>
              <a:rPr lang="pl-PL" sz="2000" dirty="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comparisons with already existing technologies.</a:t>
            </a:r>
          </a:p>
          <a:p>
            <a:pPr>
              <a:lnSpc>
                <a:spcPct val="150000"/>
              </a:lnSpc>
            </a:pPr>
            <a:br>
              <a:rPr lang="en-US" sz="2000" dirty="0">
                <a:solidFill>
                  <a:srgbClr val="0070C0"/>
                </a:solidFill>
                <a:latin typeface="Arial" panose="020B0604020202020204" pitchFamily="34" charset="0"/>
                <a:cs typeface="Arial" panose="020B0604020202020204" pitchFamily="34" charset="0"/>
              </a:rPr>
            </a:br>
            <a:r>
              <a:rPr lang="en-US" sz="2000" dirty="0">
                <a:solidFill>
                  <a:srgbClr val="0070C0"/>
                </a:solidFill>
                <a:latin typeface="Arial" panose="020B0604020202020204" pitchFamily="34" charset="0"/>
                <a:cs typeface="Arial" panose="020B0604020202020204" pitchFamily="34" charset="0"/>
              </a:rPr>
              <a:t>4. </a:t>
            </a:r>
            <a:r>
              <a:rPr lang="en-US" sz="2000" b="1" dirty="0">
                <a:solidFill>
                  <a:srgbClr val="0070C0"/>
                </a:solidFill>
                <a:latin typeface="Arial" panose="020B0604020202020204" pitchFamily="34" charset="0"/>
                <a:cs typeface="Arial" panose="020B0604020202020204" pitchFamily="34" charset="0"/>
              </a:rPr>
              <a:t>Briefly </a:t>
            </a:r>
            <a:r>
              <a:rPr lang="en-US" sz="2000" dirty="0">
                <a:solidFill>
                  <a:srgbClr val="0070C0"/>
                </a:solidFill>
                <a:latin typeface="Arial" panose="020B0604020202020204" pitchFamily="34" charset="0"/>
                <a:cs typeface="Arial" panose="020B0604020202020204" pitchFamily="34" charset="0"/>
              </a:rPr>
              <a:t>explain</a:t>
            </a:r>
            <a:r>
              <a:rPr lang="en-US" sz="2000" b="1" dirty="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what your technology does and why you think it should be applied.</a:t>
            </a:r>
            <a:br>
              <a:rPr lang="en-US" sz="3600" dirty="0">
                <a:solidFill>
                  <a:srgbClr val="0070C0"/>
                </a:solidFill>
                <a:latin typeface="Arial" panose="020B0604020202020204" pitchFamily="34" charset="0"/>
                <a:cs typeface="Arial" panose="020B0604020202020204" pitchFamily="34" charset="0"/>
              </a:rPr>
            </a:br>
            <a:endParaRPr lang="en-US" sz="3600"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0" y="1638027"/>
            <a:ext cx="13004800" cy="576064"/>
          </a:xfrm>
          <a:prstGeom prst="rect">
            <a:avLst/>
          </a:prstGeom>
          <a:solidFill>
            <a:schemeClr val="accent1">
              <a:lumMod val="20000"/>
              <a:lumOff val="80000"/>
            </a:schemeClr>
          </a:solidFill>
        </p:spPr>
        <p:txBody>
          <a:bodyPr vert="horz" wrap="none" lIns="91440" tIns="45720" rIns="91440" bIns="45720" rtlCol="0" anchor="ctr">
            <a:noAutofit/>
          </a:bodyPr>
          <a:lstStyle/>
          <a:p>
            <a:pPr algn="ctr">
              <a:spcAft>
                <a:spcPts val="600"/>
              </a:spcAft>
            </a:pPr>
            <a:r>
              <a:rPr lang="en-US" sz="2500" b="1" dirty="0">
                <a:solidFill>
                  <a:schemeClr val="bg1">
                    <a:lumMod val="50000"/>
                  </a:schemeClr>
                </a:solidFill>
                <a:latin typeface="Arial"/>
                <a:cs typeface="Arial"/>
              </a:rPr>
              <a:t>Application pitch presentation template</a:t>
            </a:r>
          </a:p>
        </p:txBody>
      </p:sp>
      <p:sp>
        <p:nvSpPr>
          <p:cNvPr id="6" name="AutoShape 4" descr="http://www.veryicon.com/icon/ico/System/Icons8%20Metro%20Style/Business%20Businessman.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6" descr="http://www.veryicon.com/icon/ico/System/Icons8%20Metro%20Style/Business%20Businessman.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5" name="Rectangle 14"/>
          <p:cNvSpPr/>
          <p:nvPr/>
        </p:nvSpPr>
        <p:spPr>
          <a:xfrm>
            <a:off x="-1058440" y="0"/>
            <a:ext cx="1058440" cy="9756776"/>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tx1"/>
                </a:solidFill>
                <a:latin typeface="Arial" panose="020B0604020202020204" pitchFamily="34" charset="0"/>
                <a:cs typeface="Arial" panose="020B0604020202020204" pitchFamily="34" charset="0"/>
              </a:rPr>
              <a:t>TECHNICAL SLIDE </a:t>
            </a:r>
            <a:r>
              <a:rPr lang="en-US" sz="2000" dirty="0">
                <a:solidFill>
                  <a:schemeClr val="tx1"/>
                </a:solidFill>
                <a:latin typeface="Arial" panose="020B0604020202020204" pitchFamily="34" charset="0"/>
                <a:cs typeface="Arial" panose="020B0604020202020204" pitchFamily="34" charset="0"/>
              </a:rPr>
              <a:t>– please do not include in final presentation.</a:t>
            </a:r>
          </a:p>
        </p:txBody>
      </p:sp>
      <p:sp>
        <p:nvSpPr>
          <p:cNvPr id="17" name="TextBox 16"/>
          <p:cNvSpPr txBox="1"/>
          <p:nvPr/>
        </p:nvSpPr>
        <p:spPr>
          <a:xfrm>
            <a:off x="1" y="189156"/>
            <a:ext cx="6833922"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General information. </a:t>
            </a:r>
            <a:r>
              <a:rPr lang="en-US" sz="3200" dirty="0">
                <a:solidFill>
                  <a:schemeClr val="bg1"/>
                </a:solidFill>
                <a:latin typeface="Arial" panose="020B0604020202020204" pitchFamily="34" charset="0"/>
                <a:cs typeface="Arial" panose="020B0604020202020204" pitchFamily="34" charset="0"/>
              </a:rPr>
              <a:t>User manual.</a:t>
            </a:r>
            <a:endParaRPr lang="en-US" sz="2000" i="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99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The </a:t>
            </a:r>
            <a:r>
              <a:rPr lang="pl-PL" b="1" dirty="0" err="1"/>
              <a:t>Prototype</a:t>
            </a:r>
            <a:r>
              <a:rPr lang="pl-PL" b="1" dirty="0"/>
              <a:t>. </a:t>
            </a:r>
            <a:r>
              <a:rPr lang="pl-PL" dirty="0" err="1"/>
              <a:t>What</a:t>
            </a:r>
            <a:r>
              <a:rPr lang="pl-PL" dirty="0"/>
              <a:t> </a:t>
            </a:r>
            <a:r>
              <a:rPr lang="pl-PL" dirty="0" err="1"/>
              <a:t>you</a:t>
            </a:r>
            <a:r>
              <a:rPr lang="pl-PL" dirty="0"/>
              <a:t> </a:t>
            </a:r>
            <a:r>
              <a:rPr lang="pl-PL" dirty="0" err="1"/>
              <a:t>have</a:t>
            </a:r>
            <a:r>
              <a:rPr lang="pl-PL" dirty="0"/>
              <a:t>.</a:t>
            </a:r>
            <a:endParaRPr lang="en-GB"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10</a:t>
            </a:fld>
            <a:endParaRPr lang="en-GB" dirty="0"/>
          </a:p>
        </p:txBody>
      </p:sp>
      <p:pic>
        <p:nvPicPr>
          <p:cNvPr id="11" name="Imagen 4"/>
          <p:cNvPicPr>
            <a:picLocks noChangeAspect="1"/>
          </p:cNvPicPr>
          <p:nvPr/>
        </p:nvPicPr>
        <p:blipFill>
          <a:blip r:embed="rId3"/>
          <a:stretch>
            <a:fillRect/>
          </a:stretch>
        </p:blipFill>
        <p:spPr>
          <a:xfrm flipV="1">
            <a:off x="-45243" y="1220787"/>
            <a:ext cx="13093700" cy="45719"/>
          </a:xfrm>
          <a:prstGeom prst="rect">
            <a:avLst/>
          </a:prstGeom>
        </p:spPr>
      </p:pic>
      <p:pic>
        <p:nvPicPr>
          <p:cNvPr id="1026" name="Picture 2" descr="http://sparkproductdevelopment.com/images/icon-prototyping.pn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7744" y="1576015"/>
            <a:ext cx="1263807" cy="13261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inapseblog.com/wp-content/uploads/2012/08/IP_addres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44" y="5598467"/>
            <a:ext cx="1027237" cy="102723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129684" y="1781889"/>
            <a:ext cx="5596852" cy="2701680"/>
          </a:xfrm>
          <a:prstGeom prst="rect">
            <a:avLst/>
          </a:prstGeom>
        </p:spPr>
        <p:txBody>
          <a:bodyPr vert="horz" wrap="none" lIns="91440" tIns="45720" rIns="91440" bIns="45720" rtlCol="0" anchor="t">
            <a:noAutofit/>
          </a:bodyPr>
          <a:lstStyle/>
          <a:p>
            <a:pPr algn="just">
              <a:lnSpc>
                <a:spcPct val="150000"/>
              </a:lnSpc>
              <a:spcAft>
                <a:spcPts val="600"/>
              </a:spcAft>
            </a:pPr>
            <a:r>
              <a:rPr lang="pl-PL" sz="2000" b="1" dirty="0">
                <a:solidFill>
                  <a:schemeClr val="tx1"/>
                </a:solidFill>
                <a:latin typeface="Arial"/>
                <a:cs typeface="Arial"/>
              </a:rPr>
              <a:t>The </a:t>
            </a:r>
            <a:r>
              <a:rPr lang="en-US" sz="2000" b="1" dirty="0">
                <a:solidFill>
                  <a:schemeClr val="tx1"/>
                </a:solidFill>
                <a:latin typeface="Arial"/>
                <a:cs typeface="Arial"/>
              </a:rPr>
              <a:t>prototype</a:t>
            </a:r>
            <a:endParaRPr lang="pl-PL" sz="2000" b="1" dirty="0">
              <a:solidFill>
                <a:schemeClr val="tx1"/>
              </a:solidFill>
              <a:latin typeface="Arial"/>
              <a:cs typeface="Arial"/>
            </a:endParaRPr>
          </a:p>
          <a:p>
            <a:pPr marL="285750" indent="-285750" algn="just">
              <a:lnSpc>
                <a:spcPct val="150000"/>
              </a:lnSpc>
              <a:spcAft>
                <a:spcPts val="600"/>
              </a:spcAft>
              <a:buFont typeface="Wingdings" panose="05000000000000000000" pitchFamily="2" charset="2"/>
              <a:buChar char="§"/>
            </a:pPr>
            <a:r>
              <a:rPr lang="en-US" sz="1800" dirty="0">
                <a:latin typeface="Arial"/>
                <a:cs typeface="Arial"/>
              </a:rPr>
              <a:t>Completed prototype testing in a high-fidelity </a:t>
            </a:r>
            <a:br>
              <a:rPr lang="en-US" sz="1800" dirty="0">
                <a:latin typeface="Arial"/>
                <a:cs typeface="Arial"/>
              </a:rPr>
            </a:br>
            <a:r>
              <a:rPr lang="en-US" sz="1800" dirty="0">
                <a:latin typeface="Arial"/>
                <a:cs typeface="Arial"/>
              </a:rPr>
              <a:t>laboratory environment.</a:t>
            </a:r>
            <a:endParaRPr lang="pl-PL" sz="1800" dirty="0">
              <a:latin typeface="Arial"/>
              <a:cs typeface="Arial"/>
            </a:endParaRPr>
          </a:p>
          <a:p>
            <a:pPr algn="just">
              <a:lnSpc>
                <a:spcPct val="150000"/>
              </a:lnSpc>
              <a:spcAft>
                <a:spcPts val="600"/>
              </a:spcAft>
            </a:pPr>
            <a:endParaRPr lang="en-US" sz="1800" dirty="0">
              <a:latin typeface="Arial"/>
              <a:cs typeface="Arial"/>
            </a:endParaRPr>
          </a:p>
          <a:p>
            <a:pPr marL="285750" indent="-285750" algn="just">
              <a:lnSpc>
                <a:spcPct val="150000"/>
              </a:lnSpc>
              <a:spcAft>
                <a:spcPts val="600"/>
              </a:spcAft>
              <a:buFont typeface="Wingdings" panose="05000000000000000000" pitchFamily="2" charset="2"/>
              <a:buChar char="§"/>
            </a:pPr>
            <a:r>
              <a:rPr lang="en-US" sz="1800" dirty="0">
                <a:latin typeface="Arial"/>
                <a:cs typeface="Arial"/>
              </a:rPr>
              <a:t>Test and demonstration of the KIC LED Bulb </a:t>
            </a:r>
            <a:br>
              <a:rPr lang="en-US" sz="1800" dirty="0">
                <a:latin typeface="Arial"/>
                <a:cs typeface="Arial"/>
              </a:rPr>
            </a:br>
            <a:r>
              <a:rPr lang="en-US" sz="1800" dirty="0">
                <a:latin typeface="Arial"/>
                <a:cs typeface="Arial"/>
              </a:rPr>
              <a:t>in operational environment scheduled next month</a:t>
            </a:r>
            <a:r>
              <a:rPr lang="pl-PL" sz="1800" dirty="0">
                <a:latin typeface="Arial"/>
                <a:cs typeface="Arial"/>
              </a:rPr>
              <a:t>.</a:t>
            </a:r>
          </a:p>
          <a:p>
            <a:pPr algn="just">
              <a:lnSpc>
                <a:spcPct val="150000"/>
              </a:lnSpc>
              <a:spcAft>
                <a:spcPts val="600"/>
              </a:spcAft>
            </a:pPr>
            <a:endParaRPr lang="pl-PL" sz="1600" b="1" dirty="0">
              <a:solidFill>
                <a:schemeClr val="tx1"/>
              </a:solidFill>
              <a:latin typeface="Arial"/>
              <a:cs typeface="Arial"/>
            </a:endParaRPr>
          </a:p>
          <a:p>
            <a:pPr algn="just">
              <a:lnSpc>
                <a:spcPct val="150000"/>
              </a:lnSpc>
              <a:spcAft>
                <a:spcPts val="600"/>
              </a:spcAft>
            </a:pPr>
            <a:endParaRPr lang="pl-PL" sz="2000" b="1" dirty="0">
              <a:solidFill>
                <a:schemeClr val="tx1"/>
              </a:solidFill>
              <a:latin typeface="Arial"/>
              <a:cs typeface="Arial"/>
            </a:endParaRPr>
          </a:p>
        </p:txBody>
      </p:sp>
      <p:sp>
        <p:nvSpPr>
          <p:cNvPr id="12" name="TextBox 11"/>
          <p:cNvSpPr txBox="1"/>
          <p:nvPr/>
        </p:nvSpPr>
        <p:spPr>
          <a:xfrm>
            <a:off x="2397945" y="5713908"/>
            <a:ext cx="5328592" cy="4062651"/>
          </a:xfrm>
          <a:prstGeom prst="rect">
            <a:avLst/>
          </a:prstGeom>
        </p:spPr>
        <p:txBody>
          <a:bodyPr vert="horz" wrap="square" lIns="91440" tIns="45720" rIns="91440" bIns="45720" rtlCol="0" anchor="t">
            <a:spAutoFit/>
          </a:bodyPr>
          <a:lstStyle/>
          <a:p>
            <a:pPr algn="just">
              <a:spcAft>
                <a:spcPts val="600"/>
              </a:spcAft>
            </a:pPr>
            <a:r>
              <a:rPr lang="pl-PL" sz="2000" b="1" dirty="0" err="1">
                <a:solidFill>
                  <a:schemeClr val="tx1"/>
                </a:solidFill>
                <a:latin typeface="Arial"/>
                <a:cs typeface="Arial"/>
              </a:rPr>
              <a:t>Intellectural</a:t>
            </a:r>
            <a:r>
              <a:rPr lang="pl-PL" sz="2000" b="1" dirty="0">
                <a:solidFill>
                  <a:schemeClr val="tx1"/>
                </a:solidFill>
                <a:latin typeface="Arial"/>
                <a:cs typeface="Arial"/>
              </a:rPr>
              <a:t> </a:t>
            </a:r>
            <a:r>
              <a:rPr lang="pl-PL" sz="2000" b="1" dirty="0" err="1">
                <a:solidFill>
                  <a:schemeClr val="tx1"/>
                </a:solidFill>
                <a:latin typeface="Arial"/>
                <a:cs typeface="Arial"/>
              </a:rPr>
              <a:t>Property</a:t>
            </a:r>
            <a:endParaRPr lang="pl-PL" sz="2000" b="1" dirty="0">
              <a:solidFill>
                <a:schemeClr val="tx1"/>
              </a:solidFill>
              <a:latin typeface="Arial"/>
              <a:cs typeface="Arial"/>
            </a:endParaRPr>
          </a:p>
          <a:p>
            <a:pPr algn="just">
              <a:spcAft>
                <a:spcPts val="600"/>
              </a:spcAft>
            </a:pPr>
            <a:endParaRPr lang="pl-PL" sz="1800" dirty="0">
              <a:latin typeface="Arial"/>
              <a:cs typeface="Arial"/>
            </a:endParaRPr>
          </a:p>
          <a:p>
            <a:pPr algn="just">
              <a:spcAft>
                <a:spcPts val="600"/>
              </a:spcAft>
            </a:pPr>
            <a:r>
              <a:rPr lang="en-US" sz="1800" dirty="0">
                <a:latin typeface="Arial"/>
                <a:cs typeface="Arial"/>
              </a:rPr>
              <a:t>August 8, 2013, James </a:t>
            </a:r>
            <a:r>
              <a:rPr lang="en-US" sz="1800" dirty="0" err="1">
                <a:latin typeface="Arial"/>
                <a:cs typeface="Arial"/>
              </a:rPr>
              <a:t>Biard</a:t>
            </a:r>
            <a:r>
              <a:rPr lang="en-US" sz="1800" dirty="0">
                <a:latin typeface="Arial"/>
                <a:cs typeface="Arial"/>
              </a:rPr>
              <a:t> and Gary Pittman - 50/50 ownership - GaAs Infrared (IR) light-emitting diode (EU3293513).</a:t>
            </a:r>
            <a:endParaRPr lang="pl-PL" sz="1800" dirty="0">
              <a:latin typeface="Arial"/>
              <a:cs typeface="Arial"/>
            </a:endParaRPr>
          </a:p>
          <a:p>
            <a:pPr algn="just">
              <a:spcAft>
                <a:spcPts val="600"/>
              </a:spcAft>
            </a:pPr>
            <a:endParaRPr lang="en-US" sz="1800" dirty="0">
              <a:latin typeface="Arial"/>
              <a:cs typeface="Arial"/>
            </a:endParaRPr>
          </a:p>
          <a:p>
            <a:pPr algn="just">
              <a:spcAft>
                <a:spcPts val="600"/>
              </a:spcAft>
            </a:pPr>
            <a:r>
              <a:rPr lang="pl-PL" sz="1800" b="1" dirty="0" err="1">
                <a:latin typeface="Arial"/>
                <a:cs typeface="Arial"/>
              </a:rPr>
              <a:t>Future</a:t>
            </a:r>
            <a:r>
              <a:rPr lang="pl-PL" sz="1800" b="1" dirty="0">
                <a:latin typeface="Arial"/>
                <a:cs typeface="Arial"/>
              </a:rPr>
              <a:t> </a:t>
            </a:r>
            <a:r>
              <a:rPr lang="pl-PL" sz="1800" b="1" dirty="0" err="1">
                <a:latin typeface="Arial"/>
                <a:cs typeface="Arial"/>
              </a:rPr>
              <a:t>protection</a:t>
            </a:r>
            <a:r>
              <a:rPr lang="pl-PL" sz="1800" b="1" dirty="0">
                <a:latin typeface="Arial"/>
                <a:cs typeface="Arial"/>
              </a:rPr>
              <a:t> </a:t>
            </a:r>
            <a:r>
              <a:rPr lang="pl-PL" sz="1800" b="1" dirty="0" err="1">
                <a:latin typeface="Arial"/>
                <a:cs typeface="Arial"/>
              </a:rPr>
              <a:t>mechsnisms</a:t>
            </a:r>
            <a:r>
              <a:rPr lang="pl-PL" sz="1800" b="1" dirty="0">
                <a:latin typeface="Arial"/>
                <a:cs typeface="Arial"/>
              </a:rPr>
              <a:t>: </a:t>
            </a:r>
          </a:p>
          <a:p>
            <a:pPr marL="285750" indent="-285750" algn="just">
              <a:spcAft>
                <a:spcPts val="600"/>
              </a:spcAft>
              <a:buFont typeface="Arial" panose="020B0604020202020204" pitchFamily="34" charset="0"/>
              <a:buChar char="•"/>
            </a:pPr>
            <a:r>
              <a:rPr lang="pl-PL" sz="1800" dirty="0">
                <a:latin typeface="Arial"/>
                <a:cs typeface="Arial"/>
              </a:rPr>
              <a:t>IPR</a:t>
            </a:r>
          </a:p>
          <a:p>
            <a:pPr marL="285750" indent="-285750" algn="just">
              <a:spcAft>
                <a:spcPts val="600"/>
              </a:spcAft>
              <a:buFont typeface="Arial" panose="020B0604020202020204" pitchFamily="34" charset="0"/>
              <a:buChar char="•"/>
            </a:pPr>
            <a:r>
              <a:rPr lang="en-US" sz="1800" dirty="0">
                <a:latin typeface="Arial"/>
                <a:cs typeface="Arial"/>
              </a:rPr>
              <a:t>control over complementary assets (heat shedding and dissipation mechanisms)</a:t>
            </a:r>
          </a:p>
          <a:p>
            <a:pPr algn="just">
              <a:spcAft>
                <a:spcPts val="600"/>
              </a:spcAft>
            </a:pPr>
            <a:endParaRPr lang="pl-PL" sz="1800" dirty="0">
              <a:latin typeface="Arial"/>
              <a:cs typeface="Arial"/>
            </a:endParaRPr>
          </a:p>
          <a:p>
            <a:pPr algn="just">
              <a:spcAft>
                <a:spcPts val="600"/>
              </a:spcAft>
            </a:pPr>
            <a:endParaRPr lang="pl-PL" sz="1800" dirty="0">
              <a:latin typeface="Arial"/>
              <a:cs typeface="Arial"/>
            </a:endParaRPr>
          </a:p>
        </p:txBody>
      </p:sp>
      <p:cxnSp>
        <p:nvCxnSpPr>
          <p:cNvPr id="9" name="Straight Connector 8"/>
          <p:cNvCxnSpPr/>
          <p:nvPr/>
        </p:nvCxnSpPr>
        <p:spPr>
          <a:xfrm>
            <a:off x="743040" y="5238427"/>
            <a:ext cx="11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16" descr="http://www.intechopen.com/source/html/18014/media/image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568" y="1875865"/>
            <a:ext cx="4492625" cy="27864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patentimages.storage.googleapis.com/pages/US3293513-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0513" y="5598467"/>
            <a:ext cx="2403065" cy="353002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model. </a:t>
            </a:r>
            <a:r>
              <a:rPr lang="pl-PL" dirty="0"/>
              <a:t>How do </a:t>
            </a:r>
            <a:r>
              <a:rPr lang="en-US" dirty="0"/>
              <a:t>you </a:t>
            </a:r>
            <a:r>
              <a:rPr lang="pl-PL" dirty="0"/>
              <a:t>plan to get the revenue?</a:t>
            </a:r>
            <a:r>
              <a:rPr lang="en-US" dirty="0"/>
              <a:t> </a:t>
            </a:r>
          </a:p>
        </p:txBody>
      </p:sp>
      <p:sp>
        <p:nvSpPr>
          <p:cNvPr id="4" name="Slide Number Placeholder 3"/>
          <p:cNvSpPr>
            <a:spLocks noGrp="1"/>
          </p:cNvSpPr>
          <p:nvPr>
            <p:ph type="sldNum" sz="quarter" idx="12"/>
          </p:nvPr>
        </p:nvSpPr>
        <p:spPr/>
        <p:txBody>
          <a:bodyPr/>
          <a:lstStyle/>
          <a:p>
            <a:fld id="{5B270B78-2767-4B9A-91AE-E4DE4DC6EC23}" type="slidenum">
              <a:rPr lang="en-GB" smtClean="0"/>
              <a:pPr/>
              <a:t>11</a:t>
            </a:fld>
            <a:endParaRPr lang="en-GB" dirty="0"/>
          </a:p>
        </p:txBody>
      </p:sp>
      <p:pic>
        <p:nvPicPr>
          <p:cNvPr id="2050" name="Picture 2" descr="http://productmanagement.tools/wp-content/uploads/2015/05/icons_Proposi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31" y="1349995"/>
            <a:ext cx="1118477" cy="1112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1.squarespace.com/static/5439d9dae4b0bb7eef744087/t/546682a2e4b0d83293686d0c/1415775695981/icon_514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049" y="1566019"/>
            <a:ext cx="848196" cy="8481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ortexcp.com/img/about-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3535" y="1560504"/>
            <a:ext cx="859225" cy="859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7824" y="1806719"/>
            <a:ext cx="2808312" cy="914400"/>
          </a:xfrm>
          <a:prstGeom prst="rect">
            <a:avLst/>
          </a:prstGeom>
        </p:spPr>
        <p:txBody>
          <a:bodyPr vert="horz" wrap="none" lIns="91440" tIns="45720" rIns="91440" bIns="45720" rtlCol="0" anchor="t">
            <a:noAutofit/>
          </a:bodyPr>
          <a:lstStyle/>
          <a:p>
            <a:pPr algn="ctr">
              <a:spcAft>
                <a:spcPts val="600"/>
              </a:spcAft>
            </a:pPr>
            <a:r>
              <a:rPr lang="pl-PL" sz="2000" b="1" dirty="0">
                <a:solidFill>
                  <a:schemeClr val="tx1"/>
                </a:solidFill>
                <a:latin typeface="Arial"/>
                <a:cs typeface="Arial"/>
              </a:rPr>
              <a:t>Value Proposition</a:t>
            </a:r>
          </a:p>
        </p:txBody>
      </p:sp>
      <p:sp>
        <p:nvSpPr>
          <p:cNvPr id="10" name="TextBox 9"/>
          <p:cNvSpPr txBox="1"/>
          <p:nvPr/>
        </p:nvSpPr>
        <p:spPr>
          <a:xfrm>
            <a:off x="5350272" y="1811432"/>
            <a:ext cx="2808312" cy="914400"/>
          </a:xfrm>
          <a:prstGeom prst="rect">
            <a:avLst/>
          </a:prstGeom>
        </p:spPr>
        <p:txBody>
          <a:bodyPr vert="horz" wrap="none" lIns="91440" tIns="45720" rIns="91440" bIns="45720" rtlCol="0" anchor="t">
            <a:noAutofit/>
          </a:bodyPr>
          <a:lstStyle/>
          <a:p>
            <a:pPr algn="ctr">
              <a:spcAft>
                <a:spcPts val="600"/>
              </a:spcAft>
            </a:pPr>
            <a:r>
              <a:rPr lang="pl-PL" sz="2000" b="1" dirty="0">
                <a:solidFill>
                  <a:schemeClr val="tx1"/>
                </a:solidFill>
                <a:latin typeface="Arial"/>
                <a:cs typeface="Arial"/>
              </a:rPr>
              <a:t>Unique Selling Point</a:t>
            </a:r>
          </a:p>
        </p:txBody>
      </p:sp>
      <p:sp>
        <p:nvSpPr>
          <p:cNvPr id="11" name="TextBox 10"/>
          <p:cNvSpPr txBox="1"/>
          <p:nvPr/>
        </p:nvSpPr>
        <p:spPr>
          <a:xfrm>
            <a:off x="9805056" y="1806719"/>
            <a:ext cx="2808312" cy="914400"/>
          </a:xfrm>
          <a:prstGeom prst="rect">
            <a:avLst/>
          </a:prstGeom>
        </p:spPr>
        <p:txBody>
          <a:bodyPr vert="horz" wrap="none" lIns="91440" tIns="45720" rIns="91440" bIns="45720" rtlCol="0" anchor="t">
            <a:noAutofit/>
          </a:bodyPr>
          <a:lstStyle/>
          <a:p>
            <a:pPr algn="ctr">
              <a:spcAft>
                <a:spcPts val="600"/>
              </a:spcAft>
            </a:pPr>
            <a:r>
              <a:rPr lang="pl-PL" sz="2000" b="1" dirty="0">
                <a:solidFill>
                  <a:schemeClr val="tx1"/>
                </a:solidFill>
                <a:latin typeface="Arial"/>
                <a:cs typeface="Arial"/>
              </a:rPr>
              <a:t>Customer Segments</a:t>
            </a:r>
          </a:p>
        </p:txBody>
      </p:sp>
      <p:sp>
        <p:nvSpPr>
          <p:cNvPr id="12" name="TextBox 11"/>
          <p:cNvSpPr txBox="1"/>
          <p:nvPr/>
        </p:nvSpPr>
        <p:spPr>
          <a:xfrm>
            <a:off x="400393" y="3908158"/>
            <a:ext cx="3780000" cy="3518912"/>
          </a:xfrm>
          <a:prstGeom prst="rect">
            <a:avLst/>
          </a:prstGeom>
        </p:spPr>
        <p:txBody>
          <a:bodyPr vert="horz" wrap="square" lIns="91440" tIns="45720" rIns="91440" bIns="45720" rtlCol="0" anchor="ctr">
            <a:spAutoFit/>
          </a:bodyPr>
          <a:lstStyle/>
          <a:p>
            <a:pPr marL="285750" indent="-285750" algn="just">
              <a:lnSpc>
                <a:spcPct val="150000"/>
              </a:lnSpc>
              <a:spcAft>
                <a:spcPts val="600"/>
              </a:spcAft>
              <a:buFont typeface="Wingdings" panose="05000000000000000000" pitchFamily="2" charset="2"/>
              <a:buChar char="§"/>
            </a:pPr>
            <a:r>
              <a:rPr lang="pl-PL" sz="1800" b="1" dirty="0">
                <a:latin typeface="Arial"/>
                <a:cs typeface="Arial"/>
              </a:rPr>
              <a:t>Energy efficient, state of the art LED light bulb.</a:t>
            </a:r>
          </a:p>
          <a:p>
            <a:pPr algn="just">
              <a:lnSpc>
                <a:spcPct val="150000"/>
              </a:lnSpc>
              <a:spcAft>
                <a:spcPts val="600"/>
              </a:spcAft>
            </a:pPr>
            <a:endParaRPr lang="pl-PL" sz="1800" b="1" dirty="0">
              <a:latin typeface="Arial"/>
              <a:cs typeface="Arial"/>
            </a:endParaRPr>
          </a:p>
          <a:p>
            <a:pPr marL="285750" indent="-285750" algn="just">
              <a:lnSpc>
                <a:spcPct val="150000"/>
              </a:lnSpc>
              <a:spcAft>
                <a:spcPts val="600"/>
              </a:spcAft>
              <a:buFont typeface="Wingdings" panose="05000000000000000000" pitchFamily="2" charset="2"/>
              <a:buChar char="§"/>
            </a:pPr>
            <a:r>
              <a:rPr lang="pl-PL" sz="1800" dirty="0">
                <a:latin typeface="Arial"/>
                <a:cs typeface="Arial"/>
              </a:rPr>
              <a:t>We forsee expansion of product family to over 20 products varying in power, light type and resistance to specific working conditions.</a:t>
            </a:r>
          </a:p>
        </p:txBody>
      </p:sp>
      <p:sp>
        <p:nvSpPr>
          <p:cNvPr id="14" name="TextBox 13"/>
          <p:cNvSpPr txBox="1"/>
          <p:nvPr/>
        </p:nvSpPr>
        <p:spPr>
          <a:xfrm>
            <a:off x="4599831" y="3259514"/>
            <a:ext cx="3780000" cy="5232202"/>
          </a:xfrm>
          <a:prstGeom prst="rect">
            <a:avLst/>
          </a:prstGeom>
        </p:spPr>
        <p:txBody>
          <a:bodyPr vert="horz" wrap="square" lIns="91440" tIns="45720" rIns="91440" bIns="45720" rtlCol="0" anchor="ctr">
            <a:spAutoFit/>
          </a:bodyPr>
          <a:lstStyle/>
          <a:p>
            <a:pPr marL="285750" indent="-285750" algn="just">
              <a:lnSpc>
                <a:spcPct val="150000"/>
              </a:lnSpc>
              <a:spcAft>
                <a:spcPts val="600"/>
              </a:spcAft>
              <a:buFont typeface="Wingdings" panose="05000000000000000000" pitchFamily="2" charset="2"/>
              <a:buChar char="§"/>
            </a:pPr>
            <a:r>
              <a:rPr lang="pl-PL" sz="1800" b="1" dirty="0">
                <a:latin typeface="Arial"/>
                <a:cs typeface="Arial"/>
              </a:rPr>
              <a:t>Value for money – extremely efficient and reliable LED lightbulb which is affordable, well designed and </a:t>
            </a:r>
            <a:r>
              <a:rPr lang="pl-PL" sz="1800" b="1" dirty="0" err="1">
                <a:latin typeface="Arial"/>
                <a:cs typeface="Arial"/>
              </a:rPr>
              <a:t>durable</a:t>
            </a:r>
            <a:r>
              <a:rPr lang="pl-PL" sz="1800" b="1" dirty="0">
                <a:latin typeface="Arial"/>
                <a:cs typeface="Arial"/>
              </a:rPr>
              <a:t>.</a:t>
            </a:r>
          </a:p>
          <a:p>
            <a:pPr algn="just">
              <a:lnSpc>
                <a:spcPct val="150000"/>
              </a:lnSpc>
              <a:spcAft>
                <a:spcPts val="600"/>
              </a:spcAft>
            </a:pPr>
            <a:endParaRPr lang="pl-PL" sz="1800" b="1" dirty="0">
              <a:latin typeface="Arial"/>
              <a:cs typeface="Arial"/>
            </a:endParaRPr>
          </a:p>
          <a:p>
            <a:pPr marL="285750" indent="-285750" algn="just">
              <a:lnSpc>
                <a:spcPct val="150000"/>
              </a:lnSpc>
              <a:spcAft>
                <a:spcPts val="600"/>
              </a:spcAft>
              <a:buFont typeface="Wingdings" panose="05000000000000000000" pitchFamily="2" charset="2"/>
              <a:buChar char="§"/>
            </a:pPr>
            <a:r>
              <a:rPr lang="pl-PL" sz="1800" dirty="0">
                <a:latin typeface="Arial"/>
                <a:cs typeface="Arial"/>
              </a:rPr>
              <a:t>By utlizing laser soldering our LED bulbs are cheaper to manufacture and have the lowest failure rate when compared to bulbs on the market (99,8% of tested bulbs proven to work over 50 000h) </a:t>
            </a:r>
          </a:p>
        </p:txBody>
      </p:sp>
      <p:sp>
        <p:nvSpPr>
          <p:cNvPr id="15" name="TextBox 14"/>
          <p:cNvSpPr txBox="1"/>
          <p:nvPr/>
        </p:nvSpPr>
        <p:spPr>
          <a:xfrm>
            <a:off x="8843080" y="2952707"/>
            <a:ext cx="3770287" cy="5796459"/>
          </a:xfrm>
          <a:prstGeom prst="rect">
            <a:avLst/>
          </a:prstGeom>
        </p:spPr>
        <p:txBody>
          <a:bodyPr vert="horz" wrap="square" lIns="91440" tIns="45720" rIns="91440" bIns="45720" rtlCol="0" anchor="ctr">
            <a:spAutoFit/>
          </a:bodyPr>
          <a:lstStyle/>
          <a:p>
            <a:pPr marL="285750" indent="-285750" algn="just">
              <a:lnSpc>
                <a:spcPct val="150000"/>
              </a:lnSpc>
              <a:spcAft>
                <a:spcPts val="600"/>
              </a:spcAft>
              <a:buFont typeface="Arial" panose="020B0604020202020204" pitchFamily="34" charset="0"/>
              <a:buChar char="•"/>
            </a:pPr>
            <a:r>
              <a:rPr lang="pl-PL" sz="1800" b="1" dirty="0">
                <a:latin typeface="Arial"/>
                <a:cs typeface="Arial"/>
              </a:rPr>
              <a:t>Wholesalers (B2B)</a:t>
            </a:r>
          </a:p>
          <a:p>
            <a:pPr algn="just">
              <a:lnSpc>
                <a:spcPct val="150000"/>
              </a:lnSpc>
              <a:spcAft>
                <a:spcPts val="600"/>
              </a:spcAft>
            </a:pPr>
            <a:endParaRPr lang="pl-PL" sz="1800" b="1" dirty="0">
              <a:latin typeface="Arial"/>
              <a:cs typeface="Arial"/>
            </a:endParaRPr>
          </a:p>
          <a:p>
            <a:pPr marL="285750" indent="-285750" algn="just">
              <a:lnSpc>
                <a:spcPct val="150000"/>
              </a:lnSpc>
              <a:spcAft>
                <a:spcPts val="600"/>
              </a:spcAft>
              <a:buFont typeface="Arial" panose="020B0604020202020204" pitchFamily="34" charset="0"/>
              <a:buChar char="•"/>
            </a:pPr>
            <a:r>
              <a:rPr lang="pl-PL" sz="1800" dirty="0">
                <a:latin typeface="Arial"/>
                <a:cs typeface="Arial"/>
              </a:rPr>
              <a:t>Distribution centres (B2B)</a:t>
            </a:r>
          </a:p>
          <a:p>
            <a:pPr algn="just">
              <a:lnSpc>
                <a:spcPct val="150000"/>
              </a:lnSpc>
              <a:spcAft>
                <a:spcPts val="600"/>
              </a:spcAft>
            </a:pPr>
            <a:endParaRPr lang="pl-PL" sz="1800" dirty="0">
              <a:latin typeface="Arial"/>
              <a:cs typeface="Arial"/>
            </a:endParaRPr>
          </a:p>
          <a:p>
            <a:pPr marL="285750" indent="-285750" algn="just">
              <a:lnSpc>
                <a:spcPct val="150000"/>
              </a:lnSpc>
              <a:spcAft>
                <a:spcPts val="600"/>
              </a:spcAft>
              <a:buFont typeface="Arial" panose="020B0604020202020204" pitchFamily="34" charset="0"/>
              <a:buChar char="•"/>
            </a:pPr>
            <a:r>
              <a:rPr lang="pl-PL" sz="1800" dirty="0">
                <a:latin typeface="Arial"/>
                <a:cs typeface="Arial"/>
              </a:rPr>
              <a:t>Real estate developers (B2B)</a:t>
            </a:r>
          </a:p>
          <a:p>
            <a:pPr algn="just">
              <a:lnSpc>
                <a:spcPct val="150000"/>
              </a:lnSpc>
              <a:spcAft>
                <a:spcPts val="600"/>
              </a:spcAft>
            </a:pPr>
            <a:endParaRPr lang="pl-PL" sz="1800" dirty="0">
              <a:latin typeface="Arial"/>
              <a:cs typeface="Arial"/>
            </a:endParaRPr>
          </a:p>
          <a:p>
            <a:pPr marL="285750" indent="-285750" algn="just">
              <a:lnSpc>
                <a:spcPct val="150000"/>
              </a:lnSpc>
              <a:spcAft>
                <a:spcPts val="600"/>
              </a:spcAft>
              <a:buFont typeface="Arial" panose="020B0604020202020204" pitchFamily="34" charset="0"/>
              <a:buChar char="•"/>
            </a:pPr>
            <a:r>
              <a:rPr lang="pl-PL" sz="1800" dirty="0">
                <a:latin typeface="Arial"/>
                <a:cs typeface="Arial"/>
              </a:rPr>
              <a:t>Real estate managers (B2B)</a:t>
            </a:r>
          </a:p>
          <a:p>
            <a:pPr algn="just">
              <a:lnSpc>
                <a:spcPct val="150000"/>
              </a:lnSpc>
              <a:spcAft>
                <a:spcPts val="600"/>
              </a:spcAft>
            </a:pPr>
            <a:endParaRPr lang="pl-PL" sz="1800" dirty="0">
              <a:latin typeface="Arial"/>
              <a:cs typeface="Arial"/>
            </a:endParaRPr>
          </a:p>
          <a:p>
            <a:pPr marL="285750" indent="-285750" algn="just">
              <a:lnSpc>
                <a:spcPct val="150000"/>
              </a:lnSpc>
              <a:spcAft>
                <a:spcPts val="600"/>
              </a:spcAft>
              <a:buFont typeface="Arial" panose="020B0604020202020204" pitchFamily="34" charset="0"/>
              <a:buChar char="•"/>
            </a:pPr>
            <a:r>
              <a:rPr lang="pl-PL" sz="1800" dirty="0">
                <a:latin typeface="Arial"/>
                <a:cs typeface="Arial"/>
              </a:rPr>
              <a:t>Municipalities (B2B)</a:t>
            </a:r>
          </a:p>
          <a:p>
            <a:pPr algn="just">
              <a:lnSpc>
                <a:spcPct val="150000"/>
              </a:lnSpc>
              <a:spcAft>
                <a:spcPts val="600"/>
              </a:spcAft>
            </a:pPr>
            <a:endParaRPr lang="pl-PL" sz="1800" dirty="0">
              <a:latin typeface="Arial"/>
              <a:cs typeface="Arial"/>
            </a:endParaRPr>
          </a:p>
          <a:p>
            <a:pPr marL="285750" indent="-285750" algn="just">
              <a:lnSpc>
                <a:spcPct val="150000"/>
              </a:lnSpc>
              <a:spcAft>
                <a:spcPts val="600"/>
              </a:spcAft>
              <a:buFont typeface="Arial" panose="020B0604020202020204" pitchFamily="34" charset="0"/>
              <a:buChar char="•"/>
            </a:pPr>
            <a:r>
              <a:rPr lang="pl-PL" sz="1800" dirty="0">
                <a:latin typeface="Arial"/>
                <a:cs typeface="Arial"/>
              </a:rPr>
              <a:t>Households (B2C via online platform)</a:t>
            </a:r>
          </a:p>
        </p:txBody>
      </p:sp>
      <p:sp>
        <p:nvSpPr>
          <p:cNvPr id="8" name="Rectangle 7"/>
          <p:cNvSpPr/>
          <p:nvPr/>
        </p:nvSpPr>
        <p:spPr>
          <a:xfrm>
            <a:off x="400393" y="2822947"/>
            <a:ext cx="3780000" cy="612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Rectangle 16"/>
          <p:cNvSpPr/>
          <p:nvPr/>
        </p:nvSpPr>
        <p:spPr>
          <a:xfrm>
            <a:off x="4599831" y="2822947"/>
            <a:ext cx="3780000" cy="612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Rectangle 17"/>
          <p:cNvSpPr/>
          <p:nvPr/>
        </p:nvSpPr>
        <p:spPr>
          <a:xfrm>
            <a:off x="8843080" y="2822947"/>
            <a:ext cx="3780000" cy="612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09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The </a:t>
            </a:r>
            <a:r>
              <a:rPr lang="pl-PL" b="1" dirty="0" err="1"/>
              <a:t>Customer</a:t>
            </a:r>
            <a:r>
              <a:rPr lang="pl-PL" b="1" dirty="0"/>
              <a:t>. </a:t>
            </a:r>
            <a:r>
              <a:rPr lang="pl-PL" dirty="0" err="1"/>
              <a:t>Asses</a:t>
            </a:r>
            <a:r>
              <a:rPr lang="pl-PL" dirty="0"/>
              <a:t> the Total </a:t>
            </a:r>
            <a:r>
              <a:rPr lang="pl-PL" dirty="0" err="1"/>
              <a:t>Addressable</a:t>
            </a:r>
            <a:r>
              <a:rPr lang="pl-PL" dirty="0"/>
              <a:t> Market.</a:t>
            </a:r>
            <a:endParaRPr lang="en-GB"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12</a:t>
            </a:fld>
            <a:endParaRPr lang="en-GB" dirty="0"/>
          </a:p>
        </p:txBody>
      </p:sp>
      <p:pic>
        <p:nvPicPr>
          <p:cNvPr id="11" name="Imagen 4"/>
          <p:cNvPicPr>
            <a:picLocks noChangeAspect="1"/>
          </p:cNvPicPr>
          <p:nvPr/>
        </p:nvPicPr>
        <p:blipFill>
          <a:blip r:embed="rId3"/>
          <a:stretch>
            <a:fillRect/>
          </a:stretch>
        </p:blipFill>
        <p:spPr>
          <a:xfrm flipV="1">
            <a:off x="-45243" y="1220787"/>
            <a:ext cx="13093700" cy="45719"/>
          </a:xfrm>
          <a:prstGeom prst="rect">
            <a:avLst/>
          </a:prstGeom>
        </p:spPr>
      </p:pic>
      <p:sp>
        <p:nvSpPr>
          <p:cNvPr id="13" name="TextBox 12"/>
          <p:cNvSpPr txBox="1"/>
          <p:nvPr/>
        </p:nvSpPr>
        <p:spPr>
          <a:xfrm>
            <a:off x="6510874" y="2044251"/>
            <a:ext cx="3523913" cy="492443"/>
          </a:xfrm>
          <a:prstGeom prst="rect">
            <a:avLst/>
          </a:prstGeom>
          <a:noFill/>
        </p:spPr>
        <p:txBody>
          <a:bodyPr wrap="none" rtlCol="0">
            <a:spAutoFit/>
          </a:bodyPr>
          <a:lstStyle/>
          <a:p>
            <a:r>
              <a:rPr lang="en-US" dirty="0">
                <a:solidFill>
                  <a:schemeClr val="bg1"/>
                </a:solidFill>
                <a:latin typeface="Arial Black" pitchFamily="34" charset="0"/>
              </a:rPr>
              <a:t>YOUR SOLUTIONS</a:t>
            </a:r>
          </a:p>
        </p:txBody>
      </p:sp>
      <p:sp>
        <p:nvSpPr>
          <p:cNvPr id="6" name="Text Placeholder 5"/>
          <p:cNvSpPr>
            <a:spLocks noGrp="1"/>
          </p:cNvSpPr>
          <p:nvPr>
            <p:ph type="body" sz="quarter" idx="13"/>
          </p:nvPr>
        </p:nvSpPr>
        <p:spPr/>
        <p:txBody>
          <a:bodyPr/>
          <a:lstStyle/>
          <a:p>
            <a:r>
              <a:rPr lang="pl-PL" dirty="0"/>
              <a:t>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2" y="5168847"/>
            <a:ext cx="8859630" cy="4527604"/>
          </a:xfrm>
          <a:prstGeom prst="rect">
            <a:avLst/>
          </a:prstGeom>
        </p:spPr>
      </p:pic>
      <p:sp>
        <p:nvSpPr>
          <p:cNvPr id="5" name="TextBox 4"/>
          <p:cNvSpPr txBox="1"/>
          <p:nvPr/>
        </p:nvSpPr>
        <p:spPr>
          <a:xfrm>
            <a:off x="444203" y="1782043"/>
            <a:ext cx="5410125" cy="7704856"/>
          </a:xfrm>
          <a:prstGeom prst="rect">
            <a:avLst/>
          </a:prstGeom>
        </p:spPr>
        <p:txBody>
          <a:bodyPr vert="horz" wrap="square" lIns="91440" tIns="45720" rIns="91440" bIns="45720" rtlCol="0" anchor="t">
            <a:noAutofit/>
          </a:bodyPr>
          <a:lstStyle/>
          <a:p>
            <a:pPr>
              <a:spcAft>
                <a:spcPts val="600"/>
              </a:spcAft>
            </a:pPr>
            <a:endParaRPr lang="en-US" sz="2500" dirty="0">
              <a:solidFill>
                <a:schemeClr val="tx1"/>
              </a:solidFill>
              <a:latin typeface="Arial"/>
              <a:cs typeface="Arial"/>
            </a:endParaRPr>
          </a:p>
        </p:txBody>
      </p:sp>
      <p:sp>
        <p:nvSpPr>
          <p:cNvPr id="8" name="TextBox 7"/>
          <p:cNvSpPr txBox="1"/>
          <p:nvPr/>
        </p:nvSpPr>
        <p:spPr>
          <a:xfrm>
            <a:off x="309712" y="1782043"/>
            <a:ext cx="5544616" cy="7704856"/>
          </a:xfrm>
          <a:prstGeom prst="rect">
            <a:avLst/>
          </a:prstGeom>
        </p:spPr>
        <p:txBody>
          <a:bodyPr vert="horz" wrap="square" lIns="91440" tIns="45720" rIns="91440" bIns="45720" rtlCol="0" anchor="t">
            <a:noAutofit/>
          </a:bodyPr>
          <a:lstStyle/>
          <a:p>
            <a:pPr>
              <a:spcAft>
                <a:spcPts val="600"/>
              </a:spcAft>
            </a:pPr>
            <a:endParaRPr lang="en-US" sz="2000" dirty="0">
              <a:solidFill>
                <a:schemeClr val="tx1"/>
              </a:solidFill>
              <a:latin typeface="Arial"/>
              <a:cs typeface="Arial"/>
            </a:endParaRPr>
          </a:p>
        </p:txBody>
      </p:sp>
      <p:sp>
        <p:nvSpPr>
          <p:cNvPr id="9" name="TextBox 8"/>
          <p:cNvSpPr txBox="1"/>
          <p:nvPr/>
        </p:nvSpPr>
        <p:spPr>
          <a:xfrm>
            <a:off x="6010604" y="1732170"/>
            <a:ext cx="7050550" cy="3970967"/>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2000" dirty="0">
                <a:latin typeface="Arial"/>
                <a:cs typeface="Arial"/>
              </a:rPr>
              <a:t>Residential uptake is related to the concept of </a:t>
            </a:r>
            <a:r>
              <a:rPr lang="pl-PL" sz="2000" b="1" dirty="0">
                <a:latin typeface="Arial"/>
                <a:cs typeface="Arial"/>
              </a:rPr>
              <a:t>’zero emission’ houses</a:t>
            </a:r>
            <a:r>
              <a:rPr lang="pl-PL" sz="2000" dirty="0">
                <a:latin typeface="Arial"/>
                <a:cs typeface="Arial"/>
              </a:rPr>
              <a:t>, falling prices and increasing end-user awareness.</a:t>
            </a:r>
          </a:p>
          <a:p>
            <a:pPr marL="342900" indent="-342900">
              <a:spcAft>
                <a:spcPts val="600"/>
              </a:spcAft>
              <a:buFont typeface="Arial" panose="020B0604020202020204" pitchFamily="34" charset="0"/>
              <a:buChar char="•"/>
            </a:pPr>
            <a:endParaRPr lang="pl-PL" sz="2000" dirty="0">
              <a:latin typeface="Arial"/>
              <a:cs typeface="Arial"/>
            </a:endParaRPr>
          </a:p>
          <a:p>
            <a:pPr marL="342900" indent="-342900">
              <a:spcAft>
                <a:spcPts val="600"/>
              </a:spcAft>
              <a:buFont typeface="Arial" panose="020B0604020202020204" pitchFamily="34" charset="0"/>
              <a:buChar char="•"/>
            </a:pPr>
            <a:r>
              <a:rPr lang="pl-PL" sz="2000" dirty="0">
                <a:solidFill>
                  <a:schemeClr val="tx1"/>
                </a:solidFill>
                <a:latin typeface="Arial"/>
                <a:cs typeface="Arial"/>
              </a:rPr>
              <a:t>Offices retain a potential in </a:t>
            </a:r>
            <a:r>
              <a:rPr lang="pl-PL" sz="2000" b="1" dirty="0">
                <a:solidFill>
                  <a:schemeClr val="tx1"/>
                </a:solidFill>
                <a:latin typeface="Arial"/>
                <a:cs typeface="Arial"/>
              </a:rPr>
              <a:t>new smaller offices </a:t>
            </a:r>
            <a:r>
              <a:rPr lang="pl-PL" sz="2000" dirty="0">
                <a:solidFill>
                  <a:schemeClr val="tx1"/>
                </a:solidFill>
                <a:latin typeface="Arial"/>
                <a:cs typeface="Arial"/>
              </a:rPr>
              <a:t>and retrofit.</a:t>
            </a:r>
          </a:p>
          <a:p>
            <a:pPr marL="342900" indent="-342900">
              <a:spcAft>
                <a:spcPts val="600"/>
              </a:spcAft>
              <a:buFont typeface="Arial" panose="020B0604020202020204" pitchFamily="34" charset="0"/>
              <a:buChar char="•"/>
            </a:pPr>
            <a:endParaRPr lang="pl-PL" sz="2000" dirty="0">
              <a:solidFill>
                <a:schemeClr val="tx1"/>
              </a:solidFill>
              <a:latin typeface="Arial"/>
              <a:cs typeface="Arial"/>
            </a:endParaRPr>
          </a:p>
          <a:p>
            <a:pPr marL="342900" indent="-342900">
              <a:spcAft>
                <a:spcPts val="600"/>
              </a:spcAft>
              <a:buFont typeface="Arial" panose="020B0604020202020204" pitchFamily="34" charset="0"/>
              <a:buChar char="•"/>
            </a:pPr>
            <a:r>
              <a:rPr lang="pl-PL" sz="2000" dirty="0">
                <a:latin typeface="Arial"/>
                <a:cs typeface="Arial"/>
              </a:rPr>
              <a:t>Industrial has large potential but relatively low penetration. The purchasing criteria is creating the best environment for </a:t>
            </a:r>
            <a:r>
              <a:rPr lang="pl-PL" sz="2000" b="1" dirty="0" err="1">
                <a:latin typeface="Arial"/>
                <a:cs typeface="Arial"/>
              </a:rPr>
              <a:t>assembly</a:t>
            </a:r>
            <a:r>
              <a:rPr lang="pl-PL" sz="2000" b="1" dirty="0">
                <a:latin typeface="Arial"/>
                <a:cs typeface="Arial"/>
              </a:rPr>
              <a:t> and precision works</a:t>
            </a:r>
            <a:r>
              <a:rPr lang="pl-PL" sz="2000" dirty="0">
                <a:latin typeface="Arial"/>
                <a:cs typeface="Arial"/>
              </a:rPr>
              <a:t>.</a:t>
            </a:r>
            <a:endParaRPr lang="pl-PL" sz="2000" dirty="0">
              <a:solidFill>
                <a:schemeClr val="tx1"/>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1428998890"/>
              </p:ext>
            </p:extLst>
          </p:nvPr>
        </p:nvGraphicFramePr>
        <p:xfrm>
          <a:off x="239164" y="1778101"/>
          <a:ext cx="5685712" cy="3010212"/>
        </p:xfrm>
        <a:graphic>
          <a:graphicData uri="http://schemas.openxmlformats.org/drawingml/2006/table">
            <a:tbl>
              <a:tblPr firstRow="1" bandRow="1">
                <a:tableStyleId>{3B4B98B0-60AC-42C2-AFA5-B58CD77FA1E5}</a:tableStyleId>
              </a:tblPr>
              <a:tblGrid>
                <a:gridCol w="4175004">
                  <a:extLst>
                    <a:ext uri="{9D8B030D-6E8A-4147-A177-3AD203B41FA5}">
                      <a16:colId xmlns:a16="http://schemas.microsoft.com/office/drawing/2014/main" val="20000"/>
                    </a:ext>
                  </a:extLst>
                </a:gridCol>
                <a:gridCol w="1510708">
                  <a:extLst>
                    <a:ext uri="{9D8B030D-6E8A-4147-A177-3AD203B41FA5}">
                      <a16:colId xmlns:a16="http://schemas.microsoft.com/office/drawing/2014/main" val="20001"/>
                    </a:ext>
                  </a:extLst>
                </a:gridCol>
              </a:tblGrid>
              <a:tr h="335967">
                <a:tc>
                  <a:txBody>
                    <a:bodyPr/>
                    <a:lstStyle/>
                    <a:p>
                      <a:pPr algn="ctr" fontAlgn="b"/>
                      <a:r>
                        <a:rPr lang="en-US" sz="1600" u="none" strike="noStrike" dirty="0">
                          <a:effectLst/>
                          <a:latin typeface="Arial" panose="020B0604020202020204" pitchFamily="34" charset="0"/>
                          <a:cs typeface="Arial" panose="020B0604020202020204" pitchFamily="34" charset="0"/>
                        </a:rPr>
                        <a:t>Assumption</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Size (Million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The Current Global LED Market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41 544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Global LED Market 2017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47 743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Europe = 20% market size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9 549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Target Segments (Industrial, Office, Residential) = 50% market size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4 774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66% of sales originate from wholesale/retail distribution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3 151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35967">
                <a:tc>
                  <a:txBody>
                    <a:bodyPr/>
                    <a:lstStyle/>
                    <a:p>
                      <a:pPr algn="l" fontAlgn="b"/>
                      <a:r>
                        <a:rPr lang="en-US" sz="1600" u="none" strike="noStrike" dirty="0">
                          <a:effectLst/>
                          <a:latin typeface="Arial" panose="020B0604020202020204" pitchFamily="34" charset="0"/>
                          <a:cs typeface="Arial" panose="020B0604020202020204" pitchFamily="34" charset="0"/>
                        </a:rPr>
                        <a:t>Total Addressable Market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2 080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35967">
                <a:tc>
                  <a:txBody>
                    <a:bodyPr/>
                    <a:lstStyle/>
                    <a:p>
                      <a:pPr algn="l" fontAlgn="b"/>
                      <a:r>
                        <a:rPr lang="en-US" sz="1600" u="none" strike="noStrike">
                          <a:effectLst/>
                          <a:latin typeface="Arial" panose="020B0604020202020204" pitchFamily="34" charset="0"/>
                          <a:cs typeface="Arial" panose="020B0604020202020204" pitchFamily="34" charset="0"/>
                        </a:rPr>
                        <a:t>TAM/Year</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14" name="TextBox 5"/>
          <p:cNvSpPr txBox="1"/>
          <p:nvPr/>
        </p:nvSpPr>
        <p:spPr>
          <a:xfrm>
            <a:off x="8597874" y="6439035"/>
            <a:ext cx="3600400" cy="2137439"/>
          </a:xfrm>
          <a:prstGeom prst="rect">
            <a:avLst/>
          </a:prstGeom>
        </p:spPr>
        <p:txBody>
          <a:bodyPr vert="horz" wrap="none" lIns="91440" tIns="45720" rIns="91440" bIns="45720" rtlCol="0" anchor="t">
            <a:noAutofit/>
          </a:bodyPr>
          <a:lstStyle/>
          <a:p>
            <a:pPr algn="ctr">
              <a:spcAft>
                <a:spcPts val="600"/>
              </a:spcAft>
            </a:pPr>
            <a:r>
              <a:rPr lang="pl-PL" sz="6600" b="1" dirty="0">
                <a:latin typeface="Arial"/>
                <a:cs typeface="Arial"/>
              </a:rPr>
              <a:t>€2 080 M</a:t>
            </a:r>
            <a:endParaRPr lang="pl-PL" sz="6600" b="1" dirty="0">
              <a:solidFill>
                <a:schemeClr val="tx1"/>
              </a:solidFill>
              <a:latin typeface="Arial"/>
              <a:cs typeface="Arial"/>
            </a:endParaRPr>
          </a:p>
          <a:p>
            <a:pPr algn="ctr">
              <a:spcAft>
                <a:spcPts val="600"/>
              </a:spcAft>
            </a:pPr>
            <a:r>
              <a:rPr lang="pl-PL" sz="2000" dirty="0">
                <a:latin typeface="Arial"/>
                <a:cs typeface="Arial"/>
              </a:rPr>
              <a:t>Total </a:t>
            </a:r>
            <a:r>
              <a:rPr lang="pl-PL" sz="2000" dirty="0" err="1">
                <a:latin typeface="Arial"/>
                <a:cs typeface="Arial"/>
              </a:rPr>
              <a:t>Addressable</a:t>
            </a:r>
            <a:r>
              <a:rPr lang="pl-PL" sz="2000" dirty="0">
                <a:latin typeface="Arial"/>
                <a:cs typeface="Arial"/>
              </a:rPr>
              <a:t> Market</a:t>
            </a:r>
            <a:endParaRPr lang="pl-PL" sz="2000" dirty="0">
              <a:solidFill>
                <a:schemeClr val="tx1"/>
              </a:solidFill>
              <a:latin typeface="Arial"/>
              <a:cs typeface="Arial"/>
            </a:endParaRPr>
          </a:p>
        </p:txBody>
      </p:sp>
    </p:spTree>
    <p:extLst>
      <p:ext uri="{BB962C8B-B14F-4D97-AF65-F5344CB8AC3E}">
        <p14:creationId xmlns:p14="http://schemas.microsoft.com/office/powerpoint/2010/main" val="42743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328879921"/>
              </p:ext>
            </p:extLst>
          </p:nvPr>
        </p:nvGraphicFramePr>
        <p:xfrm>
          <a:off x="758639" y="6894611"/>
          <a:ext cx="11628624" cy="24987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pl-PL" b="1" dirty="0" err="1"/>
              <a:t>Competitive</a:t>
            </a:r>
            <a:r>
              <a:rPr lang="pl-PL" b="1" dirty="0"/>
              <a:t> Advantage</a:t>
            </a:r>
            <a:endParaRPr lang="en-GB" b="1"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13</a:t>
            </a:fld>
            <a:endParaRPr lang="en-GB" dirty="0"/>
          </a:p>
        </p:txBody>
      </p:sp>
      <p:pic>
        <p:nvPicPr>
          <p:cNvPr id="11" name="Imagen 4"/>
          <p:cNvPicPr>
            <a:picLocks noChangeAspect="1"/>
          </p:cNvPicPr>
          <p:nvPr/>
        </p:nvPicPr>
        <p:blipFill>
          <a:blip r:embed="rId4"/>
          <a:stretch>
            <a:fillRect/>
          </a:stretch>
        </p:blipFill>
        <p:spPr>
          <a:xfrm flipV="1">
            <a:off x="-45243" y="1220787"/>
            <a:ext cx="13093700" cy="45719"/>
          </a:xfrm>
          <a:prstGeom prst="rect">
            <a:avLst/>
          </a:prstGeom>
        </p:spPr>
      </p:pic>
      <p:sp>
        <p:nvSpPr>
          <p:cNvPr id="13" name="TextBox 12"/>
          <p:cNvSpPr txBox="1"/>
          <p:nvPr/>
        </p:nvSpPr>
        <p:spPr>
          <a:xfrm>
            <a:off x="6510874" y="2044251"/>
            <a:ext cx="3523913" cy="492443"/>
          </a:xfrm>
          <a:prstGeom prst="rect">
            <a:avLst/>
          </a:prstGeom>
          <a:noFill/>
        </p:spPr>
        <p:txBody>
          <a:bodyPr wrap="none" rtlCol="0">
            <a:spAutoFit/>
          </a:bodyPr>
          <a:lstStyle/>
          <a:p>
            <a:r>
              <a:rPr lang="en-US" dirty="0">
                <a:solidFill>
                  <a:schemeClr val="bg1"/>
                </a:solidFill>
                <a:latin typeface="Arial Black" pitchFamily="34" charset="0"/>
              </a:rPr>
              <a:t>YOUR SOLUTIONS</a:t>
            </a:r>
          </a:p>
        </p:txBody>
      </p:sp>
      <p:sp>
        <p:nvSpPr>
          <p:cNvPr id="6" name="Text Placeholder 5"/>
          <p:cNvSpPr>
            <a:spLocks noGrp="1"/>
          </p:cNvSpPr>
          <p:nvPr>
            <p:ph type="body" sz="quarter" idx="13"/>
          </p:nvPr>
        </p:nvSpPr>
        <p:spPr/>
        <p:txBody>
          <a:bodyPr/>
          <a:lstStyle/>
          <a:p>
            <a:r>
              <a:rPr lang="pl-PL" dirty="0"/>
              <a:t> </a:t>
            </a:r>
            <a:endParaRPr lang="en-US" dirty="0"/>
          </a:p>
        </p:txBody>
      </p:sp>
      <p:sp>
        <p:nvSpPr>
          <p:cNvPr id="10" name="TextBox 9"/>
          <p:cNvSpPr txBox="1"/>
          <p:nvPr/>
        </p:nvSpPr>
        <p:spPr>
          <a:xfrm>
            <a:off x="525736" y="1669092"/>
            <a:ext cx="5779146" cy="400110"/>
          </a:xfrm>
          <a:prstGeom prst="rect">
            <a:avLst/>
          </a:prstGeom>
          <a:noFill/>
        </p:spPr>
        <p:txBody>
          <a:bodyPr wrap="none" rtlCol="0">
            <a:spAutoFit/>
          </a:bodyPr>
          <a:lstStyle/>
          <a:p>
            <a:pPr defTabSz="914400"/>
            <a:r>
              <a:rPr lang="en-US" sz="2000" b="1" dirty="0">
                <a:latin typeface="Arial"/>
              </a:rPr>
              <a:t>General competitive advantages, functionality</a:t>
            </a:r>
          </a:p>
        </p:txBody>
      </p:sp>
      <p:graphicFrame>
        <p:nvGraphicFramePr>
          <p:cNvPr id="3" name="Table 2"/>
          <p:cNvGraphicFramePr>
            <a:graphicFrameLocks noGrp="1"/>
          </p:cNvGraphicFramePr>
          <p:nvPr>
            <p:extLst>
              <p:ext uri="{D42A27DB-BD31-4B8C-83A1-F6EECF244321}">
                <p14:modId xmlns:p14="http://schemas.microsoft.com/office/powerpoint/2010/main" val="2047160742"/>
              </p:ext>
            </p:extLst>
          </p:nvPr>
        </p:nvGraphicFramePr>
        <p:xfrm>
          <a:off x="1893888" y="2532692"/>
          <a:ext cx="10493377" cy="3929871"/>
        </p:xfrm>
        <a:graphic>
          <a:graphicData uri="http://schemas.openxmlformats.org/drawingml/2006/table">
            <a:tbl>
              <a:tblPr firstRow="1" bandRow="1">
                <a:tableStyleId>{3B4B98B0-60AC-42C2-AFA5-B58CD77FA1E5}</a:tableStyleId>
              </a:tblPr>
              <a:tblGrid>
                <a:gridCol w="1682545">
                  <a:extLst>
                    <a:ext uri="{9D8B030D-6E8A-4147-A177-3AD203B41FA5}">
                      <a16:colId xmlns:a16="http://schemas.microsoft.com/office/drawing/2014/main" val="9491670"/>
                    </a:ext>
                  </a:extLst>
                </a:gridCol>
                <a:gridCol w="1315562">
                  <a:extLst>
                    <a:ext uri="{9D8B030D-6E8A-4147-A177-3AD203B41FA5}">
                      <a16:colId xmlns:a16="http://schemas.microsoft.com/office/drawing/2014/main" val="349254866"/>
                    </a:ext>
                  </a:extLst>
                </a:gridCol>
                <a:gridCol w="1499054">
                  <a:extLst>
                    <a:ext uri="{9D8B030D-6E8A-4147-A177-3AD203B41FA5}">
                      <a16:colId xmlns:a16="http://schemas.microsoft.com/office/drawing/2014/main" val="2505045242"/>
                    </a:ext>
                  </a:extLst>
                </a:gridCol>
                <a:gridCol w="1499054">
                  <a:extLst>
                    <a:ext uri="{9D8B030D-6E8A-4147-A177-3AD203B41FA5}">
                      <a16:colId xmlns:a16="http://schemas.microsoft.com/office/drawing/2014/main" val="3442523007"/>
                    </a:ext>
                  </a:extLst>
                </a:gridCol>
                <a:gridCol w="1499054">
                  <a:extLst>
                    <a:ext uri="{9D8B030D-6E8A-4147-A177-3AD203B41FA5}">
                      <a16:colId xmlns:a16="http://schemas.microsoft.com/office/drawing/2014/main" val="3889772796"/>
                    </a:ext>
                  </a:extLst>
                </a:gridCol>
                <a:gridCol w="1499054">
                  <a:extLst>
                    <a:ext uri="{9D8B030D-6E8A-4147-A177-3AD203B41FA5}">
                      <a16:colId xmlns:a16="http://schemas.microsoft.com/office/drawing/2014/main" val="2172198524"/>
                    </a:ext>
                  </a:extLst>
                </a:gridCol>
                <a:gridCol w="1499054">
                  <a:extLst>
                    <a:ext uri="{9D8B030D-6E8A-4147-A177-3AD203B41FA5}">
                      <a16:colId xmlns:a16="http://schemas.microsoft.com/office/drawing/2014/main" val="3808173806"/>
                    </a:ext>
                  </a:extLst>
                </a:gridCol>
              </a:tblGrid>
              <a:tr h="923504">
                <a:tc>
                  <a:txBody>
                    <a:bodyPr/>
                    <a:lstStyle/>
                    <a:p>
                      <a:endParaRPr lang="pl-PL" sz="2400"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Efficiency</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Failure rate</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Lifetime</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Heat emission</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Instant ,,on”</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1" dirty="0">
                          <a:solidFill>
                            <a:schemeClr val="bg1">
                              <a:lumMod val="50000"/>
                            </a:schemeClr>
                          </a:solidFill>
                          <a:latin typeface="Arial" panose="020B0604020202020204" pitchFamily="34" charset="0"/>
                          <a:cs typeface="Arial" panose="020B0604020202020204" pitchFamily="34" charset="0"/>
                        </a:rPr>
                        <a:t>Toxic materials</a:t>
                      </a:r>
                    </a:p>
                  </a:txBody>
                  <a:tcPr anchor="ctr"/>
                </a:tc>
                <a:extLst>
                  <a:ext uri="{0D108BD9-81ED-4DB2-BD59-A6C34878D82A}">
                    <a16:rowId xmlns:a16="http://schemas.microsoft.com/office/drawing/2014/main" val="726341446"/>
                  </a:ext>
                </a:extLst>
              </a:tr>
              <a:tr h="1159359">
                <a:tc>
                  <a:txBody>
                    <a:bodyPr/>
                    <a:lstStyle/>
                    <a:p>
                      <a:pPr algn="l"/>
                      <a:r>
                        <a:rPr lang="pl-PL" sz="1800" b="1" dirty="0">
                          <a:solidFill>
                            <a:schemeClr val="tx1"/>
                          </a:solidFill>
                          <a:latin typeface="Arial" panose="020B0604020202020204" pitchFamily="34" charset="0"/>
                          <a:cs typeface="Arial" panose="020B0604020202020204" pitchFamily="34" charset="0"/>
                        </a:rPr>
                        <a:t>KIC LED</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95%</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 in 100 000</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~10</a:t>
                      </a:r>
                      <a:r>
                        <a:rPr lang="pl-PL" sz="1800" baseline="0" dirty="0">
                          <a:solidFill>
                            <a:schemeClr val="tx1"/>
                          </a:solidFill>
                          <a:latin typeface="Arial" panose="020B0604020202020204" pitchFamily="34" charset="0"/>
                          <a:cs typeface="Arial" panose="020B0604020202020204" pitchFamily="34" charset="0"/>
                        </a:rPr>
                        <a:t> years</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Low ~</a:t>
                      </a:r>
                      <a:r>
                        <a:rPr lang="pl-PL" sz="1800" baseline="0" dirty="0">
                          <a:solidFill>
                            <a:schemeClr val="tx1"/>
                          </a:solidFill>
                          <a:latin typeface="Arial" panose="020B0604020202020204" pitchFamily="34" charset="0"/>
                          <a:cs typeface="Arial" panose="020B0604020202020204" pitchFamily="34" charset="0"/>
                        </a:rPr>
                        <a:t> 60 </a:t>
                      </a:r>
                      <a:r>
                        <a:rPr lang="pl-PL" sz="1800" baseline="30000" dirty="0">
                          <a:solidFill>
                            <a:schemeClr val="tx1"/>
                          </a:solidFill>
                          <a:latin typeface="Arial" panose="020B0604020202020204" pitchFamily="34" charset="0"/>
                          <a:cs typeface="Arial" panose="020B0604020202020204" pitchFamily="34" charset="0"/>
                        </a:rPr>
                        <a:t>o</a:t>
                      </a:r>
                      <a:r>
                        <a:rPr lang="pl-PL" sz="1800" baseline="0" dirty="0">
                          <a:solidFill>
                            <a:schemeClr val="tx1"/>
                          </a:solidFill>
                          <a:latin typeface="Arial" panose="020B0604020202020204" pitchFamily="34" charset="0"/>
                          <a:cs typeface="Arial" panose="020B0604020202020204" pitchFamily="34" charset="0"/>
                        </a:rPr>
                        <a:t>C</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Yes</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1774870989"/>
                  </a:ext>
                </a:extLst>
              </a:tr>
              <a:tr h="923504">
                <a:tc>
                  <a:txBody>
                    <a:bodyPr/>
                    <a:lstStyle/>
                    <a:p>
                      <a:pPr algn="l"/>
                      <a:r>
                        <a:rPr lang="pl-PL" sz="1800" dirty="0">
                          <a:solidFill>
                            <a:schemeClr val="tx1"/>
                          </a:solidFill>
                          <a:latin typeface="Arial" panose="020B0604020202020204" pitchFamily="34" charset="0"/>
                          <a:cs typeface="Arial" panose="020B0604020202020204" pitchFamily="34" charset="0"/>
                        </a:rPr>
                        <a:t>Incadescent bulb</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3%</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 in 10 000</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a:t>
                      </a:r>
                      <a:r>
                        <a:rPr lang="pl-PL" sz="1800" baseline="0" dirty="0">
                          <a:solidFill>
                            <a:schemeClr val="tx1"/>
                          </a:solidFill>
                          <a:latin typeface="Arial" panose="020B0604020202020204" pitchFamily="34" charset="0"/>
                          <a:cs typeface="Arial" panose="020B0604020202020204" pitchFamily="34" charset="0"/>
                        </a:rPr>
                        <a:t> year</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High ~</a:t>
                      </a:r>
                      <a:r>
                        <a:rPr lang="pl-PL" sz="1800" baseline="0" dirty="0">
                          <a:solidFill>
                            <a:schemeClr val="tx1"/>
                          </a:solidFill>
                          <a:latin typeface="Arial" panose="020B0604020202020204" pitchFamily="34" charset="0"/>
                          <a:cs typeface="Arial" panose="020B0604020202020204" pitchFamily="34" charset="0"/>
                        </a:rPr>
                        <a:t> 200</a:t>
                      </a:r>
                      <a:r>
                        <a:rPr lang="pl-PL" sz="1800" baseline="30000" dirty="0">
                          <a:solidFill>
                            <a:schemeClr val="tx1"/>
                          </a:solidFill>
                          <a:latin typeface="Arial" panose="020B0604020202020204" pitchFamily="34" charset="0"/>
                          <a:cs typeface="Arial" panose="020B0604020202020204" pitchFamily="34" charset="0"/>
                        </a:rPr>
                        <a:t>o</a:t>
                      </a:r>
                      <a:r>
                        <a:rPr lang="pl-PL" sz="1800" baseline="0" dirty="0">
                          <a:solidFill>
                            <a:schemeClr val="tx1"/>
                          </a:solidFill>
                          <a:latin typeface="Arial" panose="020B0604020202020204" pitchFamily="34" charset="0"/>
                          <a:cs typeface="Arial" panose="020B0604020202020204" pitchFamily="34" charset="0"/>
                        </a:rPr>
                        <a:t>C</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No</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3713901112"/>
                  </a:ext>
                </a:extLst>
              </a:tr>
              <a:tr h="923504">
                <a:tc>
                  <a:txBody>
                    <a:bodyPr/>
                    <a:lstStyle/>
                    <a:p>
                      <a:pPr algn="l"/>
                      <a:r>
                        <a:rPr lang="pl-PL" sz="1600" kern="1200" baseline="0" dirty="0">
                          <a:solidFill>
                            <a:schemeClr val="tx1"/>
                          </a:solidFill>
                          <a:latin typeface="Arial" panose="020B0604020202020204" pitchFamily="34" charset="0"/>
                          <a:cs typeface="Arial" panose="020B0604020202020204" pitchFamily="34" charset="0"/>
                        </a:rPr>
                        <a:t>CFL bulb</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10%</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1 in 500</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a:t>
                      </a:r>
                      <a:r>
                        <a:rPr lang="pl-PL" sz="1800" baseline="0" dirty="0">
                          <a:solidFill>
                            <a:schemeClr val="tx1"/>
                          </a:solidFill>
                          <a:latin typeface="Arial" panose="020B0604020202020204" pitchFamily="34" charset="0"/>
                          <a:cs typeface="Arial" panose="020B0604020202020204" pitchFamily="34" charset="0"/>
                        </a:rPr>
                        <a:t> 4 years</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Medium ~</a:t>
                      </a:r>
                      <a:r>
                        <a:rPr lang="pl-PL" sz="1800" baseline="0" dirty="0">
                          <a:solidFill>
                            <a:schemeClr val="tx1"/>
                          </a:solidFill>
                          <a:latin typeface="Arial" panose="020B0604020202020204" pitchFamily="34" charset="0"/>
                          <a:cs typeface="Arial" panose="020B0604020202020204" pitchFamily="34" charset="0"/>
                        </a:rPr>
                        <a:t> 140 </a:t>
                      </a:r>
                      <a:r>
                        <a:rPr lang="pl-PL" sz="1800" baseline="30000" dirty="0">
                          <a:solidFill>
                            <a:schemeClr val="tx1"/>
                          </a:solidFill>
                          <a:latin typeface="Arial" panose="020B0604020202020204" pitchFamily="34" charset="0"/>
                          <a:cs typeface="Arial" panose="020B0604020202020204" pitchFamily="34" charset="0"/>
                        </a:rPr>
                        <a:t>o</a:t>
                      </a:r>
                      <a:r>
                        <a:rPr lang="pl-PL" sz="1800" baseline="0" dirty="0">
                          <a:solidFill>
                            <a:schemeClr val="tx1"/>
                          </a:solidFill>
                          <a:latin typeface="Arial" panose="020B0604020202020204" pitchFamily="34" charset="0"/>
                          <a:cs typeface="Arial" panose="020B0604020202020204" pitchFamily="34" charset="0"/>
                        </a:rPr>
                        <a:t>C</a:t>
                      </a:r>
                      <a:endParaRPr lang="pl-PL" sz="1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Yes</a:t>
                      </a:r>
                    </a:p>
                  </a:txBody>
                  <a:tcPr anchor="ctr"/>
                </a:tc>
                <a:tc>
                  <a:txBody>
                    <a:bodyPr/>
                    <a:lstStyle/>
                    <a:p>
                      <a:pPr algn="ctr"/>
                      <a:r>
                        <a:rPr lang="pl-PL" sz="1800" dirty="0">
                          <a:solidFill>
                            <a:schemeClr val="tx1"/>
                          </a:solidFill>
                          <a:latin typeface="Arial" panose="020B0604020202020204" pitchFamily="34" charset="0"/>
                          <a:cs typeface="Arial" panose="020B0604020202020204" pitchFamily="34" charset="0"/>
                        </a:rPr>
                        <a:t>Yes</a:t>
                      </a:r>
                    </a:p>
                  </a:txBody>
                  <a:tcPr anchor="ctr"/>
                </a:tc>
                <a:extLst>
                  <a:ext uri="{0D108BD9-81ED-4DB2-BD59-A6C34878D82A}">
                    <a16:rowId xmlns:a16="http://schemas.microsoft.com/office/drawing/2014/main" val="1277985407"/>
                  </a:ext>
                </a:extLst>
              </a:tr>
            </a:tbl>
          </a:graphicData>
        </a:graphic>
      </p:graphicFrame>
      <p:pic>
        <p:nvPicPr>
          <p:cNvPr id="1026" name="Picture 2" descr="http://img.nauticexpo.com/images_ne/photo-g/35667-2702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764176">
            <a:off x="672745" y="3492197"/>
            <a:ext cx="819858" cy="765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2.bigcommerce.com/n-pktq5q/575hyd37/product_images/uploaded_images/incandesc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639" y="4585455"/>
            <a:ext cx="648072"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lborama.com/images/products/9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342" y="5626546"/>
            <a:ext cx="865506" cy="8655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12903" y="9075656"/>
            <a:ext cx="5842753" cy="338554"/>
          </a:xfrm>
          <a:prstGeom prst="rect">
            <a:avLst/>
          </a:prstGeom>
          <a:noFill/>
        </p:spPr>
        <p:txBody>
          <a:bodyPr wrap="none" rtlCol="0">
            <a:spAutoFit/>
          </a:bodyPr>
          <a:lstStyle/>
          <a:p>
            <a:pPr defTabSz="914400"/>
            <a:r>
              <a:rPr lang="pl-PL" sz="1600" b="1" dirty="0">
                <a:latin typeface="Arial"/>
              </a:rPr>
              <a:t>Failure rate through the lifetime of CFL nad LED bulbs [%]</a:t>
            </a:r>
            <a:endParaRPr lang="en-US" sz="1600" b="1" dirty="0">
              <a:latin typeface="Arial"/>
            </a:endParaRPr>
          </a:p>
        </p:txBody>
      </p:sp>
    </p:spTree>
    <p:extLst>
      <p:ext uri="{BB962C8B-B14F-4D97-AF65-F5344CB8AC3E}">
        <p14:creationId xmlns:p14="http://schemas.microsoft.com/office/powerpoint/2010/main" val="284865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Product/service benefits</a:t>
            </a:r>
            <a:endParaRPr lang="en-US"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14</a:t>
            </a:fld>
            <a:endParaRPr lang="en-GB" dirty="0"/>
          </a:p>
        </p:txBody>
      </p:sp>
      <p:sp>
        <p:nvSpPr>
          <p:cNvPr id="3" name="TextBox 2"/>
          <p:cNvSpPr txBox="1"/>
          <p:nvPr/>
        </p:nvSpPr>
        <p:spPr>
          <a:xfrm>
            <a:off x="0" y="1710035"/>
            <a:ext cx="13004800" cy="648072"/>
          </a:xfrm>
          <a:prstGeom prst="rect">
            <a:avLst/>
          </a:prstGeom>
          <a:solidFill>
            <a:schemeClr val="accent1">
              <a:lumMod val="20000"/>
              <a:lumOff val="80000"/>
            </a:schemeClr>
          </a:solidFill>
        </p:spPr>
        <p:txBody>
          <a:bodyPr vert="horz" wrap="none" lIns="91440" tIns="45720" rIns="91440" bIns="45720" rtlCol="0" anchor="ctr">
            <a:noAutofit/>
          </a:bodyPr>
          <a:lstStyle/>
          <a:p>
            <a:pPr algn="ctr">
              <a:spcAft>
                <a:spcPts val="600"/>
              </a:spcAft>
            </a:pPr>
            <a:r>
              <a:rPr lang="en-US" sz="2500" b="1" dirty="0">
                <a:solidFill>
                  <a:schemeClr val="tx1"/>
                </a:solidFill>
                <a:latin typeface="Arial"/>
                <a:cs typeface="Arial"/>
              </a:rPr>
              <a:t>Financial benefits</a:t>
            </a:r>
          </a:p>
        </p:txBody>
      </p:sp>
      <p:sp>
        <p:nvSpPr>
          <p:cNvPr id="7" name="TextBox 6"/>
          <p:cNvSpPr txBox="1"/>
          <p:nvPr/>
        </p:nvSpPr>
        <p:spPr>
          <a:xfrm>
            <a:off x="0" y="6030515"/>
            <a:ext cx="13004800" cy="648072"/>
          </a:xfrm>
          <a:prstGeom prst="rect">
            <a:avLst/>
          </a:prstGeom>
          <a:solidFill>
            <a:schemeClr val="accent1">
              <a:lumMod val="20000"/>
              <a:lumOff val="80000"/>
            </a:schemeClr>
          </a:solidFill>
        </p:spPr>
        <p:txBody>
          <a:bodyPr vert="horz" wrap="none" lIns="91440" tIns="45720" rIns="91440" bIns="45720" rtlCol="0" anchor="ctr">
            <a:noAutofit/>
          </a:bodyPr>
          <a:lstStyle/>
          <a:p>
            <a:pPr algn="ctr">
              <a:spcAft>
                <a:spcPts val="600"/>
              </a:spcAft>
            </a:pPr>
            <a:r>
              <a:rPr lang="pl-PL" sz="2500" b="1" dirty="0">
                <a:solidFill>
                  <a:schemeClr val="tx1"/>
                </a:solidFill>
                <a:latin typeface="Arial"/>
                <a:cs typeface="Arial"/>
              </a:rPr>
              <a:t>Other</a:t>
            </a:r>
            <a:r>
              <a:rPr lang="en-US" sz="2500" b="1" dirty="0">
                <a:solidFill>
                  <a:schemeClr val="tx1"/>
                </a:solidFill>
                <a:latin typeface="Arial"/>
                <a:cs typeface="Arial"/>
              </a:rPr>
              <a:t> benefits</a:t>
            </a:r>
            <a:endParaRPr lang="en-US" sz="2000" dirty="0">
              <a:solidFill>
                <a:srgbClr val="0070C0"/>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165654917"/>
              </p:ext>
            </p:extLst>
          </p:nvPr>
        </p:nvGraphicFramePr>
        <p:xfrm>
          <a:off x="3046016" y="2914595"/>
          <a:ext cx="9649071" cy="2496842"/>
        </p:xfrm>
        <a:graphic>
          <a:graphicData uri="http://schemas.openxmlformats.org/drawingml/2006/table">
            <a:tbl>
              <a:tblPr firstRow="1" bandRow="1">
                <a:tableStyleId>{3B4B98B0-60AC-42C2-AFA5-B58CD77FA1E5}</a:tableStyleId>
              </a:tblPr>
              <a:tblGrid>
                <a:gridCol w="1929814">
                  <a:extLst>
                    <a:ext uri="{9D8B030D-6E8A-4147-A177-3AD203B41FA5}">
                      <a16:colId xmlns:a16="http://schemas.microsoft.com/office/drawing/2014/main" val="20000"/>
                    </a:ext>
                  </a:extLst>
                </a:gridCol>
                <a:gridCol w="1929814">
                  <a:extLst>
                    <a:ext uri="{9D8B030D-6E8A-4147-A177-3AD203B41FA5}">
                      <a16:colId xmlns:a16="http://schemas.microsoft.com/office/drawing/2014/main" val="20001"/>
                    </a:ext>
                  </a:extLst>
                </a:gridCol>
                <a:gridCol w="1929814">
                  <a:extLst>
                    <a:ext uri="{9D8B030D-6E8A-4147-A177-3AD203B41FA5}">
                      <a16:colId xmlns:a16="http://schemas.microsoft.com/office/drawing/2014/main" val="20002"/>
                    </a:ext>
                  </a:extLst>
                </a:gridCol>
                <a:gridCol w="1912787">
                  <a:extLst>
                    <a:ext uri="{9D8B030D-6E8A-4147-A177-3AD203B41FA5}">
                      <a16:colId xmlns:a16="http://schemas.microsoft.com/office/drawing/2014/main" val="20003"/>
                    </a:ext>
                  </a:extLst>
                </a:gridCol>
                <a:gridCol w="1946842">
                  <a:extLst>
                    <a:ext uri="{9D8B030D-6E8A-4147-A177-3AD203B41FA5}">
                      <a16:colId xmlns:a16="http://schemas.microsoft.com/office/drawing/2014/main" val="20004"/>
                    </a:ext>
                  </a:extLst>
                </a:gridCol>
              </a:tblGrid>
              <a:tr h="953203">
                <a:tc>
                  <a:txBody>
                    <a:bodyPr/>
                    <a:lstStyle/>
                    <a:p>
                      <a:pPr marL="0" algn="ctr" defTabSz="914400" rtl="0" eaLnBrk="1" latinLnBrk="0" hangingPunct="1"/>
                      <a:r>
                        <a:rPr lang="pl-PL" sz="2000" b="0" kern="1200" dirty="0">
                          <a:solidFill>
                            <a:schemeClr val="bg1">
                              <a:lumMod val="50000"/>
                            </a:schemeClr>
                          </a:solidFill>
                          <a:latin typeface="Arial" panose="020B0604020202020204" pitchFamily="34" charset="0"/>
                          <a:cs typeface="Arial" panose="020B0604020202020204" pitchFamily="34" charset="0"/>
                        </a:rPr>
                        <a:t>Lumens</a:t>
                      </a:r>
                      <a:endParaRPr lang="en-US" sz="2000" b="0" kern="1200" dirty="0">
                        <a:solidFill>
                          <a:schemeClr val="bg1">
                            <a:lumMod val="50000"/>
                          </a:schemeClr>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kern="1200" baseline="0" dirty="0">
                          <a:solidFill>
                            <a:schemeClr val="bg1">
                              <a:lumMod val="50000"/>
                            </a:schemeClr>
                          </a:solidFill>
                          <a:latin typeface="Arial" panose="020B0604020202020204" pitchFamily="34" charset="0"/>
                          <a:cs typeface="Arial" panose="020B0604020202020204" pitchFamily="34" charset="0"/>
                        </a:rPr>
                        <a:t>KIC LED</a:t>
                      </a:r>
                      <a:endParaRPr lang="en-US" sz="2000" kern="1200" dirty="0">
                        <a:solidFill>
                          <a:schemeClr val="bg1">
                            <a:lumMod val="50000"/>
                          </a:schemeClr>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kern="1200" dirty="0">
                          <a:solidFill>
                            <a:schemeClr val="bg1">
                              <a:lumMod val="50000"/>
                            </a:schemeClr>
                          </a:solidFill>
                          <a:latin typeface="Arial" panose="020B0604020202020204" pitchFamily="34" charset="0"/>
                          <a:cs typeface="Arial" panose="020B0604020202020204" pitchFamily="34" charset="0"/>
                        </a:rPr>
                        <a:t>CFL</a:t>
                      </a:r>
                      <a:endParaRPr lang="en-US" sz="2000" b="0" kern="1200" dirty="0">
                        <a:solidFill>
                          <a:schemeClr val="bg1">
                            <a:lumMod val="50000"/>
                          </a:schemeClr>
                        </a:solidFill>
                        <a:latin typeface="Arial" panose="020B0604020202020204" pitchFamily="34" charset="0"/>
                        <a:cs typeface="Arial" panose="020B0604020202020204" pitchFamily="34" charset="0"/>
                      </a:endParaRPr>
                    </a:p>
                    <a:p>
                      <a:pPr marL="0" algn="ctr" defTabSz="914400" rtl="0" eaLnBrk="1" latinLnBrk="0" hangingPunct="1"/>
                      <a:endParaRPr lang="en-US" sz="2000" kern="1200" dirty="0">
                        <a:solidFill>
                          <a:schemeClr val="bg1">
                            <a:lumMod val="50000"/>
                          </a:schemeClr>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kern="1200" dirty="0">
                          <a:solidFill>
                            <a:schemeClr val="bg1">
                              <a:lumMod val="50000"/>
                            </a:schemeClr>
                          </a:solidFill>
                          <a:latin typeface="Arial" panose="020B0604020202020204" pitchFamily="34" charset="0"/>
                          <a:cs typeface="Arial" panose="020B0604020202020204" pitchFamily="34" charset="0"/>
                        </a:rPr>
                        <a:t>Incandescent</a:t>
                      </a:r>
                      <a:endParaRPr lang="en-US" sz="2000" b="0" kern="1200" dirty="0">
                        <a:solidFill>
                          <a:schemeClr val="bg1">
                            <a:lumMod val="50000"/>
                          </a:schemeClr>
                        </a:solidFill>
                        <a:latin typeface="Arial" panose="020B0604020202020204" pitchFamily="34" charset="0"/>
                        <a:cs typeface="Arial" panose="020B0604020202020204" pitchFamily="34" charset="0"/>
                      </a:endParaRPr>
                    </a:p>
                    <a:p>
                      <a:pPr marL="0" algn="ctr" defTabSz="914400" rtl="0" eaLnBrk="1" latinLnBrk="0" hangingPunct="1"/>
                      <a:endParaRPr lang="en-US" sz="2000" kern="1200" dirty="0">
                        <a:solidFill>
                          <a:schemeClr val="bg1">
                            <a:lumMod val="50000"/>
                          </a:schemeClr>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pl-PL" sz="2000" b="1" kern="1200" dirty="0">
                          <a:solidFill>
                            <a:schemeClr val="bg1">
                              <a:lumMod val="50000"/>
                            </a:schemeClr>
                          </a:solidFill>
                          <a:latin typeface="Arial" panose="020B0604020202020204" pitchFamily="34" charset="0"/>
                          <a:cs typeface="Arial" panose="020B0604020202020204" pitchFamily="34" charset="0"/>
                        </a:rPr>
                        <a:t>Savings €/year </a:t>
                      </a:r>
                      <a:endParaRPr lang="en-US" sz="2000" b="1" kern="1200" dirty="0">
                        <a:solidFill>
                          <a:schemeClr val="bg1">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536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kern="1200" dirty="0">
                          <a:solidFill>
                            <a:schemeClr val="tx1"/>
                          </a:solidFill>
                          <a:latin typeface="Arial" panose="020B0604020202020204" pitchFamily="34" charset="0"/>
                          <a:ea typeface="+mn-ea"/>
                          <a:cs typeface="Arial" panose="020B0604020202020204" pitchFamily="34" charset="0"/>
                        </a:rPr>
                        <a:t>500</a:t>
                      </a:r>
                      <a:endParaRPr lang="en-US" sz="20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7 watts</a:t>
                      </a: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9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40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b="1" dirty="0">
                          <a:solidFill>
                            <a:schemeClr val="tx1"/>
                          </a:solidFill>
                          <a:latin typeface="Arial" panose="020B0604020202020204" pitchFamily="34" charset="0"/>
                          <a:cs typeface="Arial" panose="020B0604020202020204" pitchFamily="34" charset="0"/>
                        </a:rPr>
                        <a:t>10-15</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857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dirty="0">
                          <a:solidFill>
                            <a:schemeClr val="tx1"/>
                          </a:solidFill>
                          <a:latin typeface="Arial" panose="020B0604020202020204" pitchFamily="34" charset="0"/>
                          <a:cs typeface="Arial" panose="020B0604020202020204" pitchFamily="34" charset="0"/>
                        </a:rPr>
                        <a:t>850</a:t>
                      </a:r>
                      <a:endParaRPr lang="en-US" sz="20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11</a:t>
                      </a:r>
                      <a:r>
                        <a:rPr lang="pl-PL" sz="2000" baseline="0" dirty="0">
                          <a:solidFill>
                            <a:schemeClr val="tx1"/>
                          </a:solidFill>
                          <a:latin typeface="Arial" panose="020B0604020202020204" pitchFamily="34" charset="0"/>
                          <a:cs typeface="Arial" panose="020B0604020202020204" pitchFamily="34" charset="0"/>
                        </a:rPr>
                        <a:t>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13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60</a:t>
                      </a:r>
                      <a:r>
                        <a:rPr lang="pl-PL" sz="2000" baseline="0" dirty="0">
                          <a:solidFill>
                            <a:schemeClr val="tx1"/>
                          </a:solidFill>
                          <a:latin typeface="Arial" panose="020B0604020202020204" pitchFamily="34" charset="0"/>
                          <a:cs typeface="Arial" panose="020B0604020202020204" pitchFamily="34" charset="0"/>
                        </a:rPr>
                        <a:t>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b="1" dirty="0">
                          <a:solidFill>
                            <a:schemeClr val="tx1"/>
                          </a:solidFill>
                          <a:latin typeface="Arial" panose="020B0604020202020204" pitchFamily="34" charset="0"/>
                          <a:cs typeface="Arial" panose="020B0604020202020204" pitchFamily="34" charset="0"/>
                        </a:rPr>
                        <a:t>15-30</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21690">
                <a:tc>
                  <a:txBody>
                    <a:bodyPr/>
                    <a:lstStyle/>
                    <a:p>
                      <a:pPr algn="ctr"/>
                      <a:r>
                        <a:rPr lang="pl-PL" sz="2000" dirty="0">
                          <a:solidFill>
                            <a:schemeClr val="tx1"/>
                          </a:solidFill>
                          <a:latin typeface="Arial" panose="020B0604020202020204" pitchFamily="34" charset="0"/>
                          <a:cs typeface="Arial" panose="020B0604020202020204" pitchFamily="34" charset="0"/>
                        </a:rPr>
                        <a:t>1600</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20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23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dirty="0">
                          <a:solidFill>
                            <a:schemeClr val="tx1"/>
                          </a:solidFill>
                          <a:latin typeface="Arial" panose="020B0604020202020204" pitchFamily="34" charset="0"/>
                          <a:cs typeface="Arial" panose="020B0604020202020204" pitchFamily="34" charset="0"/>
                        </a:rPr>
                        <a:t>100 watts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2000" b="1" dirty="0">
                          <a:solidFill>
                            <a:schemeClr val="tx1"/>
                          </a:solidFill>
                          <a:latin typeface="Arial" panose="020B0604020202020204" pitchFamily="34" charset="0"/>
                          <a:cs typeface="Arial" panose="020B0604020202020204" pitchFamily="34" charset="0"/>
                        </a:rPr>
                        <a:t>20-65</a:t>
                      </a:r>
                      <a:endParaRPr lang="en-US"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8194" name="Picture 2" descr="http://icons.iconarchive.com/icons/icons8/ios7/256/Finance-Mone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76" y="3404676"/>
            <a:ext cx="1421279" cy="1421279"/>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s://cdn1.iconfinder.com/data/icons/mirrored-twins-icon-set-hollow/512/PixelKit_tree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28" y="7254651"/>
            <a:ext cx="1911232" cy="1911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262040" y="7315943"/>
            <a:ext cx="8568952" cy="2242963"/>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2500" dirty="0">
                <a:solidFill>
                  <a:schemeClr val="tx1"/>
                </a:solidFill>
                <a:latin typeface="Arial"/>
                <a:cs typeface="Arial"/>
              </a:rPr>
              <a:t>Low maintenance cost (long lifecycle).</a:t>
            </a:r>
          </a:p>
          <a:p>
            <a:pPr marL="342900" indent="-342900">
              <a:spcAft>
                <a:spcPts val="600"/>
              </a:spcAft>
              <a:buFont typeface="Arial" panose="020B0604020202020204" pitchFamily="34" charset="0"/>
              <a:buChar char="•"/>
            </a:pPr>
            <a:r>
              <a:rPr lang="pl-PL" sz="2500" dirty="0">
                <a:latin typeface="Arial"/>
                <a:cs typeface="Arial"/>
              </a:rPr>
              <a:t>Low failure rate.</a:t>
            </a:r>
          </a:p>
          <a:p>
            <a:pPr marL="342900" indent="-342900">
              <a:spcAft>
                <a:spcPts val="600"/>
              </a:spcAft>
              <a:buFont typeface="Arial" panose="020B0604020202020204" pitchFamily="34" charset="0"/>
              <a:buChar char="•"/>
            </a:pPr>
            <a:r>
              <a:rPr lang="pl-PL" sz="2500" dirty="0">
                <a:solidFill>
                  <a:schemeClr val="tx1"/>
                </a:solidFill>
                <a:latin typeface="Arial"/>
                <a:cs typeface="Arial"/>
              </a:rPr>
              <a:t>No overheating.</a:t>
            </a:r>
          </a:p>
          <a:p>
            <a:pPr marL="342900" indent="-342900">
              <a:spcAft>
                <a:spcPts val="600"/>
              </a:spcAft>
              <a:buFont typeface="Arial" panose="020B0604020202020204" pitchFamily="34" charset="0"/>
              <a:buChar char="•"/>
            </a:pPr>
            <a:r>
              <a:rPr lang="pl-PL" sz="2500" dirty="0">
                <a:latin typeface="Arial"/>
                <a:cs typeface="Arial"/>
              </a:rPr>
              <a:t>Lower CO2 emmissions as a result of efficiencies.</a:t>
            </a:r>
            <a:endParaRPr lang="en-US" sz="2500" dirty="0">
              <a:solidFill>
                <a:schemeClr val="tx1"/>
              </a:solidFill>
              <a:latin typeface="Arial"/>
              <a:cs typeface="Arial"/>
            </a:endParaRPr>
          </a:p>
        </p:txBody>
      </p:sp>
    </p:spTree>
    <p:extLst>
      <p:ext uri="{BB962C8B-B14F-4D97-AF65-F5344CB8AC3E}">
        <p14:creationId xmlns:p14="http://schemas.microsoft.com/office/powerpoint/2010/main" val="18933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err="1"/>
              <a:t>Competitive</a:t>
            </a:r>
            <a:r>
              <a:rPr lang="pl-PL" b="1" dirty="0"/>
              <a:t> Advantage</a:t>
            </a:r>
            <a:endParaRPr lang="en-GB" b="1"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15</a:t>
            </a:fld>
            <a:endParaRPr lang="en-GB" dirty="0"/>
          </a:p>
        </p:txBody>
      </p:sp>
      <p:pic>
        <p:nvPicPr>
          <p:cNvPr id="11" name="Imagen 4"/>
          <p:cNvPicPr>
            <a:picLocks noChangeAspect="1"/>
          </p:cNvPicPr>
          <p:nvPr/>
        </p:nvPicPr>
        <p:blipFill>
          <a:blip r:embed="rId3"/>
          <a:stretch>
            <a:fillRect/>
          </a:stretch>
        </p:blipFill>
        <p:spPr>
          <a:xfrm flipV="1">
            <a:off x="-45243" y="1220787"/>
            <a:ext cx="13093700" cy="45719"/>
          </a:xfrm>
          <a:prstGeom prst="rect">
            <a:avLst/>
          </a:prstGeom>
        </p:spPr>
      </p:pic>
      <p:sp>
        <p:nvSpPr>
          <p:cNvPr id="13" name="TextBox 12"/>
          <p:cNvSpPr txBox="1"/>
          <p:nvPr/>
        </p:nvSpPr>
        <p:spPr>
          <a:xfrm>
            <a:off x="6510874" y="2044251"/>
            <a:ext cx="3523913" cy="492443"/>
          </a:xfrm>
          <a:prstGeom prst="rect">
            <a:avLst/>
          </a:prstGeom>
          <a:noFill/>
        </p:spPr>
        <p:txBody>
          <a:bodyPr wrap="none" rtlCol="0">
            <a:spAutoFit/>
          </a:bodyPr>
          <a:lstStyle/>
          <a:p>
            <a:r>
              <a:rPr lang="en-US" dirty="0">
                <a:solidFill>
                  <a:schemeClr val="bg1"/>
                </a:solidFill>
                <a:latin typeface="Arial Black" pitchFamily="34" charset="0"/>
              </a:rPr>
              <a:t>YOUR SOLUTIONS</a:t>
            </a:r>
          </a:p>
        </p:txBody>
      </p:sp>
      <p:sp>
        <p:nvSpPr>
          <p:cNvPr id="6" name="Text Placeholder 5"/>
          <p:cNvSpPr>
            <a:spLocks noGrp="1"/>
          </p:cNvSpPr>
          <p:nvPr>
            <p:ph type="body" sz="quarter" idx="13"/>
          </p:nvPr>
        </p:nvSpPr>
        <p:spPr/>
        <p:txBody>
          <a:bodyPr/>
          <a:lstStyle/>
          <a:p>
            <a:r>
              <a:rPr lang="pl-PL" dirty="0"/>
              <a:t> </a:t>
            </a:r>
            <a:endParaRPr lang="en-US" dirty="0"/>
          </a:p>
        </p:txBody>
      </p:sp>
      <p:sp>
        <p:nvSpPr>
          <p:cNvPr id="8" name="TextBox 7"/>
          <p:cNvSpPr txBox="1"/>
          <p:nvPr/>
        </p:nvSpPr>
        <p:spPr>
          <a:xfrm>
            <a:off x="453728" y="1782043"/>
            <a:ext cx="7130478" cy="400110"/>
          </a:xfrm>
          <a:prstGeom prst="rect">
            <a:avLst/>
          </a:prstGeom>
          <a:noFill/>
        </p:spPr>
        <p:txBody>
          <a:bodyPr wrap="none" rtlCol="0">
            <a:spAutoFit/>
          </a:bodyPr>
          <a:lstStyle/>
          <a:p>
            <a:pPr defTabSz="914400"/>
            <a:r>
              <a:rPr lang="en-US" sz="2000" b="1" dirty="0">
                <a:latin typeface="Arial"/>
              </a:rPr>
              <a:t>Financial benefits, return on investment for the customer</a:t>
            </a:r>
          </a:p>
        </p:txBody>
      </p:sp>
      <p:graphicFrame>
        <p:nvGraphicFramePr>
          <p:cNvPr id="9" name="Table 8"/>
          <p:cNvGraphicFramePr>
            <a:graphicFrameLocks noGrp="1"/>
          </p:cNvGraphicFramePr>
          <p:nvPr>
            <p:extLst>
              <p:ext uri="{D42A27DB-BD31-4B8C-83A1-F6EECF244321}">
                <p14:modId xmlns:p14="http://schemas.microsoft.com/office/powerpoint/2010/main" val="3247588044"/>
              </p:ext>
            </p:extLst>
          </p:nvPr>
        </p:nvGraphicFramePr>
        <p:xfrm>
          <a:off x="469642" y="2693658"/>
          <a:ext cx="12082463" cy="3984928"/>
        </p:xfrm>
        <a:graphic>
          <a:graphicData uri="http://schemas.openxmlformats.org/drawingml/2006/table">
            <a:tbl>
              <a:tblPr firstRow="1" bandRow="1">
                <a:tableStyleId>{3B4B98B0-60AC-42C2-AFA5-B58CD77FA1E5}</a:tableStyleId>
              </a:tblPr>
              <a:tblGrid>
                <a:gridCol w="3970568">
                  <a:extLst>
                    <a:ext uri="{9D8B030D-6E8A-4147-A177-3AD203B41FA5}">
                      <a16:colId xmlns:a16="http://schemas.microsoft.com/office/drawing/2014/main" val="20000"/>
                    </a:ext>
                  </a:extLst>
                </a:gridCol>
                <a:gridCol w="2698026">
                  <a:extLst>
                    <a:ext uri="{9D8B030D-6E8A-4147-A177-3AD203B41FA5}">
                      <a16:colId xmlns:a16="http://schemas.microsoft.com/office/drawing/2014/main" val="20001"/>
                    </a:ext>
                  </a:extLst>
                </a:gridCol>
                <a:gridCol w="2698026">
                  <a:extLst>
                    <a:ext uri="{9D8B030D-6E8A-4147-A177-3AD203B41FA5}">
                      <a16:colId xmlns:a16="http://schemas.microsoft.com/office/drawing/2014/main" val="20002"/>
                    </a:ext>
                  </a:extLst>
                </a:gridCol>
                <a:gridCol w="2715843">
                  <a:extLst>
                    <a:ext uri="{9D8B030D-6E8A-4147-A177-3AD203B41FA5}">
                      <a16:colId xmlns:a16="http://schemas.microsoft.com/office/drawing/2014/main" val="20003"/>
                    </a:ext>
                  </a:extLst>
                </a:gridCol>
              </a:tblGrid>
              <a:tr h="507028">
                <a:tc>
                  <a:txBody>
                    <a:bodyPr/>
                    <a:lstStyle>
                      <a:lvl1pPr marL="0" algn="l" defTabSz="1300643" rtl="0" eaLnBrk="1" latinLnBrk="0" hangingPunct="1">
                        <a:defRPr sz="2600" b="1" kern="1200">
                          <a:solidFill>
                            <a:schemeClr val="lt1"/>
                          </a:solidFill>
                          <a:latin typeface="Arial"/>
                        </a:defRPr>
                      </a:lvl1pPr>
                      <a:lvl2pPr marL="650321" algn="l" defTabSz="1300643" rtl="0" eaLnBrk="1" latinLnBrk="0" hangingPunct="1">
                        <a:defRPr sz="2600" b="1" kern="1200">
                          <a:solidFill>
                            <a:schemeClr val="lt1"/>
                          </a:solidFill>
                          <a:latin typeface="Arial"/>
                        </a:defRPr>
                      </a:lvl2pPr>
                      <a:lvl3pPr marL="1300643" algn="l" defTabSz="1300643" rtl="0" eaLnBrk="1" latinLnBrk="0" hangingPunct="1">
                        <a:defRPr sz="2600" b="1" kern="1200">
                          <a:solidFill>
                            <a:schemeClr val="lt1"/>
                          </a:solidFill>
                          <a:latin typeface="Arial"/>
                        </a:defRPr>
                      </a:lvl3pPr>
                      <a:lvl4pPr marL="1950964" algn="l" defTabSz="1300643" rtl="0" eaLnBrk="1" latinLnBrk="0" hangingPunct="1">
                        <a:defRPr sz="2600" b="1" kern="1200">
                          <a:solidFill>
                            <a:schemeClr val="lt1"/>
                          </a:solidFill>
                          <a:latin typeface="Arial"/>
                        </a:defRPr>
                      </a:lvl4pPr>
                      <a:lvl5pPr marL="2601285" algn="l" defTabSz="1300643" rtl="0" eaLnBrk="1" latinLnBrk="0" hangingPunct="1">
                        <a:defRPr sz="2600" b="1" kern="1200">
                          <a:solidFill>
                            <a:schemeClr val="lt1"/>
                          </a:solidFill>
                          <a:latin typeface="Arial"/>
                        </a:defRPr>
                      </a:lvl5pPr>
                      <a:lvl6pPr marL="3251606" algn="l" defTabSz="1300643" rtl="0" eaLnBrk="1" latinLnBrk="0" hangingPunct="1">
                        <a:defRPr sz="2600" b="1" kern="1200">
                          <a:solidFill>
                            <a:schemeClr val="lt1"/>
                          </a:solidFill>
                          <a:latin typeface="Arial"/>
                        </a:defRPr>
                      </a:lvl6pPr>
                      <a:lvl7pPr marL="3901928" algn="l" defTabSz="1300643" rtl="0" eaLnBrk="1" latinLnBrk="0" hangingPunct="1">
                        <a:defRPr sz="2600" b="1" kern="1200">
                          <a:solidFill>
                            <a:schemeClr val="lt1"/>
                          </a:solidFill>
                          <a:latin typeface="Arial"/>
                        </a:defRPr>
                      </a:lvl7pPr>
                      <a:lvl8pPr marL="4552249" algn="l" defTabSz="1300643" rtl="0" eaLnBrk="1" latinLnBrk="0" hangingPunct="1">
                        <a:defRPr sz="2600" b="1" kern="1200">
                          <a:solidFill>
                            <a:schemeClr val="lt1"/>
                          </a:solidFill>
                          <a:latin typeface="Arial"/>
                        </a:defRPr>
                      </a:lvl8pPr>
                      <a:lvl9pPr marL="5202570" algn="l" defTabSz="1300643" rtl="0" eaLnBrk="1" latinLnBrk="0" hangingPunct="1">
                        <a:defRPr sz="2600" b="1" kern="1200">
                          <a:solidFill>
                            <a:schemeClr val="lt1"/>
                          </a:solidFill>
                          <a:latin typeface="Arial"/>
                        </a:defRPr>
                      </a:lvl9pPr>
                    </a:lstStyle>
                    <a:p>
                      <a:endParaRPr lang="en-US" sz="2000" dirty="0">
                        <a:solidFill>
                          <a:schemeClr val="bg1">
                            <a:lumMod val="50000"/>
                          </a:schemeClr>
                        </a:solidFill>
                      </a:endParaRPr>
                    </a:p>
                  </a:txBody>
                  <a:tcPr anchor="ctr"/>
                </a:tc>
                <a:tc>
                  <a:txBody>
                    <a:bodyPr/>
                    <a:lstStyle>
                      <a:lvl1pPr marL="0" algn="l" defTabSz="1300643" rtl="0" eaLnBrk="1" latinLnBrk="0" hangingPunct="1">
                        <a:defRPr sz="2600" b="1" kern="1200">
                          <a:solidFill>
                            <a:schemeClr val="lt1"/>
                          </a:solidFill>
                          <a:latin typeface="Arial"/>
                        </a:defRPr>
                      </a:lvl1pPr>
                      <a:lvl2pPr marL="650321" algn="l" defTabSz="1300643" rtl="0" eaLnBrk="1" latinLnBrk="0" hangingPunct="1">
                        <a:defRPr sz="2600" b="1" kern="1200">
                          <a:solidFill>
                            <a:schemeClr val="lt1"/>
                          </a:solidFill>
                          <a:latin typeface="Arial"/>
                        </a:defRPr>
                      </a:lvl2pPr>
                      <a:lvl3pPr marL="1300643" algn="l" defTabSz="1300643" rtl="0" eaLnBrk="1" latinLnBrk="0" hangingPunct="1">
                        <a:defRPr sz="2600" b="1" kern="1200">
                          <a:solidFill>
                            <a:schemeClr val="lt1"/>
                          </a:solidFill>
                          <a:latin typeface="Arial"/>
                        </a:defRPr>
                      </a:lvl3pPr>
                      <a:lvl4pPr marL="1950964" algn="l" defTabSz="1300643" rtl="0" eaLnBrk="1" latinLnBrk="0" hangingPunct="1">
                        <a:defRPr sz="2600" b="1" kern="1200">
                          <a:solidFill>
                            <a:schemeClr val="lt1"/>
                          </a:solidFill>
                          <a:latin typeface="Arial"/>
                        </a:defRPr>
                      </a:lvl4pPr>
                      <a:lvl5pPr marL="2601285" algn="l" defTabSz="1300643" rtl="0" eaLnBrk="1" latinLnBrk="0" hangingPunct="1">
                        <a:defRPr sz="2600" b="1" kern="1200">
                          <a:solidFill>
                            <a:schemeClr val="lt1"/>
                          </a:solidFill>
                          <a:latin typeface="Arial"/>
                        </a:defRPr>
                      </a:lvl5pPr>
                      <a:lvl6pPr marL="3251606" algn="l" defTabSz="1300643" rtl="0" eaLnBrk="1" latinLnBrk="0" hangingPunct="1">
                        <a:defRPr sz="2600" b="1" kern="1200">
                          <a:solidFill>
                            <a:schemeClr val="lt1"/>
                          </a:solidFill>
                          <a:latin typeface="Arial"/>
                        </a:defRPr>
                      </a:lvl6pPr>
                      <a:lvl7pPr marL="3901928" algn="l" defTabSz="1300643" rtl="0" eaLnBrk="1" latinLnBrk="0" hangingPunct="1">
                        <a:defRPr sz="2600" b="1" kern="1200">
                          <a:solidFill>
                            <a:schemeClr val="lt1"/>
                          </a:solidFill>
                          <a:latin typeface="Arial"/>
                        </a:defRPr>
                      </a:lvl7pPr>
                      <a:lvl8pPr marL="4552249" algn="l" defTabSz="1300643" rtl="0" eaLnBrk="1" latinLnBrk="0" hangingPunct="1">
                        <a:defRPr sz="2600" b="1" kern="1200">
                          <a:solidFill>
                            <a:schemeClr val="lt1"/>
                          </a:solidFill>
                          <a:latin typeface="Arial"/>
                        </a:defRPr>
                      </a:lvl8pPr>
                      <a:lvl9pPr marL="5202570" algn="l" defTabSz="1300643" rtl="0" eaLnBrk="1" latinLnBrk="0" hangingPunct="1">
                        <a:defRPr sz="2600" b="1" kern="1200">
                          <a:solidFill>
                            <a:schemeClr val="lt1"/>
                          </a:solidFill>
                          <a:latin typeface="Arial"/>
                        </a:defRPr>
                      </a:lvl9pPr>
                    </a:lstStyle>
                    <a:p>
                      <a:pPr algn="ctr"/>
                      <a:r>
                        <a:rPr lang="pl-PL" sz="2000" b="1" baseline="0" dirty="0">
                          <a:solidFill>
                            <a:schemeClr val="bg1">
                              <a:lumMod val="50000"/>
                            </a:schemeClr>
                          </a:solidFill>
                        </a:rPr>
                        <a:t>KIC LED</a:t>
                      </a:r>
                      <a:endParaRPr lang="en-US" sz="2000" b="1" dirty="0">
                        <a:solidFill>
                          <a:schemeClr val="bg1">
                            <a:lumMod val="50000"/>
                          </a:schemeClr>
                        </a:solidFill>
                      </a:endParaRPr>
                    </a:p>
                  </a:txBody>
                  <a:tcPr anchor="ctr"/>
                </a:tc>
                <a:tc>
                  <a:txBody>
                    <a:bodyPr/>
                    <a:lstStyle>
                      <a:lvl1pPr marL="0" algn="l" defTabSz="1300643" rtl="0" eaLnBrk="1" latinLnBrk="0" hangingPunct="1">
                        <a:defRPr sz="2600" b="1" kern="1200">
                          <a:solidFill>
                            <a:schemeClr val="lt1"/>
                          </a:solidFill>
                          <a:latin typeface="Arial"/>
                        </a:defRPr>
                      </a:lvl1pPr>
                      <a:lvl2pPr marL="650321" algn="l" defTabSz="1300643" rtl="0" eaLnBrk="1" latinLnBrk="0" hangingPunct="1">
                        <a:defRPr sz="2600" b="1" kern="1200">
                          <a:solidFill>
                            <a:schemeClr val="lt1"/>
                          </a:solidFill>
                          <a:latin typeface="Arial"/>
                        </a:defRPr>
                      </a:lvl2pPr>
                      <a:lvl3pPr marL="1300643" algn="l" defTabSz="1300643" rtl="0" eaLnBrk="1" latinLnBrk="0" hangingPunct="1">
                        <a:defRPr sz="2600" b="1" kern="1200">
                          <a:solidFill>
                            <a:schemeClr val="lt1"/>
                          </a:solidFill>
                          <a:latin typeface="Arial"/>
                        </a:defRPr>
                      </a:lvl3pPr>
                      <a:lvl4pPr marL="1950964" algn="l" defTabSz="1300643" rtl="0" eaLnBrk="1" latinLnBrk="0" hangingPunct="1">
                        <a:defRPr sz="2600" b="1" kern="1200">
                          <a:solidFill>
                            <a:schemeClr val="lt1"/>
                          </a:solidFill>
                          <a:latin typeface="Arial"/>
                        </a:defRPr>
                      </a:lvl4pPr>
                      <a:lvl5pPr marL="2601285" algn="l" defTabSz="1300643" rtl="0" eaLnBrk="1" latinLnBrk="0" hangingPunct="1">
                        <a:defRPr sz="2600" b="1" kern="1200">
                          <a:solidFill>
                            <a:schemeClr val="lt1"/>
                          </a:solidFill>
                          <a:latin typeface="Arial"/>
                        </a:defRPr>
                      </a:lvl5pPr>
                      <a:lvl6pPr marL="3251606" algn="l" defTabSz="1300643" rtl="0" eaLnBrk="1" latinLnBrk="0" hangingPunct="1">
                        <a:defRPr sz="2600" b="1" kern="1200">
                          <a:solidFill>
                            <a:schemeClr val="lt1"/>
                          </a:solidFill>
                          <a:latin typeface="Arial"/>
                        </a:defRPr>
                      </a:lvl6pPr>
                      <a:lvl7pPr marL="3901928" algn="l" defTabSz="1300643" rtl="0" eaLnBrk="1" latinLnBrk="0" hangingPunct="1">
                        <a:defRPr sz="2600" b="1" kern="1200">
                          <a:solidFill>
                            <a:schemeClr val="lt1"/>
                          </a:solidFill>
                          <a:latin typeface="Arial"/>
                        </a:defRPr>
                      </a:lvl7pPr>
                      <a:lvl8pPr marL="4552249" algn="l" defTabSz="1300643" rtl="0" eaLnBrk="1" latinLnBrk="0" hangingPunct="1">
                        <a:defRPr sz="2600" b="1" kern="1200">
                          <a:solidFill>
                            <a:schemeClr val="lt1"/>
                          </a:solidFill>
                          <a:latin typeface="Arial"/>
                        </a:defRPr>
                      </a:lvl8pPr>
                      <a:lvl9pPr marL="5202570" algn="l" defTabSz="1300643" rtl="0" eaLnBrk="1" latinLnBrk="0" hangingPunct="1">
                        <a:defRPr sz="2600" b="1" kern="1200">
                          <a:solidFill>
                            <a:schemeClr val="lt1"/>
                          </a:solidFill>
                          <a:latin typeface="Arial"/>
                        </a:defRPr>
                      </a:lvl9pPr>
                    </a:lstStyle>
                    <a:p>
                      <a:pPr algn="ctr"/>
                      <a:r>
                        <a:rPr lang="pl-PL" sz="2000" b="0" baseline="0" dirty="0">
                          <a:solidFill>
                            <a:schemeClr val="bg1">
                              <a:lumMod val="50000"/>
                            </a:schemeClr>
                          </a:solidFill>
                        </a:rPr>
                        <a:t>Incadescent bulb</a:t>
                      </a:r>
                      <a:endParaRPr lang="en-US" sz="2000" b="0" dirty="0">
                        <a:solidFill>
                          <a:schemeClr val="bg1">
                            <a:lumMod val="50000"/>
                          </a:schemeClr>
                        </a:solidFill>
                      </a:endParaRPr>
                    </a:p>
                  </a:txBody>
                  <a:tcPr anchor="ctr"/>
                </a:tc>
                <a:tc>
                  <a:txBody>
                    <a:bodyPr/>
                    <a:lstStyle>
                      <a:lvl1pPr marL="0" algn="l" defTabSz="1300643" rtl="0" eaLnBrk="1" latinLnBrk="0" hangingPunct="1">
                        <a:defRPr sz="2600" b="1" kern="1200">
                          <a:solidFill>
                            <a:schemeClr val="lt1"/>
                          </a:solidFill>
                          <a:latin typeface="Arial"/>
                        </a:defRPr>
                      </a:lvl1pPr>
                      <a:lvl2pPr marL="650321" algn="l" defTabSz="1300643" rtl="0" eaLnBrk="1" latinLnBrk="0" hangingPunct="1">
                        <a:defRPr sz="2600" b="1" kern="1200">
                          <a:solidFill>
                            <a:schemeClr val="lt1"/>
                          </a:solidFill>
                          <a:latin typeface="Arial"/>
                        </a:defRPr>
                      </a:lvl2pPr>
                      <a:lvl3pPr marL="1300643" algn="l" defTabSz="1300643" rtl="0" eaLnBrk="1" latinLnBrk="0" hangingPunct="1">
                        <a:defRPr sz="2600" b="1" kern="1200">
                          <a:solidFill>
                            <a:schemeClr val="lt1"/>
                          </a:solidFill>
                          <a:latin typeface="Arial"/>
                        </a:defRPr>
                      </a:lvl3pPr>
                      <a:lvl4pPr marL="1950964" algn="l" defTabSz="1300643" rtl="0" eaLnBrk="1" latinLnBrk="0" hangingPunct="1">
                        <a:defRPr sz="2600" b="1" kern="1200">
                          <a:solidFill>
                            <a:schemeClr val="lt1"/>
                          </a:solidFill>
                          <a:latin typeface="Arial"/>
                        </a:defRPr>
                      </a:lvl4pPr>
                      <a:lvl5pPr marL="2601285" algn="l" defTabSz="1300643" rtl="0" eaLnBrk="1" latinLnBrk="0" hangingPunct="1">
                        <a:defRPr sz="2600" b="1" kern="1200">
                          <a:solidFill>
                            <a:schemeClr val="lt1"/>
                          </a:solidFill>
                          <a:latin typeface="Arial"/>
                        </a:defRPr>
                      </a:lvl5pPr>
                      <a:lvl6pPr marL="3251606" algn="l" defTabSz="1300643" rtl="0" eaLnBrk="1" latinLnBrk="0" hangingPunct="1">
                        <a:defRPr sz="2600" b="1" kern="1200">
                          <a:solidFill>
                            <a:schemeClr val="lt1"/>
                          </a:solidFill>
                          <a:latin typeface="Arial"/>
                        </a:defRPr>
                      </a:lvl6pPr>
                      <a:lvl7pPr marL="3901928" algn="l" defTabSz="1300643" rtl="0" eaLnBrk="1" latinLnBrk="0" hangingPunct="1">
                        <a:defRPr sz="2600" b="1" kern="1200">
                          <a:solidFill>
                            <a:schemeClr val="lt1"/>
                          </a:solidFill>
                          <a:latin typeface="Arial"/>
                        </a:defRPr>
                      </a:lvl7pPr>
                      <a:lvl8pPr marL="4552249" algn="l" defTabSz="1300643" rtl="0" eaLnBrk="1" latinLnBrk="0" hangingPunct="1">
                        <a:defRPr sz="2600" b="1" kern="1200">
                          <a:solidFill>
                            <a:schemeClr val="lt1"/>
                          </a:solidFill>
                          <a:latin typeface="Arial"/>
                        </a:defRPr>
                      </a:lvl8pPr>
                      <a:lvl9pPr marL="5202570" algn="l" defTabSz="1300643" rtl="0" eaLnBrk="1" latinLnBrk="0" hangingPunct="1">
                        <a:defRPr sz="26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kern="1200" dirty="0">
                          <a:solidFill>
                            <a:schemeClr val="bg1">
                              <a:lumMod val="50000"/>
                            </a:schemeClr>
                          </a:solidFill>
                        </a:rPr>
                        <a:t>CFL bulb</a:t>
                      </a:r>
                      <a:endParaRPr lang="en-US" sz="2000" b="0" kern="1200" dirty="0">
                        <a:solidFill>
                          <a:schemeClr val="bg1">
                            <a:lumMod val="50000"/>
                          </a:schemeClr>
                        </a:solidFill>
                        <a:latin typeface="+mn-lt"/>
                        <a:ea typeface="+mn-ea"/>
                        <a:cs typeface="+mn-cs"/>
                      </a:endParaRPr>
                    </a:p>
                  </a:txBody>
                  <a:tcPr anchor="ctr"/>
                </a:tc>
                <a:extLst>
                  <a:ext uri="{0D108BD9-81ED-4DB2-BD59-A6C34878D82A}">
                    <a16:rowId xmlns:a16="http://schemas.microsoft.com/office/drawing/2014/main" val="10000"/>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en-US" sz="2000" b="1" dirty="0">
                          <a:solidFill>
                            <a:schemeClr val="tx1"/>
                          </a:solidFill>
                        </a:rPr>
                        <a:t>Purchase Cost</a:t>
                      </a: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8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4</a:t>
                      </a:r>
                      <a:r>
                        <a:rPr lang="pl-PL" sz="2000" baseline="0" dirty="0">
                          <a:solidFill>
                            <a:schemeClr val="tx1"/>
                          </a:solidFill>
                        </a:rPr>
                        <a:t> EUR</a:t>
                      </a:r>
                      <a:endParaRPr lang="en-US" sz="2000" dirty="0">
                        <a:solidFill>
                          <a:schemeClr val="tx1"/>
                        </a:solidFill>
                      </a:endParaRPr>
                    </a:p>
                  </a:txBody>
                  <a:tcPr anchor="ctr"/>
                </a:tc>
                <a:extLst>
                  <a:ext uri="{0D108BD9-81ED-4DB2-BD59-A6C34878D82A}">
                    <a16:rowId xmlns:a16="http://schemas.microsoft.com/office/drawing/2014/main" val="10001"/>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pl-PL" sz="2000" b="1" dirty="0">
                          <a:solidFill>
                            <a:schemeClr val="tx1"/>
                          </a:solidFill>
                        </a:rPr>
                        <a:t>Brightness</a:t>
                      </a:r>
                      <a:endParaRPr lang="en-US" sz="2000" b="1"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1600 lumens</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1650 lumens</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1600 lumens</a:t>
                      </a:r>
                      <a:endParaRPr lang="en-US" sz="2000" dirty="0">
                        <a:solidFill>
                          <a:schemeClr val="tx1"/>
                        </a:solidFill>
                      </a:endParaRPr>
                    </a:p>
                  </a:txBody>
                  <a:tcPr anchor="ctr"/>
                </a:tc>
                <a:extLst>
                  <a:ext uri="{0D108BD9-81ED-4DB2-BD59-A6C34878D82A}">
                    <a16:rowId xmlns:a16="http://schemas.microsoft.com/office/drawing/2014/main" val="10002"/>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en-US" sz="2000" b="1" dirty="0">
                          <a:solidFill>
                            <a:schemeClr val="tx1"/>
                          </a:solidFill>
                        </a:rPr>
                        <a:t>Lifetime</a:t>
                      </a: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10</a:t>
                      </a:r>
                      <a:r>
                        <a:rPr lang="pl-PL" sz="2000" baseline="0" dirty="0">
                          <a:solidFill>
                            <a:schemeClr val="tx1"/>
                          </a:solidFill>
                        </a:rPr>
                        <a:t> years</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 year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4 years</a:t>
                      </a:r>
                      <a:endParaRPr lang="en-US" sz="2000" dirty="0">
                        <a:solidFill>
                          <a:schemeClr val="tx1"/>
                        </a:solidFill>
                      </a:endParaRPr>
                    </a:p>
                  </a:txBody>
                  <a:tcPr anchor="ctr"/>
                </a:tc>
                <a:extLst>
                  <a:ext uri="{0D108BD9-81ED-4DB2-BD59-A6C34878D82A}">
                    <a16:rowId xmlns:a16="http://schemas.microsoft.com/office/drawing/2014/main" val="10003"/>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en-US" sz="2000" b="1" dirty="0">
                          <a:solidFill>
                            <a:schemeClr val="tx1"/>
                          </a:solidFill>
                        </a:rPr>
                        <a:t>Energy used</a:t>
                      </a: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20W</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100W</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30W</a:t>
                      </a:r>
                      <a:endParaRPr lang="en-US" sz="2000" dirty="0">
                        <a:solidFill>
                          <a:schemeClr val="tx1"/>
                        </a:solidFill>
                      </a:endParaRPr>
                    </a:p>
                  </a:txBody>
                  <a:tcPr anchor="ctr"/>
                </a:tc>
                <a:extLst>
                  <a:ext uri="{0D108BD9-81ED-4DB2-BD59-A6C34878D82A}">
                    <a16:rowId xmlns:a16="http://schemas.microsoft.com/office/drawing/2014/main" val="10004"/>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en-US" sz="2000" b="1" dirty="0">
                          <a:solidFill>
                            <a:schemeClr val="tx1"/>
                          </a:solidFill>
                        </a:rPr>
                        <a:t>Estimated yearly</a:t>
                      </a:r>
                      <a:r>
                        <a:rPr lang="pl-PL" sz="2000" b="1" dirty="0">
                          <a:solidFill>
                            <a:schemeClr val="tx1"/>
                          </a:solidFill>
                        </a:rPr>
                        <a:t> energy</a:t>
                      </a:r>
                      <a:r>
                        <a:rPr lang="en-US" sz="2000" b="1" dirty="0">
                          <a:solidFill>
                            <a:schemeClr val="tx1"/>
                          </a:solidFill>
                        </a:rPr>
                        <a:t> cost</a:t>
                      </a: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3,79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19,98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5,69 EUR</a:t>
                      </a:r>
                      <a:endParaRPr lang="en-US" sz="2000" dirty="0">
                        <a:solidFill>
                          <a:schemeClr val="tx1"/>
                        </a:solidFill>
                      </a:endParaRPr>
                    </a:p>
                  </a:txBody>
                  <a:tcPr anchor="ctr"/>
                </a:tc>
                <a:extLst>
                  <a:ext uri="{0D108BD9-81ED-4DB2-BD59-A6C34878D82A}">
                    <a16:rowId xmlns:a16="http://schemas.microsoft.com/office/drawing/2014/main" val="10005"/>
                  </a:ext>
                </a:extLst>
              </a:tr>
              <a:tr h="579650">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r>
                        <a:rPr lang="pl-PL" sz="2000" b="1" dirty="0">
                          <a:solidFill>
                            <a:schemeClr val="tx1"/>
                          </a:solidFill>
                        </a:rPr>
                        <a:t>Total c</a:t>
                      </a:r>
                      <a:r>
                        <a:rPr lang="en-US" sz="2000" b="1" dirty="0" err="1">
                          <a:solidFill>
                            <a:schemeClr val="tx1"/>
                          </a:solidFill>
                        </a:rPr>
                        <a:t>ost</a:t>
                      </a:r>
                      <a:r>
                        <a:rPr lang="en-US" sz="2000" b="1" dirty="0">
                          <a:solidFill>
                            <a:schemeClr val="tx1"/>
                          </a:solidFill>
                        </a:rPr>
                        <a:t> over 10 years</a:t>
                      </a: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45,9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209,8 EUR</a:t>
                      </a:r>
                      <a:endParaRPr lang="en-US" sz="2000" dirty="0">
                        <a:solidFill>
                          <a:schemeClr val="tx1"/>
                        </a:solidFill>
                      </a:endParaRPr>
                    </a:p>
                  </a:txBody>
                  <a:tcPr anchor="ctr"/>
                </a:tc>
                <a:tc>
                  <a:txBody>
                    <a:bodyPr/>
                    <a:lstStyle>
                      <a:lvl1pPr marL="0" algn="l" defTabSz="1300643" rtl="0" eaLnBrk="1" latinLnBrk="0" hangingPunct="1">
                        <a:defRPr sz="2600" kern="1200">
                          <a:solidFill>
                            <a:schemeClr val="dk1"/>
                          </a:solidFill>
                          <a:latin typeface="Arial"/>
                        </a:defRPr>
                      </a:lvl1pPr>
                      <a:lvl2pPr marL="650321" algn="l" defTabSz="1300643" rtl="0" eaLnBrk="1" latinLnBrk="0" hangingPunct="1">
                        <a:defRPr sz="2600" kern="1200">
                          <a:solidFill>
                            <a:schemeClr val="dk1"/>
                          </a:solidFill>
                          <a:latin typeface="Arial"/>
                        </a:defRPr>
                      </a:lvl2pPr>
                      <a:lvl3pPr marL="1300643" algn="l" defTabSz="1300643" rtl="0" eaLnBrk="1" latinLnBrk="0" hangingPunct="1">
                        <a:defRPr sz="2600" kern="1200">
                          <a:solidFill>
                            <a:schemeClr val="dk1"/>
                          </a:solidFill>
                          <a:latin typeface="Arial"/>
                        </a:defRPr>
                      </a:lvl3pPr>
                      <a:lvl4pPr marL="1950964" algn="l" defTabSz="1300643" rtl="0" eaLnBrk="1" latinLnBrk="0" hangingPunct="1">
                        <a:defRPr sz="2600" kern="1200">
                          <a:solidFill>
                            <a:schemeClr val="dk1"/>
                          </a:solidFill>
                          <a:latin typeface="Arial"/>
                        </a:defRPr>
                      </a:lvl4pPr>
                      <a:lvl5pPr marL="2601285" algn="l" defTabSz="1300643" rtl="0" eaLnBrk="1" latinLnBrk="0" hangingPunct="1">
                        <a:defRPr sz="2600" kern="1200">
                          <a:solidFill>
                            <a:schemeClr val="dk1"/>
                          </a:solidFill>
                          <a:latin typeface="Arial"/>
                        </a:defRPr>
                      </a:lvl5pPr>
                      <a:lvl6pPr marL="3251606" algn="l" defTabSz="1300643" rtl="0" eaLnBrk="1" latinLnBrk="0" hangingPunct="1">
                        <a:defRPr sz="2600" kern="1200">
                          <a:solidFill>
                            <a:schemeClr val="dk1"/>
                          </a:solidFill>
                          <a:latin typeface="Arial"/>
                        </a:defRPr>
                      </a:lvl6pPr>
                      <a:lvl7pPr marL="3901928" algn="l" defTabSz="1300643" rtl="0" eaLnBrk="1" latinLnBrk="0" hangingPunct="1">
                        <a:defRPr sz="2600" kern="1200">
                          <a:solidFill>
                            <a:schemeClr val="dk1"/>
                          </a:solidFill>
                          <a:latin typeface="Arial"/>
                        </a:defRPr>
                      </a:lvl7pPr>
                      <a:lvl8pPr marL="4552249" algn="l" defTabSz="1300643" rtl="0" eaLnBrk="1" latinLnBrk="0" hangingPunct="1">
                        <a:defRPr sz="2600" kern="1200">
                          <a:solidFill>
                            <a:schemeClr val="dk1"/>
                          </a:solidFill>
                          <a:latin typeface="Arial"/>
                        </a:defRPr>
                      </a:lvl8pPr>
                      <a:lvl9pPr marL="5202570" algn="l" defTabSz="1300643" rtl="0" eaLnBrk="1" latinLnBrk="0" hangingPunct="1">
                        <a:defRPr sz="2600" kern="1200">
                          <a:solidFill>
                            <a:schemeClr val="dk1"/>
                          </a:solidFill>
                          <a:latin typeface="Arial"/>
                        </a:defRPr>
                      </a:lvl9pPr>
                    </a:lstStyle>
                    <a:p>
                      <a:pPr algn="ctr"/>
                      <a:r>
                        <a:rPr lang="pl-PL" sz="2000" dirty="0">
                          <a:solidFill>
                            <a:schemeClr val="tx1"/>
                          </a:solidFill>
                        </a:rPr>
                        <a:t>66,9 EUR</a:t>
                      </a:r>
                      <a:endParaRPr lang="en-US" sz="2000" dirty="0">
                        <a:solidFill>
                          <a:schemeClr val="tx1"/>
                        </a:solidFill>
                      </a:endParaRPr>
                    </a:p>
                  </a:txBody>
                  <a:tcPr anchor="ctr"/>
                </a:tc>
                <a:extLst>
                  <a:ext uri="{0D108BD9-81ED-4DB2-BD59-A6C34878D82A}">
                    <a16:rowId xmlns:a16="http://schemas.microsoft.com/office/drawing/2014/main" val="10006"/>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67515384"/>
              </p:ext>
            </p:extLst>
          </p:nvPr>
        </p:nvGraphicFramePr>
        <p:xfrm>
          <a:off x="5318742" y="6914050"/>
          <a:ext cx="527877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0558273" y="7567129"/>
            <a:ext cx="2009632" cy="1077218"/>
          </a:xfrm>
          <a:prstGeom prst="rect">
            <a:avLst/>
          </a:prstGeom>
          <a:noFill/>
        </p:spPr>
        <p:txBody>
          <a:bodyPr wrap="square" rtlCol="0">
            <a:spAutoFit/>
          </a:bodyPr>
          <a:lstStyle/>
          <a:p>
            <a:pPr defTabSz="914400"/>
            <a:r>
              <a:rPr lang="pl-PL" sz="1600" dirty="0">
                <a:latin typeface="Arial"/>
              </a:rPr>
              <a:t>Total cost of using different bulbs through 10 year period [EUR]</a:t>
            </a:r>
            <a:endParaRPr lang="en-US" sz="1600" dirty="0">
              <a:latin typeface="Arial"/>
            </a:endParaRPr>
          </a:p>
        </p:txBody>
      </p:sp>
      <p:pic>
        <p:nvPicPr>
          <p:cNvPr id="14" name="Picture 13"/>
          <p:cNvPicPr>
            <a:picLocks noChangeAspect="1"/>
          </p:cNvPicPr>
          <p:nvPr/>
        </p:nvPicPr>
        <p:blipFill>
          <a:blip r:embed="rId5"/>
          <a:stretch>
            <a:fillRect/>
          </a:stretch>
        </p:blipFill>
        <p:spPr>
          <a:xfrm>
            <a:off x="1082675" y="6881679"/>
            <a:ext cx="2952328" cy="2594036"/>
          </a:xfrm>
          <a:prstGeom prst="rect">
            <a:avLst/>
          </a:prstGeom>
        </p:spPr>
      </p:pic>
    </p:spTree>
    <p:extLst>
      <p:ext uri="{BB962C8B-B14F-4D97-AF65-F5344CB8AC3E}">
        <p14:creationId xmlns:p14="http://schemas.microsoft.com/office/powerpoint/2010/main" val="10692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The Team</a:t>
            </a:r>
            <a:endParaRPr lang="en-US"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16</a:t>
            </a:fld>
            <a:endParaRPr lang="en-GB" dirty="0"/>
          </a:p>
        </p:txBody>
      </p:sp>
      <p:grpSp>
        <p:nvGrpSpPr>
          <p:cNvPr id="12" name="Group 11"/>
          <p:cNvGrpSpPr/>
          <p:nvPr/>
        </p:nvGrpSpPr>
        <p:grpSpPr>
          <a:xfrm>
            <a:off x="309712" y="1686604"/>
            <a:ext cx="2346868" cy="7656279"/>
            <a:chOff x="627140" y="1686604"/>
            <a:chExt cx="2346868" cy="7656279"/>
          </a:xfrm>
        </p:grpSpPr>
        <p:sp>
          <p:nvSpPr>
            <p:cNvPr id="3" name="TextBox 2"/>
            <p:cNvSpPr txBox="1"/>
            <p:nvPr/>
          </p:nvSpPr>
          <p:spPr>
            <a:xfrm>
              <a:off x="755133" y="4158307"/>
              <a:ext cx="2160240" cy="648072"/>
            </a:xfrm>
            <a:prstGeom prst="rect">
              <a:avLst/>
            </a:prstGeom>
          </p:spPr>
          <p:txBody>
            <a:bodyPr vert="horz" wrap="none" lIns="91440" tIns="45720" rIns="91440" bIns="45720" rtlCol="0" anchor="t">
              <a:noAutofit/>
            </a:bodyPr>
            <a:lstStyle/>
            <a:p>
              <a:pPr algn="ctr">
                <a:spcAft>
                  <a:spcPts val="600"/>
                </a:spcAft>
              </a:pPr>
              <a:r>
                <a:rPr lang="pl-PL" sz="3200" b="1" dirty="0">
                  <a:solidFill>
                    <a:srgbClr val="0070C0"/>
                  </a:solidFill>
                  <a:latin typeface="Arial"/>
                  <a:cs typeface="Arial"/>
                </a:rPr>
                <a:t>Gary Pittman</a:t>
              </a:r>
            </a:p>
          </p:txBody>
        </p:sp>
        <p:cxnSp>
          <p:nvCxnSpPr>
            <p:cNvPr id="8" name="Straight Connector 7"/>
            <p:cNvCxnSpPr/>
            <p:nvPr/>
          </p:nvCxnSpPr>
          <p:spPr>
            <a:xfrm>
              <a:off x="689363" y="4878387"/>
              <a:ext cx="228464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46917" y="4950396"/>
              <a:ext cx="2160240" cy="432047"/>
            </a:xfrm>
            <a:prstGeom prst="rect">
              <a:avLst/>
            </a:prstGeom>
          </p:spPr>
          <p:txBody>
            <a:bodyPr vert="horz" wrap="none" lIns="91440" tIns="45720" rIns="91440" bIns="45720" rtlCol="0" anchor="t">
              <a:noAutofit/>
            </a:bodyPr>
            <a:lstStyle/>
            <a:p>
              <a:pPr algn="ctr">
                <a:spcAft>
                  <a:spcPts val="600"/>
                </a:spcAft>
              </a:pPr>
              <a:r>
                <a:rPr lang="pl-PL" sz="1800" b="1" dirty="0">
                  <a:solidFill>
                    <a:srgbClr val="0070C0"/>
                  </a:solidFill>
                  <a:latin typeface="Arial"/>
                  <a:cs typeface="Arial"/>
                </a:rPr>
                <a:t>CEO</a:t>
              </a:r>
            </a:p>
          </p:txBody>
        </p:sp>
        <p:sp>
          <p:nvSpPr>
            <p:cNvPr id="40" name="TextBox 39"/>
            <p:cNvSpPr txBox="1"/>
            <p:nvPr/>
          </p:nvSpPr>
          <p:spPr>
            <a:xfrm>
              <a:off x="746917" y="5374429"/>
              <a:ext cx="2160240" cy="432047"/>
            </a:xfrm>
            <a:prstGeom prst="rect">
              <a:avLst/>
            </a:prstGeom>
          </p:spPr>
          <p:txBody>
            <a:bodyPr vert="horz" wrap="none" lIns="91440" tIns="45720" rIns="91440" bIns="45720" rtlCol="0" anchor="t">
              <a:noAutofit/>
            </a:bodyPr>
            <a:lstStyle/>
            <a:p>
              <a:pPr algn="ctr">
                <a:spcAft>
                  <a:spcPts val="600"/>
                </a:spcAft>
              </a:pPr>
              <a:r>
                <a:rPr lang="pl-PL" sz="1800" dirty="0">
                  <a:solidFill>
                    <a:srgbClr val="0070C0"/>
                  </a:solidFill>
                  <a:latin typeface="Arial"/>
                  <a:cs typeface="Arial"/>
                </a:rPr>
                <a:t>ENGINEERING</a:t>
              </a:r>
            </a:p>
          </p:txBody>
        </p:sp>
        <p:sp>
          <p:nvSpPr>
            <p:cNvPr id="41" name="TextBox 40"/>
            <p:cNvSpPr txBox="1"/>
            <p:nvPr/>
          </p:nvSpPr>
          <p:spPr>
            <a:xfrm>
              <a:off x="630728" y="6230509"/>
              <a:ext cx="2343280" cy="3112374"/>
            </a:xfrm>
            <a:prstGeom prst="rect">
              <a:avLst/>
            </a:prstGeom>
            <a:ln>
              <a:solidFill>
                <a:srgbClr val="A8CC50"/>
              </a:solidFill>
            </a:ln>
          </p:spPr>
          <p:txBody>
            <a:bodyPr vert="horz" wrap="none" lIns="91440" tIns="45720" rIns="91440" bIns="45720" rtlCol="0" anchor="t">
              <a:noAutofit/>
            </a:bodyPr>
            <a:lstStyle/>
            <a:p>
              <a:pPr algn="ctr">
                <a:spcAft>
                  <a:spcPts val="600"/>
                </a:spcAft>
              </a:pPr>
              <a:endParaRPr lang="pl-PL" sz="1800" dirty="0">
                <a:solidFill>
                  <a:srgbClr val="0070C0"/>
                </a:solidFill>
                <a:latin typeface="Arial"/>
                <a:cs typeface="Arial"/>
              </a:endParaRPr>
            </a:p>
          </p:txBody>
        </p:sp>
        <p:sp>
          <p:nvSpPr>
            <p:cNvPr id="10" name="Rectangle 9"/>
            <p:cNvSpPr/>
            <p:nvPr/>
          </p:nvSpPr>
          <p:spPr>
            <a:xfrm>
              <a:off x="630728" y="5806476"/>
              <a:ext cx="2343279" cy="424033"/>
            </a:xfrm>
            <a:prstGeom prst="rect">
              <a:avLst/>
            </a:prstGeom>
            <a:solidFill>
              <a:srgbClr val="A8C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latin typeface="Arial" panose="020B0604020202020204" pitchFamily="34" charset="0"/>
                  <a:cs typeface="Arial" panose="020B0604020202020204" pitchFamily="34" charset="0"/>
                </a:rPr>
                <a:t>BIO</a:t>
              </a:r>
            </a:p>
          </p:txBody>
        </p:sp>
        <p:sp>
          <p:nvSpPr>
            <p:cNvPr id="42" name="TextBox 41"/>
            <p:cNvSpPr txBox="1"/>
            <p:nvPr/>
          </p:nvSpPr>
          <p:spPr>
            <a:xfrm>
              <a:off x="627140" y="1686604"/>
              <a:ext cx="2343280" cy="2238304"/>
            </a:xfrm>
            <a:prstGeom prst="rect">
              <a:avLst/>
            </a:prstGeom>
            <a:ln>
              <a:solidFill>
                <a:srgbClr val="A8CC50"/>
              </a:solidFill>
            </a:ln>
          </p:spPr>
          <p:txBody>
            <a:bodyPr vert="horz" wrap="none" lIns="91440" tIns="45720" rIns="91440" bIns="45720" rtlCol="0" anchor="ctr">
              <a:noAutofit/>
            </a:bodyPr>
            <a:lstStyle/>
            <a:p>
              <a:pPr algn="ctr">
                <a:spcAft>
                  <a:spcPts val="600"/>
                </a:spcAft>
              </a:pPr>
              <a:r>
                <a:rPr lang="pl-PL" sz="1800" dirty="0">
                  <a:solidFill>
                    <a:srgbClr val="0070C0"/>
                  </a:solidFill>
                  <a:latin typeface="Arial"/>
                  <a:cs typeface="Arial"/>
                </a:rPr>
                <a:t>PHOTO</a:t>
              </a:r>
            </a:p>
          </p:txBody>
        </p:sp>
      </p:grpSp>
      <p:grpSp>
        <p:nvGrpSpPr>
          <p:cNvPr id="43" name="Group 42"/>
          <p:cNvGrpSpPr/>
          <p:nvPr/>
        </p:nvGrpSpPr>
        <p:grpSpPr>
          <a:xfrm>
            <a:off x="3592684" y="1686604"/>
            <a:ext cx="2346868" cy="7656279"/>
            <a:chOff x="627140" y="1686604"/>
            <a:chExt cx="2346868" cy="7656279"/>
          </a:xfrm>
        </p:grpSpPr>
        <p:sp>
          <p:nvSpPr>
            <p:cNvPr id="44" name="TextBox 43"/>
            <p:cNvSpPr txBox="1"/>
            <p:nvPr/>
          </p:nvSpPr>
          <p:spPr>
            <a:xfrm>
              <a:off x="755133" y="4158307"/>
              <a:ext cx="2160240" cy="648072"/>
            </a:xfrm>
            <a:prstGeom prst="rect">
              <a:avLst/>
            </a:prstGeom>
          </p:spPr>
          <p:txBody>
            <a:bodyPr vert="horz" wrap="none" lIns="91440" tIns="45720" rIns="91440" bIns="45720" rtlCol="0" anchor="t">
              <a:noAutofit/>
            </a:bodyPr>
            <a:lstStyle/>
            <a:p>
              <a:pPr algn="ctr">
                <a:spcAft>
                  <a:spcPts val="600"/>
                </a:spcAft>
              </a:pPr>
              <a:r>
                <a:rPr lang="pl-PL" sz="3200" b="1" dirty="0">
                  <a:solidFill>
                    <a:srgbClr val="0070C0"/>
                  </a:solidFill>
                  <a:latin typeface="Arial"/>
                  <a:cs typeface="Arial"/>
                </a:rPr>
                <a:t>James Biard</a:t>
              </a:r>
            </a:p>
          </p:txBody>
        </p:sp>
        <p:cxnSp>
          <p:nvCxnSpPr>
            <p:cNvPr id="45" name="Straight Connector 44"/>
            <p:cNvCxnSpPr/>
            <p:nvPr/>
          </p:nvCxnSpPr>
          <p:spPr>
            <a:xfrm>
              <a:off x="689363" y="4878387"/>
              <a:ext cx="228464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46917" y="4950396"/>
              <a:ext cx="2160240" cy="432047"/>
            </a:xfrm>
            <a:prstGeom prst="rect">
              <a:avLst/>
            </a:prstGeom>
          </p:spPr>
          <p:txBody>
            <a:bodyPr vert="horz" wrap="none" lIns="91440" tIns="45720" rIns="91440" bIns="45720" rtlCol="0" anchor="t">
              <a:noAutofit/>
            </a:bodyPr>
            <a:lstStyle/>
            <a:p>
              <a:pPr algn="ctr">
                <a:spcAft>
                  <a:spcPts val="600"/>
                </a:spcAft>
              </a:pPr>
              <a:r>
                <a:rPr lang="pl-PL" sz="1800" b="1" dirty="0">
                  <a:solidFill>
                    <a:srgbClr val="0070C0"/>
                  </a:solidFill>
                  <a:latin typeface="Arial"/>
                  <a:cs typeface="Arial"/>
                </a:rPr>
                <a:t>CTO</a:t>
              </a:r>
            </a:p>
          </p:txBody>
        </p:sp>
        <p:sp>
          <p:nvSpPr>
            <p:cNvPr id="47" name="TextBox 46"/>
            <p:cNvSpPr txBox="1"/>
            <p:nvPr/>
          </p:nvSpPr>
          <p:spPr>
            <a:xfrm>
              <a:off x="746917" y="5374429"/>
              <a:ext cx="2160240" cy="432047"/>
            </a:xfrm>
            <a:prstGeom prst="rect">
              <a:avLst/>
            </a:prstGeom>
          </p:spPr>
          <p:txBody>
            <a:bodyPr vert="horz" wrap="none" lIns="91440" tIns="45720" rIns="91440" bIns="45720" rtlCol="0" anchor="t">
              <a:noAutofit/>
            </a:bodyPr>
            <a:lstStyle/>
            <a:p>
              <a:pPr algn="ctr">
                <a:spcAft>
                  <a:spcPts val="600"/>
                </a:spcAft>
              </a:pPr>
              <a:r>
                <a:rPr lang="pl-PL" sz="1800" dirty="0">
                  <a:solidFill>
                    <a:srgbClr val="0070C0"/>
                  </a:solidFill>
                  <a:latin typeface="Arial"/>
                  <a:cs typeface="Arial"/>
                </a:rPr>
                <a:t>ENGINEERING</a:t>
              </a:r>
            </a:p>
          </p:txBody>
        </p:sp>
        <p:sp>
          <p:nvSpPr>
            <p:cNvPr id="48" name="TextBox 47"/>
            <p:cNvSpPr txBox="1"/>
            <p:nvPr/>
          </p:nvSpPr>
          <p:spPr>
            <a:xfrm>
              <a:off x="630728" y="6230509"/>
              <a:ext cx="2343280" cy="3112374"/>
            </a:xfrm>
            <a:prstGeom prst="rect">
              <a:avLst/>
            </a:prstGeom>
            <a:ln>
              <a:solidFill>
                <a:srgbClr val="A8CC50"/>
              </a:solidFill>
            </a:ln>
          </p:spPr>
          <p:txBody>
            <a:bodyPr vert="horz" wrap="none" lIns="91440" tIns="45720" rIns="91440" bIns="45720" rtlCol="0" anchor="t">
              <a:noAutofit/>
            </a:bodyPr>
            <a:lstStyle/>
            <a:p>
              <a:pPr algn="ctr">
                <a:spcAft>
                  <a:spcPts val="600"/>
                </a:spcAft>
              </a:pPr>
              <a:endParaRPr lang="pl-PL" sz="1800" dirty="0">
                <a:solidFill>
                  <a:srgbClr val="0070C0"/>
                </a:solidFill>
                <a:latin typeface="Arial"/>
                <a:cs typeface="Arial"/>
              </a:endParaRPr>
            </a:p>
          </p:txBody>
        </p:sp>
        <p:sp>
          <p:nvSpPr>
            <p:cNvPr id="49" name="Rectangle 48"/>
            <p:cNvSpPr/>
            <p:nvPr/>
          </p:nvSpPr>
          <p:spPr>
            <a:xfrm>
              <a:off x="630728" y="5806476"/>
              <a:ext cx="2343279" cy="424033"/>
            </a:xfrm>
            <a:prstGeom prst="rect">
              <a:avLst/>
            </a:prstGeom>
            <a:solidFill>
              <a:srgbClr val="A8C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latin typeface="Arial" panose="020B0604020202020204" pitchFamily="34" charset="0"/>
                  <a:cs typeface="Arial" panose="020B0604020202020204" pitchFamily="34" charset="0"/>
                </a:rPr>
                <a:t>BIO</a:t>
              </a:r>
            </a:p>
          </p:txBody>
        </p:sp>
        <p:sp>
          <p:nvSpPr>
            <p:cNvPr id="50" name="TextBox 49"/>
            <p:cNvSpPr txBox="1"/>
            <p:nvPr/>
          </p:nvSpPr>
          <p:spPr>
            <a:xfrm>
              <a:off x="627140" y="1686604"/>
              <a:ext cx="2343280" cy="2238304"/>
            </a:xfrm>
            <a:prstGeom prst="rect">
              <a:avLst/>
            </a:prstGeom>
            <a:ln>
              <a:solidFill>
                <a:srgbClr val="A8CC50"/>
              </a:solidFill>
            </a:ln>
          </p:spPr>
          <p:txBody>
            <a:bodyPr vert="horz" wrap="none" lIns="91440" tIns="45720" rIns="91440" bIns="45720" rtlCol="0" anchor="ctr">
              <a:noAutofit/>
            </a:bodyPr>
            <a:lstStyle/>
            <a:p>
              <a:pPr algn="ctr">
                <a:spcAft>
                  <a:spcPts val="600"/>
                </a:spcAft>
              </a:pPr>
              <a:r>
                <a:rPr lang="pl-PL" sz="1800" dirty="0">
                  <a:solidFill>
                    <a:srgbClr val="0070C0"/>
                  </a:solidFill>
                  <a:latin typeface="Arial"/>
                  <a:cs typeface="Arial"/>
                </a:rPr>
                <a:t>PHOTO</a:t>
              </a:r>
            </a:p>
          </p:txBody>
        </p:sp>
      </p:grpSp>
      <p:grpSp>
        <p:nvGrpSpPr>
          <p:cNvPr id="51" name="Group 50"/>
          <p:cNvGrpSpPr/>
          <p:nvPr/>
        </p:nvGrpSpPr>
        <p:grpSpPr>
          <a:xfrm>
            <a:off x="7058696" y="1686604"/>
            <a:ext cx="2346868" cy="7656279"/>
            <a:chOff x="627140" y="1686604"/>
            <a:chExt cx="2346868" cy="7656279"/>
          </a:xfrm>
        </p:grpSpPr>
        <p:sp>
          <p:nvSpPr>
            <p:cNvPr id="52" name="TextBox 51"/>
            <p:cNvSpPr txBox="1"/>
            <p:nvPr/>
          </p:nvSpPr>
          <p:spPr>
            <a:xfrm>
              <a:off x="755133" y="4158307"/>
              <a:ext cx="2160240" cy="648072"/>
            </a:xfrm>
            <a:prstGeom prst="rect">
              <a:avLst/>
            </a:prstGeom>
          </p:spPr>
          <p:txBody>
            <a:bodyPr vert="horz" wrap="none" lIns="91440" tIns="45720" rIns="91440" bIns="45720" rtlCol="0" anchor="t">
              <a:noAutofit/>
            </a:bodyPr>
            <a:lstStyle/>
            <a:p>
              <a:pPr algn="ctr">
                <a:spcAft>
                  <a:spcPts val="600"/>
                </a:spcAft>
              </a:pPr>
              <a:r>
                <a:rPr lang="pl-PL" sz="3200" b="1" dirty="0">
                  <a:solidFill>
                    <a:srgbClr val="0070C0"/>
                  </a:solidFill>
                  <a:latin typeface="Arial"/>
                  <a:cs typeface="Arial"/>
                </a:rPr>
                <a:t>Jeff Fleeher</a:t>
              </a:r>
            </a:p>
          </p:txBody>
        </p:sp>
        <p:cxnSp>
          <p:nvCxnSpPr>
            <p:cNvPr id="53" name="Straight Connector 52"/>
            <p:cNvCxnSpPr/>
            <p:nvPr/>
          </p:nvCxnSpPr>
          <p:spPr>
            <a:xfrm>
              <a:off x="689363" y="4878387"/>
              <a:ext cx="228464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6917" y="4950396"/>
              <a:ext cx="2160240" cy="432047"/>
            </a:xfrm>
            <a:prstGeom prst="rect">
              <a:avLst/>
            </a:prstGeom>
          </p:spPr>
          <p:txBody>
            <a:bodyPr vert="horz" wrap="none" lIns="91440" tIns="45720" rIns="91440" bIns="45720" rtlCol="0" anchor="t">
              <a:noAutofit/>
            </a:bodyPr>
            <a:lstStyle/>
            <a:p>
              <a:pPr algn="ctr">
                <a:spcAft>
                  <a:spcPts val="600"/>
                </a:spcAft>
              </a:pPr>
              <a:r>
                <a:rPr lang="pl-PL" sz="1800" b="1" dirty="0">
                  <a:solidFill>
                    <a:srgbClr val="0070C0"/>
                  </a:solidFill>
                  <a:latin typeface="Arial"/>
                  <a:cs typeface="Arial"/>
                </a:rPr>
                <a:t>CFO</a:t>
              </a:r>
            </a:p>
          </p:txBody>
        </p:sp>
        <p:sp>
          <p:nvSpPr>
            <p:cNvPr id="55" name="TextBox 54"/>
            <p:cNvSpPr txBox="1"/>
            <p:nvPr/>
          </p:nvSpPr>
          <p:spPr>
            <a:xfrm>
              <a:off x="746917" y="5374429"/>
              <a:ext cx="2160240" cy="432047"/>
            </a:xfrm>
            <a:prstGeom prst="rect">
              <a:avLst/>
            </a:prstGeom>
          </p:spPr>
          <p:txBody>
            <a:bodyPr vert="horz" wrap="none" lIns="91440" tIns="45720" rIns="91440" bIns="45720" rtlCol="0" anchor="t">
              <a:noAutofit/>
            </a:bodyPr>
            <a:lstStyle/>
            <a:p>
              <a:pPr algn="ctr">
                <a:spcAft>
                  <a:spcPts val="600"/>
                </a:spcAft>
              </a:pPr>
              <a:r>
                <a:rPr lang="pl-PL" sz="1800" dirty="0">
                  <a:solidFill>
                    <a:srgbClr val="0070C0"/>
                  </a:solidFill>
                  <a:latin typeface="Arial"/>
                  <a:cs typeface="Arial"/>
                </a:rPr>
                <a:t>FINANCE</a:t>
              </a:r>
            </a:p>
          </p:txBody>
        </p:sp>
        <p:sp>
          <p:nvSpPr>
            <p:cNvPr id="56" name="TextBox 55"/>
            <p:cNvSpPr txBox="1"/>
            <p:nvPr/>
          </p:nvSpPr>
          <p:spPr>
            <a:xfrm>
              <a:off x="630728" y="6230509"/>
              <a:ext cx="2343280" cy="3112374"/>
            </a:xfrm>
            <a:prstGeom prst="rect">
              <a:avLst/>
            </a:prstGeom>
            <a:ln>
              <a:solidFill>
                <a:srgbClr val="A8CC50"/>
              </a:solidFill>
            </a:ln>
          </p:spPr>
          <p:txBody>
            <a:bodyPr vert="horz" wrap="none" lIns="91440" tIns="45720" rIns="91440" bIns="45720" rtlCol="0" anchor="t">
              <a:noAutofit/>
            </a:bodyPr>
            <a:lstStyle/>
            <a:p>
              <a:pPr algn="ctr">
                <a:spcAft>
                  <a:spcPts val="600"/>
                </a:spcAft>
              </a:pPr>
              <a:endParaRPr lang="pl-PL" sz="1800" dirty="0">
                <a:solidFill>
                  <a:srgbClr val="0070C0"/>
                </a:solidFill>
                <a:latin typeface="Arial"/>
                <a:cs typeface="Arial"/>
              </a:endParaRPr>
            </a:p>
          </p:txBody>
        </p:sp>
        <p:sp>
          <p:nvSpPr>
            <p:cNvPr id="57" name="Rectangle 56"/>
            <p:cNvSpPr/>
            <p:nvPr/>
          </p:nvSpPr>
          <p:spPr>
            <a:xfrm>
              <a:off x="630728" y="5806476"/>
              <a:ext cx="2343279" cy="424033"/>
            </a:xfrm>
            <a:prstGeom prst="rect">
              <a:avLst/>
            </a:prstGeom>
            <a:solidFill>
              <a:srgbClr val="A8C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latin typeface="Arial" panose="020B0604020202020204" pitchFamily="34" charset="0"/>
                  <a:cs typeface="Arial" panose="020B0604020202020204" pitchFamily="34" charset="0"/>
                </a:rPr>
                <a:t>BIO</a:t>
              </a:r>
            </a:p>
          </p:txBody>
        </p:sp>
        <p:sp>
          <p:nvSpPr>
            <p:cNvPr id="58" name="TextBox 57"/>
            <p:cNvSpPr txBox="1"/>
            <p:nvPr/>
          </p:nvSpPr>
          <p:spPr>
            <a:xfrm>
              <a:off x="627140" y="1686604"/>
              <a:ext cx="2343280" cy="2238304"/>
            </a:xfrm>
            <a:prstGeom prst="rect">
              <a:avLst/>
            </a:prstGeom>
            <a:ln>
              <a:solidFill>
                <a:srgbClr val="A8CC50"/>
              </a:solidFill>
            </a:ln>
          </p:spPr>
          <p:txBody>
            <a:bodyPr vert="horz" wrap="none" lIns="91440" tIns="45720" rIns="91440" bIns="45720" rtlCol="0" anchor="ctr">
              <a:noAutofit/>
            </a:bodyPr>
            <a:lstStyle/>
            <a:p>
              <a:pPr algn="ctr">
                <a:spcAft>
                  <a:spcPts val="600"/>
                </a:spcAft>
              </a:pPr>
              <a:r>
                <a:rPr lang="pl-PL" sz="1800" dirty="0">
                  <a:solidFill>
                    <a:srgbClr val="0070C0"/>
                  </a:solidFill>
                  <a:latin typeface="Arial"/>
                  <a:cs typeface="Arial"/>
                </a:rPr>
                <a:t>PHOTO</a:t>
              </a:r>
            </a:p>
          </p:txBody>
        </p:sp>
      </p:grpSp>
      <p:grpSp>
        <p:nvGrpSpPr>
          <p:cNvPr id="59" name="Group 58"/>
          <p:cNvGrpSpPr/>
          <p:nvPr/>
        </p:nvGrpSpPr>
        <p:grpSpPr>
          <a:xfrm>
            <a:off x="10340504" y="1686604"/>
            <a:ext cx="2346868" cy="7656279"/>
            <a:chOff x="627140" y="1686604"/>
            <a:chExt cx="2346868" cy="7656279"/>
          </a:xfrm>
        </p:grpSpPr>
        <p:sp>
          <p:nvSpPr>
            <p:cNvPr id="60" name="TextBox 59"/>
            <p:cNvSpPr txBox="1"/>
            <p:nvPr/>
          </p:nvSpPr>
          <p:spPr>
            <a:xfrm>
              <a:off x="755133" y="4158307"/>
              <a:ext cx="2160240" cy="648072"/>
            </a:xfrm>
            <a:prstGeom prst="rect">
              <a:avLst/>
            </a:prstGeom>
          </p:spPr>
          <p:txBody>
            <a:bodyPr vert="horz" wrap="none" lIns="91440" tIns="45720" rIns="91440" bIns="45720" rtlCol="0" anchor="t">
              <a:noAutofit/>
            </a:bodyPr>
            <a:lstStyle/>
            <a:p>
              <a:pPr algn="ctr">
                <a:spcAft>
                  <a:spcPts val="600"/>
                </a:spcAft>
              </a:pPr>
              <a:r>
                <a:rPr lang="pl-PL" sz="3200" b="1" dirty="0">
                  <a:solidFill>
                    <a:srgbClr val="0070C0"/>
                  </a:solidFill>
                  <a:latin typeface="Arial"/>
                  <a:cs typeface="Arial"/>
                </a:rPr>
                <a:t>Akos Armont</a:t>
              </a:r>
            </a:p>
          </p:txBody>
        </p:sp>
        <p:cxnSp>
          <p:nvCxnSpPr>
            <p:cNvPr id="61" name="Straight Connector 60"/>
            <p:cNvCxnSpPr/>
            <p:nvPr/>
          </p:nvCxnSpPr>
          <p:spPr>
            <a:xfrm>
              <a:off x="689363" y="4878387"/>
              <a:ext cx="228464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46917" y="4950396"/>
              <a:ext cx="2160240" cy="432047"/>
            </a:xfrm>
            <a:prstGeom prst="rect">
              <a:avLst/>
            </a:prstGeom>
          </p:spPr>
          <p:txBody>
            <a:bodyPr vert="horz" wrap="none" lIns="91440" tIns="45720" rIns="91440" bIns="45720" rtlCol="0" anchor="t">
              <a:noAutofit/>
            </a:bodyPr>
            <a:lstStyle/>
            <a:p>
              <a:pPr algn="ctr">
                <a:spcAft>
                  <a:spcPts val="600"/>
                </a:spcAft>
              </a:pPr>
              <a:r>
                <a:rPr lang="pl-PL" sz="1800" b="1" dirty="0">
                  <a:solidFill>
                    <a:srgbClr val="0070C0"/>
                  </a:solidFill>
                  <a:latin typeface="Arial"/>
                  <a:cs typeface="Arial"/>
                </a:rPr>
                <a:t>SALES</a:t>
              </a:r>
            </a:p>
          </p:txBody>
        </p:sp>
        <p:sp>
          <p:nvSpPr>
            <p:cNvPr id="63" name="TextBox 62"/>
            <p:cNvSpPr txBox="1"/>
            <p:nvPr/>
          </p:nvSpPr>
          <p:spPr>
            <a:xfrm>
              <a:off x="746917" y="5374429"/>
              <a:ext cx="2160240" cy="432047"/>
            </a:xfrm>
            <a:prstGeom prst="rect">
              <a:avLst/>
            </a:prstGeom>
          </p:spPr>
          <p:txBody>
            <a:bodyPr vert="horz" wrap="none" lIns="91440" tIns="45720" rIns="91440" bIns="45720" rtlCol="0" anchor="t">
              <a:noAutofit/>
            </a:bodyPr>
            <a:lstStyle/>
            <a:p>
              <a:pPr algn="ctr">
                <a:spcAft>
                  <a:spcPts val="600"/>
                </a:spcAft>
              </a:pPr>
              <a:r>
                <a:rPr lang="pl-PL" sz="1800" dirty="0">
                  <a:solidFill>
                    <a:srgbClr val="0070C0"/>
                  </a:solidFill>
                  <a:latin typeface="Arial"/>
                  <a:cs typeface="Arial"/>
                </a:rPr>
                <a:t>STRATEGY</a:t>
              </a:r>
            </a:p>
          </p:txBody>
        </p:sp>
        <p:sp>
          <p:nvSpPr>
            <p:cNvPr id="64" name="TextBox 63"/>
            <p:cNvSpPr txBox="1"/>
            <p:nvPr/>
          </p:nvSpPr>
          <p:spPr>
            <a:xfrm>
              <a:off x="630728" y="6230509"/>
              <a:ext cx="2343280" cy="3112374"/>
            </a:xfrm>
            <a:prstGeom prst="rect">
              <a:avLst/>
            </a:prstGeom>
            <a:ln>
              <a:solidFill>
                <a:srgbClr val="A8CC50"/>
              </a:solidFill>
            </a:ln>
          </p:spPr>
          <p:txBody>
            <a:bodyPr vert="horz" wrap="none" lIns="91440" tIns="45720" rIns="91440" bIns="45720" rtlCol="0" anchor="t">
              <a:noAutofit/>
            </a:bodyPr>
            <a:lstStyle/>
            <a:p>
              <a:pPr algn="ctr">
                <a:spcAft>
                  <a:spcPts val="600"/>
                </a:spcAft>
              </a:pPr>
              <a:endParaRPr lang="pl-PL" sz="1800" dirty="0">
                <a:solidFill>
                  <a:srgbClr val="0070C0"/>
                </a:solidFill>
                <a:latin typeface="Arial"/>
                <a:cs typeface="Arial"/>
              </a:endParaRPr>
            </a:p>
          </p:txBody>
        </p:sp>
        <p:sp>
          <p:nvSpPr>
            <p:cNvPr id="65" name="Rectangle 64"/>
            <p:cNvSpPr/>
            <p:nvPr/>
          </p:nvSpPr>
          <p:spPr>
            <a:xfrm>
              <a:off x="630728" y="5806476"/>
              <a:ext cx="2343279" cy="424033"/>
            </a:xfrm>
            <a:prstGeom prst="rect">
              <a:avLst/>
            </a:prstGeom>
            <a:solidFill>
              <a:srgbClr val="A8C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latin typeface="Arial" panose="020B0604020202020204" pitchFamily="34" charset="0"/>
                  <a:cs typeface="Arial" panose="020B0604020202020204" pitchFamily="34" charset="0"/>
                </a:rPr>
                <a:t>BIO</a:t>
              </a:r>
            </a:p>
          </p:txBody>
        </p:sp>
        <p:sp>
          <p:nvSpPr>
            <p:cNvPr id="66" name="TextBox 65"/>
            <p:cNvSpPr txBox="1"/>
            <p:nvPr/>
          </p:nvSpPr>
          <p:spPr>
            <a:xfrm>
              <a:off x="627140" y="1686604"/>
              <a:ext cx="2343280" cy="2238304"/>
            </a:xfrm>
            <a:prstGeom prst="rect">
              <a:avLst/>
            </a:prstGeom>
            <a:ln>
              <a:solidFill>
                <a:srgbClr val="A8CC50"/>
              </a:solidFill>
            </a:ln>
          </p:spPr>
          <p:txBody>
            <a:bodyPr vert="horz" wrap="none" lIns="91440" tIns="45720" rIns="91440" bIns="45720" rtlCol="0" anchor="ctr">
              <a:noAutofit/>
            </a:bodyPr>
            <a:lstStyle/>
            <a:p>
              <a:pPr algn="ctr">
                <a:spcAft>
                  <a:spcPts val="600"/>
                </a:spcAft>
              </a:pPr>
              <a:r>
                <a:rPr lang="pl-PL" sz="1800" dirty="0">
                  <a:solidFill>
                    <a:srgbClr val="0070C0"/>
                  </a:solidFill>
                  <a:latin typeface="Arial"/>
                  <a:cs typeface="Arial"/>
                </a:rPr>
                <a:t>PHOTO</a:t>
              </a: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03" b="24081"/>
          <a:stretch/>
        </p:blipFill>
        <p:spPr>
          <a:xfrm>
            <a:off x="311857" y="1698045"/>
            <a:ext cx="2341135" cy="230632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46" b="22618"/>
          <a:stretch/>
        </p:blipFill>
        <p:spPr>
          <a:xfrm>
            <a:off x="3615614" y="1710035"/>
            <a:ext cx="2344444" cy="229957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25226"/>
          <a:stretch/>
        </p:blipFill>
        <p:spPr>
          <a:xfrm>
            <a:off x="7058696" y="1686604"/>
            <a:ext cx="2343280" cy="232845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35282"/>
          <a:stretch/>
        </p:blipFill>
        <p:spPr>
          <a:xfrm>
            <a:off x="10365762" y="1684038"/>
            <a:ext cx="2329899" cy="2316245"/>
          </a:xfrm>
          <a:prstGeom prst="rect">
            <a:avLst/>
          </a:prstGeom>
        </p:spPr>
      </p:pic>
      <p:sp>
        <p:nvSpPr>
          <p:cNvPr id="13" name="TextBox 12"/>
          <p:cNvSpPr txBox="1"/>
          <p:nvPr/>
        </p:nvSpPr>
        <p:spPr>
          <a:xfrm>
            <a:off x="309712" y="6230509"/>
            <a:ext cx="2343280" cy="3112374"/>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1400" dirty="0">
                <a:latin typeface="Arial"/>
                <a:cs typeface="Arial"/>
              </a:rPr>
              <a:t>Introduced 3 new technologies to the product portfolio at Texas Instruments</a:t>
            </a:r>
          </a:p>
          <a:p>
            <a:pPr marL="342900" indent="-342900">
              <a:spcAft>
                <a:spcPts val="600"/>
              </a:spcAft>
              <a:buFont typeface="Arial" panose="020B0604020202020204" pitchFamily="34" charset="0"/>
              <a:buChar char="•"/>
            </a:pPr>
            <a:endParaRPr lang="pl-PL" sz="1400" dirty="0">
              <a:latin typeface="Arial"/>
              <a:cs typeface="Arial"/>
            </a:endParaRPr>
          </a:p>
          <a:p>
            <a:pPr marL="342900" indent="-342900">
              <a:spcAft>
                <a:spcPts val="600"/>
              </a:spcAft>
              <a:buFont typeface="Arial" panose="020B0604020202020204" pitchFamily="34" charset="0"/>
              <a:buChar char="•"/>
            </a:pPr>
            <a:r>
              <a:rPr lang="pl-PL" sz="1400" dirty="0">
                <a:solidFill>
                  <a:schemeClr val="tx1"/>
                </a:solidFill>
                <a:latin typeface="Arial"/>
                <a:cs typeface="Arial"/>
              </a:rPr>
              <a:t>Awarded with 8 grants for innovators</a:t>
            </a:r>
          </a:p>
          <a:p>
            <a:pPr marL="342900" indent="-342900">
              <a:spcAft>
                <a:spcPts val="600"/>
              </a:spcAft>
              <a:buFont typeface="Arial" panose="020B0604020202020204" pitchFamily="34" charset="0"/>
              <a:buChar char="•"/>
            </a:pPr>
            <a:endParaRPr lang="pl-PL" sz="1400" dirty="0">
              <a:solidFill>
                <a:schemeClr val="tx1"/>
              </a:solidFill>
              <a:latin typeface="Arial"/>
              <a:cs typeface="Arial"/>
            </a:endParaRPr>
          </a:p>
          <a:p>
            <a:pPr marL="342900" indent="-342900">
              <a:spcAft>
                <a:spcPts val="600"/>
              </a:spcAft>
              <a:buFont typeface="Arial" panose="020B0604020202020204" pitchFamily="34" charset="0"/>
              <a:buChar char="•"/>
            </a:pPr>
            <a:r>
              <a:rPr lang="pl-PL" sz="1400" dirty="0">
                <a:latin typeface="Arial"/>
                <a:cs typeface="Arial"/>
              </a:rPr>
              <a:t>20 years of experience in electrical engineering</a:t>
            </a:r>
            <a:endParaRPr lang="en-US" sz="1400" dirty="0">
              <a:solidFill>
                <a:schemeClr val="tx1"/>
              </a:solidFill>
              <a:latin typeface="Arial"/>
              <a:cs typeface="Arial"/>
            </a:endParaRPr>
          </a:p>
        </p:txBody>
      </p:sp>
      <p:sp>
        <p:nvSpPr>
          <p:cNvPr id="67" name="TextBox 66"/>
          <p:cNvSpPr txBox="1"/>
          <p:nvPr/>
        </p:nvSpPr>
        <p:spPr>
          <a:xfrm>
            <a:off x="3615614" y="6230509"/>
            <a:ext cx="2343280" cy="3112374"/>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1400" dirty="0">
                <a:latin typeface="Arial"/>
                <a:cs typeface="Arial"/>
              </a:rPr>
              <a:t>Introduced 3 new technologies to the product portfolio at Texas Instruments</a:t>
            </a:r>
          </a:p>
          <a:p>
            <a:pPr marL="342900" indent="-342900">
              <a:spcAft>
                <a:spcPts val="600"/>
              </a:spcAft>
              <a:buFont typeface="Arial" panose="020B0604020202020204" pitchFamily="34" charset="0"/>
              <a:buChar char="•"/>
            </a:pPr>
            <a:endParaRPr lang="pl-PL" sz="1400" dirty="0">
              <a:latin typeface="Arial"/>
              <a:cs typeface="Arial"/>
            </a:endParaRPr>
          </a:p>
          <a:p>
            <a:pPr marL="342900" indent="-342900">
              <a:spcAft>
                <a:spcPts val="600"/>
              </a:spcAft>
              <a:buFont typeface="Arial" panose="020B0604020202020204" pitchFamily="34" charset="0"/>
              <a:buChar char="•"/>
            </a:pPr>
            <a:r>
              <a:rPr lang="pl-PL" sz="1400" dirty="0">
                <a:solidFill>
                  <a:schemeClr val="tx1"/>
                </a:solidFill>
                <a:latin typeface="Arial"/>
                <a:cs typeface="Arial"/>
              </a:rPr>
              <a:t>Awarded with 8 grants for innovators</a:t>
            </a:r>
          </a:p>
          <a:p>
            <a:pPr marL="342900" indent="-342900">
              <a:spcAft>
                <a:spcPts val="600"/>
              </a:spcAft>
              <a:buFont typeface="Arial" panose="020B0604020202020204" pitchFamily="34" charset="0"/>
              <a:buChar char="•"/>
            </a:pPr>
            <a:endParaRPr lang="pl-PL" sz="1400" dirty="0">
              <a:solidFill>
                <a:schemeClr val="tx1"/>
              </a:solidFill>
              <a:latin typeface="Arial"/>
              <a:cs typeface="Arial"/>
            </a:endParaRPr>
          </a:p>
          <a:p>
            <a:pPr marL="342900" indent="-342900">
              <a:spcAft>
                <a:spcPts val="600"/>
              </a:spcAft>
              <a:buFont typeface="Arial" panose="020B0604020202020204" pitchFamily="34" charset="0"/>
              <a:buChar char="•"/>
            </a:pPr>
            <a:r>
              <a:rPr lang="pl-PL" sz="1400" dirty="0">
                <a:latin typeface="Arial"/>
                <a:cs typeface="Arial"/>
              </a:rPr>
              <a:t>20 years of experience in electrical engineering</a:t>
            </a:r>
            <a:endParaRPr lang="en-US" sz="1400" dirty="0">
              <a:solidFill>
                <a:schemeClr val="tx1"/>
              </a:solidFill>
              <a:latin typeface="Arial"/>
              <a:cs typeface="Arial"/>
            </a:endParaRPr>
          </a:p>
        </p:txBody>
      </p:sp>
      <p:sp>
        <p:nvSpPr>
          <p:cNvPr id="68" name="TextBox 67"/>
          <p:cNvSpPr txBox="1"/>
          <p:nvPr/>
        </p:nvSpPr>
        <p:spPr>
          <a:xfrm>
            <a:off x="7058696" y="6226420"/>
            <a:ext cx="2343280" cy="3112374"/>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1400" dirty="0">
                <a:latin typeface="Arial"/>
                <a:cs typeface="Arial"/>
              </a:rPr>
              <a:t>Introduced 3 new technologies to the product portfolio at Texas Instruments</a:t>
            </a:r>
          </a:p>
          <a:p>
            <a:pPr marL="342900" indent="-342900">
              <a:spcAft>
                <a:spcPts val="600"/>
              </a:spcAft>
              <a:buFont typeface="Arial" panose="020B0604020202020204" pitchFamily="34" charset="0"/>
              <a:buChar char="•"/>
            </a:pPr>
            <a:endParaRPr lang="pl-PL" sz="1400" dirty="0">
              <a:latin typeface="Arial"/>
              <a:cs typeface="Arial"/>
            </a:endParaRPr>
          </a:p>
          <a:p>
            <a:pPr marL="342900" indent="-342900">
              <a:spcAft>
                <a:spcPts val="600"/>
              </a:spcAft>
              <a:buFont typeface="Arial" panose="020B0604020202020204" pitchFamily="34" charset="0"/>
              <a:buChar char="•"/>
            </a:pPr>
            <a:r>
              <a:rPr lang="pl-PL" sz="1400" dirty="0">
                <a:solidFill>
                  <a:schemeClr val="tx1"/>
                </a:solidFill>
                <a:latin typeface="Arial"/>
                <a:cs typeface="Arial"/>
              </a:rPr>
              <a:t>Awarded with 8 grants for innovators</a:t>
            </a:r>
          </a:p>
          <a:p>
            <a:pPr marL="342900" indent="-342900">
              <a:spcAft>
                <a:spcPts val="600"/>
              </a:spcAft>
              <a:buFont typeface="Arial" panose="020B0604020202020204" pitchFamily="34" charset="0"/>
              <a:buChar char="•"/>
            </a:pPr>
            <a:endParaRPr lang="pl-PL" sz="1400" dirty="0">
              <a:solidFill>
                <a:schemeClr val="tx1"/>
              </a:solidFill>
              <a:latin typeface="Arial"/>
              <a:cs typeface="Arial"/>
            </a:endParaRPr>
          </a:p>
          <a:p>
            <a:pPr marL="342900" indent="-342900">
              <a:spcAft>
                <a:spcPts val="600"/>
              </a:spcAft>
              <a:buFont typeface="Arial" panose="020B0604020202020204" pitchFamily="34" charset="0"/>
              <a:buChar char="•"/>
            </a:pPr>
            <a:r>
              <a:rPr lang="pl-PL" sz="1400" dirty="0">
                <a:latin typeface="Arial"/>
                <a:cs typeface="Arial"/>
              </a:rPr>
              <a:t>20 years of experience in electrical engineering</a:t>
            </a:r>
            <a:endParaRPr lang="en-US" sz="1400" dirty="0">
              <a:solidFill>
                <a:schemeClr val="tx1"/>
              </a:solidFill>
              <a:latin typeface="Arial"/>
              <a:cs typeface="Arial"/>
            </a:endParaRPr>
          </a:p>
        </p:txBody>
      </p:sp>
      <p:sp>
        <p:nvSpPr>
          <p:cNvPr id="69" name="TextBox 68"/>
          <p:cNvSpPr txBox="1"/>
          <p:nvPr/>
        </p:nvSpPr>
        <p:spPr>
          <a:xfrm>
            <a:off x="10352381" y="6226420"/>
            <a:ext cx="2343280" cy="3112374"/>
          </a:xfrm>
          <a:prstGeom prst="rect">
            <a:avLst/>
          </a:prstGeom>
        </p:spPr>
        <p:txBody>
          <a:bodyPr vert="horz" wrap="square" lIns="91440" tIns="45720" rIns="91440" bIns="45720" rtlCol="0" anchor="t">
            <a:noAutofit/>
          </a:bodyPr>
          <a:lstStyle/>
          <a:p>
            <a:pPr marL="342900" indent="-342900">
              <a:spcAft>
                <a:spcPts val="600"/>
              </a:spcAft>
              <a:buFont typeface="Arial" panose="020B0604020202020204" pitchFamily="34" charset="0"/>
              <a:buChar char="•"/>
            </a:pPr>
            <a:r>
              <a:rPr lang="pl-PL" sz="1400" dirty="0">
                <a:latin typeface="Arial"/>
                <a:cs typeface="Arial"/>
              </a:rPr>
              <a:t>Introduced 3 new technologies to the product portfolio at Texas Instruments</a:t>
            </a:r>
          </a:p>
          <a:p>
            <a:pPr marL="342900" indent="-342900">
              <a:spcAft>
                <a:spcPts val="600"/>
              </a:spcAft>
              <a:buFont typeface="Arial" panose="020B0604020202020204" pitchFamily="34" charset="0"/>
              <a:buChar char="•"/>
            </a:pPr>
            <a:endParaRPr lang="pl-PL" sz="1400" dirty="0">
              <a:latin typeface="Arial"/>
              <a:cs typeface="Arial"/>
            </a:endParaRPr>
          </a:p>
          <a:p>
            <a:pPr marL="342900" indent="-342900">
              <a:spcAft>
                <a:spcPts val="600"/>
              </a:spcAft>
              <a:buFont typeface="Arial" panose="020B0604020202020204" pitchFamily="34" charset="0"/>
              <a:buChar char="•"/>
            </a:pPr>
            <a:r>
              <a:rPr lang="pl-PL" sz="1400" dirty="0">
                <a:solidFill>
                  <a:schemeClr val="tx1"/>
                </a:solidFill>
                <a:latin typeface="Arial"/>
                <a:cs typeface="Arial"/>
              </a:rPr>
              <a:t>Awarded with 8 grants for innovators</a:t>
            </a:r>
          </a:p>
          <a:p>
            <a:pPr marL="342900" indent="-342900">
              <a:spcAft>
                <a:spcPts val="600"/>
              </a:spcAft>
              <a:buFont typeface="Arial" panose="020B0604020202020204" pitchFamily="34" charset="0"/>
              <a:buChar char="•"/>
            </a:pPr>
            <a:endParaRPr lang="pl-PL" sz="1400" dirty="0">
              <a:solidFill>
                <a:schemeClr val="tx1"/>
              </a:solidFill>
              <a:latin typeface="Arial"/>
              <a:cs typeface="Arial"/>
            </a:endParaRPr>
          </a:p>
          <a:p>
            <a:pPr marL="342900" indent="-342900">
              <a:spcAft>
                <a:spcPts val="600"/>
              </a:spcAft>
              <a:buFont typeface="Arial" panose="020B0604020202020204" pitchFamily="34" charset="0"/>
              <a:buChar char="•"/>
            </a:pPr>
            <a:r>
              <a:rPr lang="pl-PL" sz="1400" dirty="0">
                <a:latin typeface="Arial"/>
                <a:cs typeface="Arial"/>
              </a:rPr>
              <a:t>20 years of experience in electrical engineering</a:t>
            </a:r>
            <a:endParaRPr lang="en-US" sz="1400" dirty="0">
              <a:solidFill>
                <a:schemeClr val="tx1"/>
              </a:solidFill>
              <a:latin typeface="Arial"/>
              <a:cs typeface="Arial"/>
            </a:endParaRPr>
          </a:p>
        </p:txBody>
      </p:sp>
    </p:spTree>
    <p:extLst>
      <p:ext uri="{BB962C8B-B14F-4D97-AF65-F5344CB8AC3E}">
        <p14:creationId xmlns:p14="http://schemas.microsoft.com/office/powerpoint/2010/main" val="171720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 y="2089827"/>
            <a:ext cx="10601705" cy="26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lide Number Placeholder 3"/>
          <p:cNvSpPr>
            <a:spLocks noGrp="1"/>
          </p:cNvSpPr>
          <p:nvPr>
            <p:ph type="sldNum" sz="quarter" idx="12"/>
          </p:nvPr>
        </p:nvSpPr>
        <p:spPr/>
        <p:txBody>
          <a:bodyPr/>
          <a:lstStyle/>
          <a:p>
            <a:fld id="{5B270B78-2767-4B9A-91AE-E4DE4DC6EC23}" type="slidenum">
              <a:rPr lang="en-GB" smtClean="0"/>
              <a:pPr/>
              <a:t>17</a:t>
            </a:fld>
            <a:endParaRPr lang="en-GB"/>
          </a:p>
        </p:txBody>
      </p:sp>
      <p:sp>
        <p:nvSpPr>
          <p:cNvPr id="5" name="Marcador de texto 2"/>
          <p:cNvSpPr txBox="1">
            <a:spLocks/>
          </p:cNvSpPr>
          <p:nvPr/>
        </p:nvSpPr>
        <p:spPr>
          <a:xfrm>
            <a:off x="1027113" y="7850187"/>
            <a:ext cx="5398293" cy="1600200"/>
          </a:xfrm>
          <a:prstGeom prst="rect">
            <a:avLst/>
          </a:prstGeom>
        </p:spPr>
        <p:txBody>
          <a:bodyPr anchor="t">
            <a:normAutofit fontScale="92500" lnSpcReduction="20000"/>
          </a:bodyPr>
          <a:lstStyle>
            <a:lvl1pPr marL="0" indent="0" algn="l" defTabSz="457200" rtl="0" eaLnBrk="1" latinLnBrk="0" hangingPunct="1">
              <a:lnSpc>
                <a:spcPts val="2600"/>
              </a:lnSpc>
              <a:spcBef>
                <a:spcPct val="20000"/>
              </a:spcBef>
              <a:buFont typeface="Arial"/>
              <a:buNone/>
              <a:defRPr sz="2400" b="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90000"/>
              </a:lnSpc>
              <a:spcAft>
                <a:spcPts val="600"/>
              </a:spcAft>
            </a:pPr>
            <a:r>
              <a:rPr lang="pl-PL" sz="2500" b="1" dirty="0">
                <a:latin typeface="Arial"/>
                <a:cs typeface="Arial"/>
              </a:rPr>
              <a:t>facebook.com/KICLED</a:t>
            </a:r>
            <a:endParaRPr lang="es-ES_tradnl" sz="2500" b="1" dirty="0">
              <a:latin typeface="Arial"/>
              <a:cs typeface="Arial"/>
            </a:endParaRPr>
          </a:p>
          <a:p>
            <a:pPr>
              <a:lnSpc>
                <a:spcPct val="90000"/>
              </a:lnSpc>
              <a:spcAft>
                <a:spcPts val="600"/>
              </a:spcAft>
            </a:pPr>
            <a:r>
              <a:rPr lang="pl-PL" sz="2500" b="1" dirty="0">
                <a:latin typeface="Arial"/>
                <a:cs typeface="Arial"/>
              </a:rPr>
              <a:t>twitter.com/KICLED</a:t>
            </a:r>
            <a:endParaRPr lang="es-ES_tradnl" sz="2500" b="1" dirty="0">
              <a:latin typeface="Arial"/>
              <a:cs typeface="Arial"/>
            </a:endParaRPr>
          </a:p>
          <a:p>
            <a:pPr>
              <a:lnSpc>
                <a:spcPct val="90000"/>
              </a:lnSpc>
              <a:spcAft>
                <a:spcPts val="600"/>
              </a:spcAft>
            </a:pPr>
            <a:r>
              <a:rPr lang="pl-PL" sz="2500" b="1" dirty="0">
                <a:latin typeface="Arial"/>
                <a:cs typeface="Arial"/>
              </a:rPr>
              <a:t>l</a:t>
            </a:r>
            <a:r>
              <a:rPr lang="es-ES_tradnl" sz="2500" b="1" dirty="0" err="1">
                <a:latin typeface="Arial"/>
                <a:cs typeface="Arial"/>
              </a:rPr>
              <a:t>inkedin</a:t>
            </a:r>
            <a:r>
              <a:rPr lang="pl-PL" sz="2500" b="1" dirty="0">
                <a:latin typeface="Arial"/>
                <a:cs typeface="Arial"/>
              </a:rPr>
              <a:t>.com/KICLED</a:t>
            </a:r>
          </a:p>
          <a:p>
            <a:pPr>
              <a:lnSpc>
                <a:spcPct val="90000"/>
              </a:lnSpc>
              <a:spcAft>
                <a:spcPts val="600"/>
              </a:spcAft>
            </a:pPr>
            <a:r>
              <a:rPr lang="pl-PL" sz="2500" b="1" dirty="0" err="1">
                <a:latin typeface="Arial"/>
                <a:cs typeface="Arial"/>
              </a:rPr>
              <a:t>y</a:t>
            </a:r>
            <a:r>
              <a:rPr lang="es-ES_tradnl" sz="2500" b="1" dirty="0" err="1">
                <a:latin typeface="Arial"/>
                <a:cs typeface="Arial"/>
              </a:rPr>
              <a:t>outube</a:t>
            </a:r>
            <a:r>
              <a:rPr lang="pl-PL" sz="2500" b="1" dirty="0">
                <a:latin typeface="Arial"/>
                <a:cs typeface="Arial"/>
              </a:rPr>
              <a:t>.com/KICLED</a:t>
            </a:r>
            <a:endParaRPr lang="es-ES_tradnl" sz="2500" b="1" dirty="0">
              <a:latin typeface="Arial"/>
              <a:cs typeface="Arial"/>
            </a:endParaRPr>
          </a:p>
        </p:txBody>
      </p:sp>
      <p:pic>
        <p:nvPicPr>
          <p:cNvPr id="6" name="Picture 5" descr="Logo_2.jpg"/>
          <p:cNvPicPr>
            <a:picLocks noChangeAspect="1"/>
          </p:cNvPicPr>
          <p:nvPr/>
        </p:nvPicPr>
        <p:blipFill>
          <a:blip r:embed="rId3"/>
          <a:stretch>
            <a:fillRect/>
          </a:stretch>
        </p:blipFill>
        <p:spPr>
          <a:xfrm>
            <a:off x="633223" y="7758707"/>
            <a:ext cx="381983" cy="1600200"/>
          </a:xfrm>
          <a:prstGeom prst="rect">
            <a:avLst/>
          </a:prstGeom>
        </p:spPr>
      </p:pic>
      <p:pic>
        <p:nvPicPr>
          <p:cNvPr id="7" name="Picture 6" descr="Logos_cover_2.jpg"/>
          <p:cNvPicPr>
            <a:picLocks noChangeAspect="1"/>
          </p:cNvPicPr>
          <p:nvPr/>
        </p:nvPicPr>
        <p:blipFill>
          <a:blip r:embed="rId4"/>
          <a:stretch>
            <a:fillRect/>
          </a:stretch>
        </p:blipFill>
        <p:spPr>
          <a:xfrm>
            <a:off x="6907766" y="8916987"/>
            <a:ext cx="5575540" cy="533400"/>
          </a:xfrm>
          <a:prstGeom prst="rect">
            <a:avLst/>
          </a:prstGeom>
        </p:spPr>
      </p:pic>
      <p:sp>
        <p:nvSpPr>
          <p:cNvPr id="8" name="Text Placeholder 7"/>
          <p:cNvSpPr>
            <a:spLocks noGrp="1"/>
          </p:cNvSpPr>
          <p:nvPr>
            <p:ph type="body" idx="1"/>
          </p:nvPr>
        </p:nvSpPr>
        <p:spPr/>
        <p:txBody>
          <a:bodyPr/>
          <a:lstStyle/>
          <a:p>
            <a:r>
              <a:rPr lang="pl-PL" dirty="0"/>
              <a:t>www.kicled.com</a:t>
            </a:r>
          </a:p>
        </p:txBody>
      </p:sp>
      <p:sp>
        <p:nvSpPr>
          <p:cNvPr id="11" name="Subtitle 7"/>
          <p:cNvSpPr txBox="1">
            <a:spLocks/>
          </p:cNvSpPr>
          <p:nvPr/>
        </p:nvSpPr>
        <p:spPr>
          <a:xfrm>
            <a:off x="3762076" y="3080567"/>
            <a:ext cx="8212932" cy="501676"/>
          </a:xfrm>
          <a:prstGeom prst="rect">
            <a:avLst/>
          </a:prstGeom>
        </p:spPr>
        <p:txBody>
          <a:bodyPr vert="horz" lIns="130064" tIns="65032" rIns="130064" bIns="65032" rtlCol="0" anchor="t" anchorCtr="0">
            <a:noAutofit/>
          </a:bodyPr>
          <a:lstStyle>
            <a:lvl1pPr marL="0" indent="0" algn="l" defTabSz="1300643"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50321" indent="0" algn="l" defTabSz="1300643" rtl="0" eaLnBrk="1" latinLnBrk="0" hangingPunct="1">
              <a:spcBef>
                <a:spcPct val="20000"/>
              </a:spcBef>
              <a:buFont typeface="Arial" panose="020B0604020202020204" pitchFamily="34" charset="0"/>
              <a:buNone/>
              <a:defRPr sz="2600" kern="1200">
                <a:solidFill>
                  <a:schemeClr val="tx1">
                    <a:tint val="75000"/>
                  </a:schemeClr>
                </a:solidFill>
                <a:latin typeface="Arial" panose="020B0604020202020204" pitchFamily="34" charset="0"/>
                <a:ea typeface="+mn-ea"/>
                <a:cs typeface="Arial" panose="020B0604020202020204" pitchFamily="34" charset="0"/>
              </a:defRPr>
            </a:lvl2pPr>
            <a:lvl3pPr marL="1300643" indent="0" algn="l" defTabSz="1300643" rtl="0" eaLnBrk="1" latinLnBrk="0" hangingPunct="1">
              <a:spcBef>
                <a:spcPct val="20000"/>
              </a:spcBef>
              <a:buFont typeface="Arial" panose="020B0604020202020204" pitchFamily="34" charset="0"/>
              <a:buNone/>
              <a:defRPr sz="2300" kern="1200">
                <a:solidFill>
                  <a:schemeClr val="tx1">
                    <a:tint val="75000"/>
                  </a:schemeClr>
                </a:solidFill>
                <a:latin typeface="Arial" panose="020B0604020202020204" pitchFamily="34" charset="0"/>
                <a:ea typeface="+mn-ea"/>
                <a:cs typeface="Arial" panose="020B0604020202020204" pitchFamily="34" charset="0"/>
              </a:defRPr>
            </a:lvl3pPr>
            <a:lvl4pPr marL="1950964"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2601285"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3251606"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3901928"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4552249"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5202570" indent="0" algn="l" defTabSz="130064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pl-PL" sz="3600" i="1" dirty="0">
                <a:solidFill>
                  <a:schemeClr val="bg2"/>
                </a:solidFill>
              </a:rPr>
              <a:t>bringing new light.</a:t>
            </a:r>
            <a:endParaRPr lang="en-US" sz="3600" i="1" dirty="0">
              <a:solidFill>
                <a:schemeClr val="bg2"/>
              </a:solidFill>
            </a:endParaRPr>
          </a:p>
          <a:p>
            <a:pPr algn="ctr"/>
            <a:endParaRPr lang="en-US" sz="3600" i="1" dirty="0"/>
          </a:p>
        </p:txBody>
      </p:sp>
      <p:pic>
        <p:nvPicPr>
          <p:cNvPr id="9" name="Picture 8"/>
          <p:cNvPicPr>
            <a:picLocks noChangeAspect="1"/>
          </p:cNvPicPr>
          <p:nvPr/>
        </p:nvPicPr>
        <p:blipFill>
          <a:blip r:embed="rId5"/>
          <a:stretch>
            <a:fillRect/>
          </a:stretch>
        </p:blipFill>
        <p:spPr>
          <a:xfrm>
            <a:off x="2278778" y="2197172"/>
            <a:ext cx="2894961" cy="2543631"/>
          </a:xfrm>
          <a:prstGeom prst="rect">
            <a:avLst/>
          </a:prstGeom>
        </p:spPr>
      </p:pic>
    </p:spTree>
    <p:extLst>
      <p:ext uri="{BB962C8B-B14F-4D97-AF65-F5344CB8AC3E}">
        <p14:creationId xmlns:p14="http://schemas.microsoft.com/office/powerpoint/2010/main" val="228336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584176" y="2710920"/>
            <a:ext cx="6502400" cy="3416320"/>
          </a:xfrm>
          <a:prstGeom prst="rect">
            <a:avLst/>
          </a:prstGeom>
        </p:spPr>
        <p:txBody>
          <a:bodyPr>
            <a:spAutoFit/>
          </a:bodyPr>
          <a:lstStyle/>
          <a:p>
            <a:r>
              <a:rPr lang="en-US" sz="2200" dirty="0">
                <a:latin typeface="Arial" panose="020B0604020202020204" pitchFamily="34" charset="0"/>
                <a:cs typeface="Arial" panose="020B0604020202020204" pitchFamily="34" charset="0"/>
              </a:rPr>
              <a:t>• The Problem</a:t>
            </a:r>
            <a:r>
              <a:rPr lang="pl-PL" sz="2200" dirty="0">
                <a:latin typeface="Arial" panose="020B0604020202020204" pitchFamily="34" charset="0"/>
                <a:cs typeface="Arial" panose="020B0604020202020204" pitchFamily="34" charset="0"/>
              </a:rPr>
              <a:t>/The Need</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The Solution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Target Market</a:t>
            </a:r>
          </a:p>
          <a:p>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Competitors/Alternatives</a:t>
            </a:r>
          </a:p>
          <a:p>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Competitive advantages</a:t>
            </a:r>
          </a:p>
          <a:p>
            <a:endParaRPr lang="en-US" sz="1800" dirty="0">
              <a:solidFill>
                <a:schemeClr val="bg2">
                  <a:lumMod val="50000"/>
                </a:schemeClr>
              </a:solidFill>
              <a:latin typeface="Arial Black" panose="020B0A04020102020204" pitchFamily="34" charset="0"/>
              <a:cs typeface="Arial" panose="020B0604020202020204" pitchFamily="34" charset="0"/>
            </a:endParaRPr>
          </a:p>
        </p:txBody>
      </p:sp>
      <p:sp>
        <p:nvSpPr>
          <p:cNvPr id="6" name="Rectangle 5"/>
          <p:cNvSpPr/>
          <p:nvPr/>
        </p:nvSpPr>
        <p:spPr>
          <a:xfrm>
            <a:off x="508900" y="6902653"/>
            <a:ext cx="11987000" cy="1107996"/>
          </a:xfrm>
          <a:prstGeom prst="rect">
            <a:avLst/>
          </a:prstGeom>
        </p:spPr>
        <p:txBody>
          <a:bodyPr wrap="square">
            <a:spAutoFit/>
          </a:bodyPr>
          <a:lstStyle/>
          <a:p>
            <a:pPr algn="ctr"/>
            <a:r>
              <a:rPr lang="pl-PL" sz="2200" dirty="0">
                <a:solidFill>
                  <a:schemeClr val="bg2">
                    <a:lumMod val="75000"/>
                  </a:schemeClr>
                </a:solidFill>
                <a:latin typeface="Arial" panose="020B0604020202020204" pitchFamily="34" charset="0"/>
                <a:cs typeface="Arial" panose="020B0604020202020204" pitchFamily="34" charset="0"/>
              </a:rPr>
              <a:t>All t</a:t>
            </a:r>
            <a:r>
              <a:rPr lang="en-US" sz="2200" dirty="0">
                <a:solidFill>
                  <a:schemeClr val="bg2">
                    <a:lumMod val="75000"/>
                  </a:schemeClr>
                </a:solidFill>
                <a:latin typeface="Arial" panose="020B0604020202020204" pitchFamily="34" charset="0"/>
                <a:cs typeface="Arial" panose="020B0604020202020204" pitchFamily="34" charset="0"/>
              </a:rPr>
              <a:t>he instructions/comments </a:t>
            </a:r>
            <a:r>
              <a:rPr lang="pl-PL" sz="2200" dirty="0">
                <a:solidFill>
                  <a:schemeClr val="bg2">
                    <a:lumMod val="75000"/>
                  </a:schemeClr>
                </a:solidFill>
                <a:latin typeface="Arial" panose="020B0604020202020204" pitchFamily="34" charset="0"/>
                <a:cs typeface="Arial" panose="020B0604020202020204" pitchFamily="34" charset="0"/>
              </a:rPr>
              <a:t>are provided in the notes box </a:t>
            </a:r>
            <a:r>
              <a:rPr lang="en-US" sz="2200" dirty="0">
                <a:solidFill>
                  <a:schemeClr val="bg2">
                    <a:lumMod val="75000"/>
                  </a:schemeClr>
                </a:solidFill>
                <a:latin typeface="Arial" panose="020B0604020202020204" pitchFamily="34" charset="0"/>
                <a:cs typeface="Arial" panose="020B0604020202020204" pitchFamily="34" charset="0"/>
              </a:rPr>
              <a:t>through</a:t>
            </a:r>
            <a:r>
              <a:rPr lang="pl-PL" sz="2200" dirty="0">
                <a:solidFill>
                  <a:schemeClr val="bg2">
                    <a:lumMod val="75000"/>
                  </a:schemeClr>
                </a:solidFill>
                <a:latin typeface="Arial" panose="020B0604020202020204" pitchFamily="34" charset="0"/>
                <a:cs typeface="Arial" panose="020B0604020202020204" pitchFamily="34" charset="0"/>
              </a:rPr>
              <a:t>out </a:t>
            </a:r>
            <a:r>
              <a:rPr lang="en-US" sz="2200" dirty="0">
                <a:solidFill>
                  <a:schemeClr val="bg2">
                    <a:lumMod val="75000"/>
                  </a:schemeClr>
                </a:solidFill>
                <a:latin typeface="Arial" panose="020B0604020202020204" pitchFamily="34" charset="0"/>
                <a:cs typeface="Arial" panose="020B0604020202020204" pitchFamily="34" charset="0"/>
              </a:rPr>
              <a:t>the presentation.</a:t>
            </a:r>
            <a:endParaRPr lang="pl-PL" sz="2200" dirty="0">
              <a:solidFill>
                <a:schemeClr val="bg2">
                  <a:lumMod val="75000"/>
                </a:schemeClr>
              </a:solidFill>
              <a:latin typeface="Arial" panose="020B0604020202020204" pitchFamily="34" charset="0"/>
              <a:cs typeface="Arial" panose="020B0604020202020204" pitchFamily="34" charset="0"/>
            </a:endParaRPr>
          </a:p>
          <a:p>
            <a:pPr algn="ctr"/>
            <a:r>
              <a:rPr lang="en-US" sz="2200" dirty="0">
                <a:solidFill>
                  <a:schemeClr val="bg2">
                    <a:lumMod val="75000"/>
                  </a:schemeClr>
                </a:solidFill>
                <a:latin typeface="Arial" panose="020B0604020202020204" pitchFamily="34" charset="0"/>
                <a:cs typeface="Arial" panose="020B0604020202020204" pitchFamily="34" charset="0"/>
              </a:rPr>
              <a:t> Please delete them</a:t>
            </a:r>
            <a:r>
              <a:rPr lang="pl-PL" sz="2200" dirty="0">
                <a:solidFill>
                  <a:schemeClr val="bg2">
                    <a:lumMod val="75000"/>
                  </a:schemeClr>
                </a:solidFill>
                <a:latin typeface="Arial" panose="020B0604020202020204" pitchFamily="34" charset="0"/>
                <a:cs typeface="Arial" panose="020B0604020202020204" pitchFamily="34" charset="0"/>
              </a:rPr>
              <a:t> once the </a:t>
            </a:r>
            <a:r>
              <a:rPr lang="en-US" sz="2200" dirty="0">
                <a:solidFill>
                  <a:schemeClr val="bg2">
                    <a:lumMod val="75000"/>
                  </a:schemeClr>
                </a:solidFill>
                <a:latin typeface="Arial" panose="020B0604020202020204" pitchFamily="34" charset="0"/>
                <a:cs typeface="Arial" panose="020B0604020202020204" pitchFamily="34" charset="0"/>
              </a:rPr>
              <a:t>presentation</a:t>
            </a:r>
            <a:r>
              <a:rPr lang="pl-PL" sz="2200" dirty="0">
                <a:solidFill>
                  <a:schemeClr val="bg2">
                    <a:lumMod val="75000"/>
                  </a:schemeClr>
                </a:solidFill>
                <a:latin typeface="Arial" panose="020B0604020202020204" pitchFamily="34" charset="0"/>
                <a:cs typeface="Arial" panose="020B0604020202020204" pitchFamily="34" charset="0"/>
              </a:rPr>
              <a:t> i</a:t>
            </a:r>
            <a:r>
              <a:rPr lang="en-US" sz="2200" dirty="0">
                <a:solidFill>
                  <a:schemeClr val="bg2">
                    <a:lumMod val="75000"/>
                  </a:schemeClr>
                </a:solidFill>
                <a:latin typeface="Arial" panose="020B0604020202020204" pitchFamily="34" charset="0"/>
                <a:cs typeface="Arial" panose="020B0604020202020204" pitchFamily="34" charset="0"/>
              </a:rPr>
              <a:t>s ready. </a:t>
            </a:r>
            <a:br>
              <a:rPr lang="pl-PL" sz="2200" dirty="0">
                <a:solidFill>
                  <a:schemeClr val="bg2">
                    <a:lumMod val="75000"/>
                  </a:schemeClr>
                </a:solidFill>
                <a:latin typeface="Arial" panose="020B0604020202020204" pitchFamily="34" charset="0"/>
                <a:cs typeface="Arial" panose="020B0604020202020204" pitchFamily="34" charset="0"/>
              </a:rPr>
            </a:br>
            <a:r>
              <a:rPr lang="en-US" sz="2200" dirty="0">
                <a:solidFill>
                  <a:schemeClr val="bg2">
                    <a:lumMod val="75000"/>
                  </a:schemeClr>
                </a:solidFill>
                <a:latin typeface="Arial" panose="020B0604020202020204" pitchFamily="34" charset="0"/>
                <a:cs typeface="Arial" panose="020B0604020202020204" pitchFamily="34" charset="0"/>
              </a:rPr>
              <a:t>Headlines in blue need to be edited for the purpose of your project.</a:t>
            </a:r>
          </a:p>
        </p:txBody>
      </p:sp>
      <p:sp>
        <p:nvSpPr>
          <p:cNvPr id="8" name="Rectangle 7"/>
          <p:cNvSpPr/>
          <p:nvPr/>
        </p:nvSpPr>
        <p:spPr>
          <a:xfrm>
            <a:off x="165696" y="1794225"/>
            <a:ext cx="7215630" cy="530017"/>
          </a:xfrm>
          <a:prstGeom prst="rect">
            <a:avLst/>
          </a:prstGeom>
        </p:spPr>
        <p:txBody>
          <a:bodyPr wrap="none">
            <a:spAutoFit/>
          </a:bodyPr>
          <a:lstStyle/>
          <a:p>
            <a:r>
              <a:rPr lang="en-US" sz="2844" b="1" dirty="0">
                <a:latin typeface="Arial" panose="020B0604020202020204" pitchFamily="34" charset="0"/>
                <a:cs typeface="Arial" panose="020B0604020202020204" pitchFamily="34" charset="0"/>
              </a:rPr>
              <a:t>Your pitch should </a:t>
            </a:r>
            <a:r>
              <a:rPr lang="en-US" sz="2800" b="1" dirty="0">
                <a:latin typeface="Arial" panose="020B0604020202020204" pitchFamily="34" charset="0"/>
                <a:cs typeface="Arial" panose="020B0604020202020204" pitchFamily="34" charset="0"/>
              </a:rPr>
              <a:t>allow</a:t>
            </a:r>
            <a:r>
              <a:rPr lang="en-US" sz="2844" b="1" dirty="0">
                <a:latin typeface="Arial" panose="020B0604020202020204" pitchFamily="34" charset="0"/>
                <a:cs typeface="Arial" panose="020B0604020202020204" pitchFamily="34" charset="0"/>
              </a:rPr>
              <a:t> you to highlight: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307" y="2020083"/>
            <a:ext cx="2844800" cy="3793067"/>
          </a:xfrm>
          <a:prstGeom prst="rect">
            <a:avLst/>
          </a:prstGeom>
        </p:spPr>
      </p:pic>
      <p:sp>
        <p:nvSpPr>
          <p:cNvPr id="9" name="Rectangle 8"/>
          <p:cNvSpPr/>
          <p:nvPr/>
        </p:nvSpPr>
        <p:spPr>
          <a:xfrm>
            <a:off x="-1058440" y="-1"/>
            <a:ext cx="1058440" cy="9756776"/>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tx1"/>
                </a:solidFill>
                <a:latin typeface="Arial" panose="020B0604020202020204" pitchFamily="34" charset="0"/>
                <a:cs typeface="Arial" panose="020B0604020202020204" pitchFamily="34" charset="0"/>
              </a:rPr>
              <a:t>TECHNICAL SLIDE </a:t>
            </a:r>
            <a:r>
              <a:rPr lang="en-US" sz="2000" dirty="0">
                <a:solidFill>
                  <a:schemeClr val="tx1"/>
                </a:solidFill>
                <a:latin typeface="Arial" panose="020B0604020202020204" pitchFamily="34" charset="0"/>
                <a:cs typeface="Arial" panose="020B0604020202020204" pitchFamily="34" charset="0"/>
              </a:rPr>
              <a:t>– please do not include in final presentation.</a:t>
            </a:r>
          </a:p>
        </p:txBody>
      </p:sp>
      <p:sp>
        <p:nvSpPr>
          <p:cNvPr id="10" name="TextBox 9"/>
          <p:cNvSpPr txBox="1"/>
          <p:nvPr/>
        </p:nvSpPr>
        <p:spPr>
          <a:xfrm>
            <a:off x="1" y="189156"/>
            <a:ext cx="6833922"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General information. </a:t>
            </a:r>
            <a:r>
              <a:rPr lang="en-US" sz="3200" dirty="0">
                <a:solidFill>
                  <a:schemeClr val="bg1"/>
                </a:solidFill>
                <a:latin typeface="Arial" panose="020B0604020202020204" pitchFamily="34" charset="0"/>
                <a:cs typeface="Arial" panose="020B0604020202020204" pitchFamily="34" charset="0"/>
              </a:rPr>
              <a:t>User manual.</a:t>
            </a:r>
            <a:endParaRPr lang="en-US" sz="2000" i="1"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0" y="8397327"/>
            <a:ext cx="13004800" cy="576064"/>
          </a:xfrm>
          <a:prstGeom prst="rect">
            <a:avLst/>
          </a:prstGeom>
          <a:solidFill>
            <a:schemeClr val="accent1">
              <a:lumMod val="20000"/>
              <a:lumOff val="80000"/>
            </a:schemeClr>
          </a:solidFill>
        </p:spPr>
        <p:txBody>
          <a:bodyPr vert="horz" wrap="none" lIns="91440" tIns="45720" rIns="91440" bIns="45720" rtlCol="0" anchor="ctr">
            <a:noAutofit/>
          </a:bodyPr>
          <a:lstStyle/>
          <a:p>
            <a:pPr algn="ctr">
              <a:spcAft>
                <a:spcPts val="600"/>
              </a:spcAft>
            </a:pPr>
            <a:r>
              <a:rPr lang="en-US" sz="2500" b="1" dirty="0">
                <a:solidFill>
                  <a:schemeClr val="bg1">
                    <a:lumMod val="50000"/>
                  </a:schemeClr>
                </a:solidFill>
                <a:latin typeface="Arial"/>
                <a:cs typeface="Arial"/>
              </a:rPr>
              <a:t>Ask for our assistance, if something is unclear (send us your draft for initial check).</a:t>
            </a:r>
          </a:p>
        </p:txBody>
      </p:sp>
    </p:spTree>
    <p:extLst>
      <p:ext uri="{BB962C8B-B14F-4D97-AF65-F5344CB8AC3E}">
        <p14:creationId xmlns:p14="http://schemas.microsoft.com/office/powerpoint/2010/main" val="74667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4848" y="557907"/>
            <a:ext cx="20162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http://www.grenoble-inp.fr/servlet/com.univ.collaboratif.utils.LectureFichiergw?ID_FICHIER=1345738493166&amp;ID_FICHE=299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856" y="174997"/>
            <a:ext cx="2209428" cy="220942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0592682" y="125859"/>
            <a:ext cx="2196000" cy="2196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ubtitle 7"/>
          <p:cNvSpPr txBox="1">
            <a:spLocks/>
          </p:cNvSpPr>
          <p:nvPr/>
        </p:nvSpPr>
        <p:spPr>
          <a:xfrm>
            <a:off x="955674" y="2720527"/>
            <a:ext cx="8212932" cy="1365772"/>
          </a:xfrm>
          <a:prstGeom prst="rect">
            <a:avLst/>
          </a:prstGeom>
        </p:spPr>
        <p:txBody>
          <a:bodyPr vert="horz" lIns="130064" tIns="65032" rIns="130064" bIns="65032" rtlCol="0">
            <a:noAutofit/>
          </a:bodyPr>
          <a:lstStyle>
            <a:lvl1pPr marL="0" indent="0" algn="l" defTabSz="1300643" rtl="0" eaLnBrk="1" latinLnBrk="0" hangingPunct="1">
              <a:spcBef>
                <a:spcPct val="20000"/>
              </a:spcBef>
              <a:buFontTx/>
              <a:buNone/>
              <a:defRPr sz="2500" kern="1200">
                <a:solidFill>
                  <a:schemeClr val="tx1"/>
                </a:solidFill>
                <a:latin typeface="Arial" panose="020B0604020202020204" pitchFamily="34" charset="0"/>
                <a:ea typeface="+mn-ea"/>
                <a:cs typeface="Arial" panose="020B0604020202020204" pitchFamily="34" charset="0"/>
              </a:defRPr>
            </a:lvl1pPr>
            <a:lvl2pPr marL="361950" indent="0" algn="l" defTabSz="1300643" rtl="0" eaLnBrk="1" latinLnBrk="0" hangingPunct="1">
              <a:spcBef>
                <a:spcPct val="20000"/>
              </a:spcBef>
              <a:buFontTx/>
              <a:buNone/>
              <a:defRPr sz="2000" kern="1200">
                <a:solidFill>
                  <a:schemeClr val="tx1"/>
                </a:solidFill>
                <a:latin typeface="Arial" panose="020B0604020202020204" pitchFamily="34" charset="0"/>
                <a:ea typeface="+mn-ea"/>
                <a:cs typeface="Arial" panose="020B0604020202020204" pitchFamily="34" charset="0"/>
              </a:defRPr>
            </a:lvl2pPr>
            <a:lvl3pPr marL="714375" indent="0" algn="l" defTabSz="1300643"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076325" indent="0" algn="l" defTabSz="1300643"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4pPr>
            <a:lvl5pPr marL="1438275" indent="0" algn="l" defTabSz="1300643"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5pPr>
            <a:lvl6pPr marL="3576767"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7088"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410"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731"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pl-PL" b="1" dirty="0">
                <a:solidFill>
                  <a:schemeClr val="bg2"/>
                </a:solidFill>
              </a:rPr>
              <a:t>LED bulb industries.</a:t>
            </a:r>
            <a:endParaRPr lang="en-US" b="1" dirty="0">
              <a:solidFill>
                <a:schemeClr val="bg2"/>
              </a:solidFill>
            </a:endParaRPr>
          </a:p>
          <a:p>
            <a:endParaRPr lang="en-US" sz="2000" dirty="0"/>
          </a:p>
          <a:p>
            <a:r>
              <a:rPr lang="pl-PL" sz="2000" dirty="0"/>
              <a:t>Initial </a:t>
            </a:r>
            <a:r>
              <a:rPr lang="en-US" sz="2000" dirty="0"/>
              <a:t>Pitch Presentation</a:t>
            </a:r>
          </a:p>
        </p:txBody>
      </p:sp>
      <p:sp>
        <p:nvSpPr>
          <p:cNvPr id="10" name="Text Placeholder 8"/>
          <p:cNvSpPr>
            <a:spLocks noGrp="1"/>
          </p:cNvSpPr>
          <p:nvPr>
            <p:ph type="body" sz="quarter" idx="4294967295"/>
          </p:nvPr>
        </p:nvSpPr>
        <p:spPr>
          <a:xfrm>
            <a:off x="10121801" y="9054851"/>
            <a:ext cx="2882999" cy="505024"/>
          </a:xfrm>
          <a:prstGeom prst="rect">
            <a:avLst/>
          </a:prstGeom>
        </p:spPr>
        <p:txBody>
          <a:bodyPr/>
          <a:lstStyle/>
          <a:p>
            <a:pPr marL="0" indent="0" algn="ctr">
              <a:buNone/>
            </a:pPr>
            <a:r>
              <a:rPr lang="pl-PL" sz="2000" dirty="0">
                <a:solidFill>
                  <a:schemeClr val="bg2"/>
                </a:solidFill>
              </a:rPr>
              <a:t>16-05-2016</a:t>
            </a:r>
            <a:endParaRPr lang="en-GB" sz="2000" dirty="0">
              <a:solidFill>
                <a:schemeClr val="bg2"/>
              </a:solidFill>
            </a:endParaRPr>
          </a:p>
        </p:txBody>
      </p:sp>
      <p:sp>
        <p:nvSpPr>
          <p:cNvPr id="13" name="Title 6"/>
          <p:cNvSpPr txBox="1">
            <a:spLocks/>
          </p:cNvSpPr>
          <p:nvPr/>
        </p:nvSpPr>
        <p:spPr>
          <a:xfrm>
            <a:off x="462140" y="1279711"/>
            <a:ext cx="8212932" cy="1164704"/>
          </a:xfrm>
          <a:prstGeom prst="rect">
            <a:avLst/>
          </a:prstGeom>
        </p:spPr>
        <p:txBody>
          <a:bodyPr vert="horz" lIns="130064" tIns="65032" rIns="130064" bIns="65032" rtlCol="0" anchor="t" anchorCtr="0">
            <a:noAutofit/>
          </a:bodyPr>
          <a:lstStyle>
            <a:lvl1pPr marL="444500" indent="0" algn="l" defTabSz="1300643"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a:lstStyle>
          <a:p>
            <a:r>
              <a:rPr lang="pl-PL" sz="7200" dirty="0">
                <a:solidFill>
                  <a:srgbClr val="00B0F0"/>
                </a:solidFill>
              </a:rPr>
              <a:t>KIC LED bulb</a:t>
            </a:r>
            <a:endParaRPr lang="en-US" sz="7200" dirty="0">
              <a:solidFill>
                <a:srgbClr val="00B0F0"/>
              </a:solidFill>
            </a:endParaRPr>
          </a:p>
        </p:txBody>
      </p:sp>
      <p:pic>
        <p:nvPicPr>
          <p:cNvPr id="2" name="Picture 1"/>
          <p:cNvPicPr>
            <a:picLocks noChangeAspect="1"/>
          </p:cNvPicPr>
          <p:nvPr/>
        </p:nvPicPr>
        <p:blipFill>
          <a:blip r:embed="rId4"/>
          <a:stretch>
            <a:fillRect/>
          </a:stretch>
        </p:blipFill>
        <p:spPr>
          <a:xfrm>
            <a:off x="4342160" y="4361777"/>
            <a:ext cx="3861395" cy="3392779"/>
          </a:xfrm>
          <a:prstGeom prst="rect">
            <a:avLst/>
          </a:prstGeom>
        </p:spPr>
      </p:pic>
      <p:sp>
        <p:nvSpPr>
          <p:cNvPr id="3" name="TextBox 2"/>
          <p:cNvSpPr txBox="1"/>
          <p:nvPr/>
        </p:nvSpPr>
        <p:spPr>
          <a:xfrm>
            <a:off x="4904705" y="7572834"/>
            <a:ext cx="2736304" cy="914400"/>
          </a:xfrm>
          <a:prstGeom prst="rect">
            <a:avLst/>
          </a:prstGeom>
        </p:spPr>
        <p:txBody>
          <a:bodyPr vert="horz" wrap="none" lIns="91440" tIns="45720" rIns="91440" bIns="45720" rtlCol="0" anchor="t">
            <a:noAutofit/>
          </a:bodyPr>
          <a:lstStyle/>
          <a:p>
            <a:pPr algn="ctr">
              <a:spcAft>
                <a:spcPts val="600"/>
              </a:spcAft>
            </a:pPr>
            <a:r>
              <a:rPr lang="pl-PL" sz="2000" i="1" dirty="0">
                <a:solidFill>
                  <a:srgbClr val="00B0F0"/>
                </a:solidFill>
                <a:latin typeface="Arial"/>
                <a:cs typeface="Arial"/>
              </a:rPr>
              <a:t>bringing new light</a:t>
            </a:r>
          </a:p>
        </p:txBody>
      </p:sp>
      <p:sp>
        <p:nvSpPr>
          <p:cNvPr id="11" name="pole tekstowe 10"/>
          <p:cNvSpPr txBox="1"/>
          <p:nvPr/>
        </p:nvSpPr>
        <p:spPr>
          <a:xfrm>
            <a:off x="-1906" y="9046474"/>
            <a:ext cx="10594588" cy="480274"/>
          </a:xfrm>
          <a:prstGeom prst="rect">
            <a:avLst/>
          </a:prstGeom>
          <a:solidFill>
            <a:schemeClr val="bg2"/>
          </a:solidFill>
        </p:spPr>
        <p:txBody>
          <a:bodyPr vert="horz" wrap="square" lIns="91440" tIns="45720" rIns="91440" bIns="45720" rtlCol="0" anchor="t">
            <a:spAutoFit/>
          </a:bodyPr>
          <a:lstStyle/>
          <a:p>
            <a:pPr>
              <a:spcAft>
                <a:spcPts val="600"/>
              </a:spcAft>
            </a:pPr>
            <a:r>
              <a:rPr lang="en-US" sz="2500" dirty="0">
                <a:solidFill>
                  <a:schemeClr val="bg1"/>
                </a:solidFill>
                <a:latin typeface="Arial"/>
                <a:cs typeface="Arial"/>
              </a:rPr>
              <a:t>Energy efficient, state of the art LED bulb</a:t>
            </a:r>
            <a:r>
              <a:rPr lang="pl-PL" sz="2500" dirty="0">
                <a:solidFill>
                  <a:schemeClr val="bg1"/>
                </a:solidFill>
                <a:latin typeface="Arial"/>
                <a:cs typeface="Arial"/>
              </a:rPr>
              <a:t>.</a:t>
            </a:r>
            <a:endParaRPr lang="en-US" sz="2500" dirty="0">
              <a:solidFill>
                <a:schemeClr val="bg1"/>
              </a:solidFill>
              <a:latin typeface="Arial"/>
              <a:cs typeface="Arial"/>
            </a:endParaRPr>
          </a:p>
        </p:txBody>
      </p:sp>
    </p:spTree>
    <p:extLst>
      <p:ext uri="{BB962C8B-B14F-4D97-AF65-F5344CB8AC3E}">
        <p14:creationId xmlns:p14="http://schemas.microsoft.com/office/powerpoint/2010/main" val="386781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Executive summary. </a:t>
            </a:r>
            <a:r>
              <a:rPr lang="pl-PL" dirty="0"/>
              <a:t>Value Proposition and Unique Selling Points.</a:t>
            </a:r>
            <a:endParaRPr lang="en-GB"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4</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44778291"/>
              </p:ext>
            </p:extLst>
          </p:nvPr>
        </p:nvGraphicFramePr>
        <p:xfrm>
          <a:off x="605594" y="1808439"/>
          <a:ext cx="6159704" cy="2595188"/>
        </p:xfrm>
        <a:graphic>
          <a:graphicData uri="http://schemas.openxmlformats.org/drawingml/2006/table">
            <a:tbl>
              <a:tblPr firstRow="1" bandRow="1">
                <a:tableStyleId>{3B4B98B0-60AC-42C2-AFA5-B58CD77FA1E5}</a:tableStyleId>
              </a:tblPr>
              <a:tblGrid>
                <a:gridCol w="3079852">
                  <a:extLst>
                    <a:ext uri="{9D8B030D-6E8A-4147-A177-3AD203B41FA5}">
                      <a16:colId xmlns:a16="http://schemas.microsoft.com/office/drawing/2014/main" val="1183321248"/>
                    </a:ext>
                  </a:extLst>
                </a:gridCol>
                <a:gridCol w="3079852">
                  <a:extLst>
                    <a:ext uri="{9D8B030D-6E8A-4147-A177-3AD203B41FA5}">
                      <a16:colId xmlns:a16="http://schemas.microsoft.com/office/drawing/2014/main" val="284572367"/>
                    </a:ext>
                  </a:extLst>
                </a:gridCol>
              </a:tblGrid>
              <a:tr h="1297594">
                <a:tc>
                  <a:txBody>
                    <a:bodyPr/>
                    <a:lstStyle/>
                    <a:p>
                      <a:r>
                        <a:rPr lang="pl-PL" sz="2400" b="1" dirty="0">
                          <a:latin typeface="Arial" panose="020B0604020202020204" pitchFamily="34" charset="0"/>
                          <a:cs typeface="Arial" panose="020B0604020202020204" pitchFamily="34" charset="0"/>
                        </a:rPr>
                        <a:t>Value Proposition</a:t>
                      </a:r>
                    </a:p>
                  </a:txBody>
                  <a:tcPr anchor="ctr"/>
                </a:tc>
                <a:tc>
                  <a:txBody>
                    <a:bodyPr/>
                    <a:lstStyle/>
                    <a:p>
                      <a:pPr algn="ctr"/>
                      <a:r>
                        <a:rPr lang="en-US" sz="1800" b="0" dirty="0">
                          <a:latin typeface="Arial" panose="020B0604020202020204" pitchFamily="34" charset="0"/>
                          <a:cs typeface="Arial" panose="020B0604020202020204" pitchFamily="34" charset="0"/>
                        </a:rPr>
                        <a:t>Energy efficient, state of the art LED light bulb.</a:t>
                      </a:r>
                      <a:endParaRPr lang="pl-PL" sz="18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37756962"/>
                  </a:ext>
                </a:extLst>
              </a:tr>
              <a:tr h="1297594">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r>
                        <a:rPr lang="pl-PL" sz="2400" b="1" dirty="0">
                          <a:latin typeface="Arial" panose="020B0604020202020204" pitchFamily="34" charset="0"/>
                          <a:cs typeface="Arial" panose="020B0604020202020204" pitchFamily="34" charset="0"/>
                        </a:rPr>
                        <a:t>Unique Selling Point</a:t>
                      </a:r>
                    </a:p>
                  </a:txBody>
                  <a:tcPr anchor="ctr"/>
                </a:tc>
                <a:tc>
                  <a:txBody>
                    <a:bodyPr/>
                    <a:lstStyle/>
                    <a:p>
                      <a:pPr algn="ctr"/>
                      <a:r>
                        <a:rPr lang="pl-PL" sz="1800" b="0" dirty="0">
                          <a:latin typeface="Arial" panose="020B0604020202020204" pitchFamily="34" charset="0"/>
                          <a:cs typeface="Arial" panose="020B0604020202020204" pitchFamily="34" charset="0"/>
                        </a:rPr>
                        <a:t>By </a:t>
                      </a:r>
                      <a:r>
                        <a:rPr lang="en-US" sz="1800" b="0" dirty="0">
                          <a:latin typeface="Arial" panose="020B0604020202020204" pitchFamily="34" charset="0"/>
                          <a:cs typeface="Arial" panose="020B0604020202020204" pitchFamily="34" charset="0"/>
                        </a:rPr>
                        <a:t>utilizing laser soldering our LED bulbs</a:t>
                      </a:r>
                      <a:r>
                        <a:rPr lang="pl-PL" sz="18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have the lowest failure</a:t>
                      </a:r>
                      <a:r>
                        <a:rPr lang="pl-PL" sz="1800" b="0" dirty="0">
                          <a:latin typeface="Arial" panose="020B0604020202020204" pitchFamily="34" charset="0"/>
                          <a:cs typeface="Arial" panose="020B0604020202020204" pitchFamily="34" charset="0"/>
                        </a:rPr>
                        <a:t> </a:t>
                      </a:r>
                      <a:r>
                        <a:rPr lang="en-US" sz="1800" b="0" noProof="0" dirty="0">
                          <a:latin typeface="Arial" panose="020B0604020202020204" pitchFamily="34" charset="0"/>
                          <a:cs typeface="Arial" panose="020B0604020202020204" pitchFamily="34" charset="0"/>
                        </a:rPr>
                        <a:t>rate and highest efficiency.</a:t>
                      </a:r>
                    </a:p>
                  </a:txBody>
                  <a:tcPr anchor="ctr"/>
                </a:tc>
                <a:extLst>
                  <a:ext uri="{0D108BD9-81ED-4DB2-BD59-A6C34878D82A}">
                    <a16:rowId xmlns:a16="http://schemas.microsoft.com/office/drawing/2014/main" val="2096750127"/>
                  </a:ext>
                </a:extLst>
              </a:tr>
            </a:tbl>
          </a:graphicData>
        </a:graphic>
      </p:graphicFrame>
      <p:pic>
        <p:nvPicPr>
          <p:cNvPr id="6" name="Picture 2" descr="https://d114hh0cykhyb0.cloudfront.net/images/uploads/1157-led-bulb-dual-function-45-smd-led-tower-bay15d-retrofit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06600">
            <a:off x="8265981" y="1836343"/>
            <a:ext cx="3034185" cy="3034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4203" y="7532816"/>
            <a:ext cx="5914181" cy="2169825"/>
          </a:xfrm>
          <a:prstGeom prst="rect">
            <a:avLst/>
          </a:prstGeom>
        </p:spPr>
        <p:txBody>
          <a:bodyPr vert="horz" wrap="square" lIns="91440" tIns="45720" rIns="91440" bIns="45720" rtlCol="0" anchor="t">
            <a:spAutoFit/>
          </a:bodyPr>
          <a:lstStyle/>
          <a:p>
            <a:pPr marL="342900" indent="-342900" algn="just">
              <a:lnSpc>
                <a:spcPct val="150000"/>
              </a:lnSpc>
              <a:spcAft>
                <a:spcPts val="600"/>
              </a:spcAft>
              <a:buFont typeface="Wingdings" panose="05000000000000000000" pitchFamily="2" charset="2"/>
              <a:buChar char="§"/>
            </a:pPr>
            <a:r>
              <a:rPr lang="en-US" sz="2000" dirty="0">
                <a:solidFill>
                  <a:schemeClr val="tx1"/>
                </a:solidFill>
                <a:latin typeface="Arial"/>
                <a:cs typeface="Arial"/>
              </a:rPr>
              <a:t>KIC LED </a:t>
            </a:r>
            <a:r>
              <a:rPr lang="pl-PL" sz="2000" dirty="0">
                <a:solidFill>
                  <a:schemeClr val="tx1"/>
                </a:solidFill>
                <a:latin typeface="Arial"/>
                <a:cs typeface="Arial"/>
              </a:rPr>
              <a:t>- </a:t>
            </a:r>
            <a:r>
              <a:rPr lang="en-US" sz="2000" dirty="0">
                <a:solidFill>
                  <a:schemeClr val="tx1"/>
                </a:solidFill>
                <a:latin typeface="Arial"/>
                <a:cs typeface="Arial"/>
              </a:rPr>
              <a:t>the most </a:t>
            </a:r>
            <a:r>
              <a:rPr lang="en-US" sz="2000" b="1" dirty="0">
                <a:solidFill>
                  <a:schemeClr val="tx1"/>
                </a:solidFill>
                <a:latin typeface="Arial"/>
                <a:cs typeface="Arial"/>
              </a:rPr>
              <a:t>energy efficient LED </a:t>
            </a:r>
            <a:r>
              <a:rPr lang="en-US" sz="2000" b="1" dirty="0" err="1">
                <a:solidFill>
                  <a:schemeClr val="tx1"/>
                </a:solidFill>
                <a:latin typeface="Arial"/>
                <a:cs typeface="Arial"/>
              </a:rPr>
              <a:t>bul</a:t>
            </a:r>
            <a:r>
              <a:rPr lang="pl-PL" sz="2000" b="1" dirty="0">
                <a:solidFill>
                  <a:schemeClr val="tx1"/>
                </a:solidFill>
                <a:latin typeface="Arial"/>
                <a:cs typeface="Arial"/>
              </a:rPr>
              <a:t>b</a:t>
            </a:r>
            <a:r>
              <a:rPr lang="en-US" sz="2000" dirty="0">
                <a:solidFill>
                  <a:schemeClr val="tx1"/>
                </a:solidFill>
                <a:latin typeface="Arial"/>
                <a:cs typeface="Arial"/>
              </a:rPr>
              <a:t>. </a:t>
            </a:r>
          </a:p>
          <a:p>
            <a:pPr marL="342900" indent="-342900" algn="just">
              <a:lnSpc>
                <a:spcPct val="150000"/>
              </a:lnSpc>
              <a:spcAft>
                <a:spcPts val="600"/>
              </a:spcAft>
              <a:buFont typeface="Wingdings" panose="05000000000000000000" pitchFamily="2" charset="2"/>
              <a:buChar char="§"/>
            </a:pPr>
            <a:r>
              <a:rPr lang="pl-PL" sz="2000" dirty="0">
                <a:latin typeface="Arial"/>
                <a:cs typeface="Arial"/>
              </a:rPr>
              <a:t>Project g</a:t>
            </a:r>
            <a:r>
              <a:rPr lang="en-US" sz="2000" dirty="0" err="1">
                <a:latin typeface="Arial"/>
                <a:cs typeface="Arial"/>
              </a:rPr>
              <a:t>oal</a:t>
            </a:r>
            <a:r>
              <a:rPr lang="en-US" sz="2000" dirty="0">
                <a:latin typeface="Arial"/>
                <a:cs typeface="Arial"/>
              </a:rPr>
              <a:t> </a:t>
            </a:r>
            <a:r>
              <a:rPr lang="pl-PL" sz="2000" dirty="0">
                <a:latin typeface="Arial"/>
                <a:cs typeface="Arial"/>
              </a:rPr>
              <a:t>- </a:t>
            </a:r>
            <a:r>
              <a:rPr lang="en-US" sz="2000" dirty="0">
                <a:latin typeface="Arial"/>
                <a:cs typeface="Arial"/>
              </a:rPr>
              <a:t>develop a </a:t>
            </a:r>
            <a:r>
              <a:rPr lang="en-US" sz="2000" b="1" dirty="0">
                <a:latin typeface="Arial"/>
                <a:cs typeface="Arial"/>
              </a:rPr>
              <a:t>family of LED bulbs</a:t>
            </a:r>
            <a:r>
              <a:rPr lang="pl-PL" sz="2000" b="1" dirty="0">
                <a:latin typeface="Arial"/>
                <a:cs typeface="Arial"/>
              </a:rPr>
              <a:t>.</a:t>
            </a:r>
          </a:p>
          <a:p>
            <a:pPr marL="342900" indent="-342900" algn="just">
              <a:lnSpc>
                <a:spcPct val="150000"/>
              </a:lnSpc>
              <a:spcAft>
                <a:spcPts val="600"/>
              </a:spcAft>
              <a:buFont typeface="Wingdings" panose="05000000000000000000" pitchFamily="2" charset="2"/>
              <a:buChar char="§"/>
            </a:pPr>
            <a:r>
              <a:rPr lang="pl-PL" sz="2000" dirty="0">
                <a:latin typeface="Arial"/>
                <a:cs typeface="Arial"/>
              </a:rPr>
              <a:t>Total </a:t>
            </a:r>
            <a:r>
              <a:rPr lang="en-US" sz="2000" dirty="0">
                <a:latin typeface="Arial"/>
                <a:cs typeface="Arial"/>
              </a:rPr>
              <a:t>Addressable</a:t>
            </a:r>
            <a:r>
              <a:rPr lang="pl-PL" sz="2000" dirty="0">
                <a:latin typeface="Arial"/>
                <a:cs typeface="Arial"/>
              </a:rPr>
              <a:t> Market - 208 M EUR/</a:t>
            </a:r>
            <a:r>
              <a:rPr lang="pl-PL" sz="2000" dirty="0" err="1">
                <a:latin typeface="Arial"/>
                <a:cs typeface="Arial"/>
              </a:rPr>
              <a:t>year</a:t>
            </a:r>
            <a:r>
              <a:rPr lang="pl-PL" sz="2000" dirty="0">
                <a:latin typeface="Arial"/>
                <a:cs typeface="Arial"/>
              </a:rPr>
              <a:t>.</a:t>
            </a:r>
          </a:p>
          <a:p>
            <a:pPr algn="just">
              <a:lnSpc>
                <a:spcPct val="150000"/>
              </a:lnSpc>
              <a:spcAft>
                <a:spcPts val="600"/>
              </a:spcAft>
            </a:pPr>
            <a:r>
              <a:rPr lang="en-US" sz="2000" b="1" dirty="0">
                <a:latin typeface="Arial"/>
                <a:cs typeface="Arial"/>
              </a:rPr>
              <a:t> </a:t>
            </a:r>
            <a:endParaRPr lang="en-US" sz="2000" dirty="0">
              <a:latin typeface="Arial"/>
              <a:cs typeface="Arial"/>
            </a:endParaRPr>
          </a:p>
        </p:txBody>
      </p:sp>
      <p:sp>
        <p:nvSpPr>
          <p:cNvPr id="7" name="TextBox 4"/>
          <p:cNvSpPr txBox="1"/>
          <p:nvPr/>
        </p:nvSpPr>
        <p:spPr>
          <a:xfrm>
            <a:off x="6459941" y="7532816"/>
            <a:ext cx="5989574" cy="2015936"/>
          </a:xfrm>
          <a:prstGeom prst="rect">
            <a:avLst/>
          </a:prstGeom>
        </p:spPr>
        <p:txBody>
          <a:bodyPr vert="horz" wrap="square" lIns="91440" tIns="45720" rIns="91440" bIns="45720" rtlCol="0" anchor="t">
            <a:spAutoFit/>
          </a:bodyPr>
          <a:lstStyle/>
          <a:p>
            <a:pPr marL="342900" indent="-342900" algn="just">
              <a:lnSpc>
                <a:spcPct val="150000"/>
              </a:lnSpc>
              <a:spcAft>
                <a:spcPts val="600"/>
              </a:spcAft>
              <a:buFont typeface="Wingdings" panose="05000000000000000000" pitchFamily="2" charset="2"/>
              <a:buChar char="§"/>
            </a:pPr>
            <a:r>
              <a:rPr lang="pl-PL" sz="2000" dirty="0">
                <a:latin typeface="Arial"/>
                <a:cs typeface="Arial"/>
              </a:rPr>
              <a:t>KIC LED bulb provides </a:t>
            </a:r>
            <a:r>
              <a:rPr lang="pl-PL" sz="2000" b="1" dirty="0">
                <a:latin typeface="Arial"/>
                <a:cs typeface="Arial"/>
              </a:rPr>
              <a:t>over 150 EUR savings </a:t>
            </a:r>
            <a:r>
              <a:rPr lang="pl-PL" sz="2000" dirty="0">
                <a:latin typeface="Arial"/>
                <a:cs typeface="Arial"/>
              </a:rPr>
              <a:t>per 10 </a:t>
            </a:r>
            <a:r>
              <a:rPr lang="en-US" sz="2000" dirty="0">
                <a:latin typeface="Arial"/>
                <a:cs typeface="Arial"/>
              </a:rPr>
              <a:t>year</a:t>
            </a:r>
            <a:r>
              <a:rPr lang="pl-PL" sz="2000" dirty="0">
                <a:latin typeface="Arial"/>
                <a:cs typeface="Arial"/>
              </a:rPr>
              <a:t> </a:t>
            </a:r>
            <a:r>
              <a:rPr lang="en-US" sz="2000" dirty="0">
                <a:latin typeface="Arial"/>
                <a:cs typeface="Arial"/>
              </a:rPr>
              <a:t>operating</a:t>
            </a:r>
            <a:r>
              <a:rPr lang="pl-PL" sz="2000" dirty="0">
                <a:latin typeface="Arial"/>
                <a:cs typeface="Arial"/>
              </a:rPr>
              <a:t> period.</a:t>
            </a:r>
          </a:p>
          <a:p>
            <a:pPr marL="342900" indent="-342900" algn="just">
              <a:lnSpc>
                <a:spcPct val="150000"/>
              </a:lnSpc>
              <a:spcAft>
                <a:spcPts val="600"/>
              </a:spcAft>
              <a:buFont typeface="Wingdings" panose="05000000000000000000" pitchFamily="2" charset="2"/>
              <a:buChar char="§"/>
            </a:pPr>
            <a:r>
              <a:rPr lang="pl-PL" sz="2000" dirty="0">
                <a:solidFill>
                  <a:schemeClr val="tx1"/>
                </a:solidFill>
                <a:latin typeface="Arial"/>
                <a:cs typeface="Arial"/>
              </a:rPr>
              <a:t>KIC LED team – </a:t>
            </a:r>
            <a:r>
              <a:rPr lang="en-US" sz="2000" b="1" dirty="0">
                <a:latin typeface="Arial"/>
                <a:cs typeface="Arial"/>
              </a:rPr>
              <a:t>12 implemented projects; </a:t>
            </a:r>
            <a:br>
              <a:rPr lang="en-US" sz="2000" b="1" dirty="0">
                <a:latin typeface="Arial"/>
                <a:cs typeface="Arial"/>
              </a:rPr>
            </a:br>
            <a:r>
              <a:rPr lang="en-US" sz="2000" b="1" dirty="0">
                <a:latin typeface="Arial"/>
                <a:cs typeface="Arial"/>
              </a:rPr>
              <a:t>10 M EUR generated revenue.</a:t>
            </a:r>
            <a:r>
              <a:rPr lang="en-US" sz="2000" dirty="0">
                <a:solidFill>
                  <a:schemeClr val="tx1"/>
                </a:solidFill>
                <a:latin typeface="Arial"/>
                <a:cs typeface="Arial"/>
              </a:rPr>
              <a:t> </a:t>
            </a:r>
          </a:p>
        </p:txBody>
      </p:sp>
      <p:grpSp>
        <p:nvGrpSpPr>
          <p:cNvPr id="9" name="Grupa 8"/>
          <p:cNvGrpSpPr/>
          <p:nvPr/>
        </p:nvGrpSpPr>
        <p:grpSpPr>
          <a:xfrm>
            <a:off x="6941350" y="5314593"/>
            <a:ext cx="5608219" cy="1307257"/>
            <a:chOff x="693591" y="4271232"/>
            <a:chExt cx="5608219" cy="1307257"/>
          </a:xfrm>
        </p:grpSpPr>
        <p:pic>
          <p:nvPicPr>
            <p:cNvPr id="11" name="Picture 1"/>
            <p:cNvPicPr>
              <a:picLocks noChangeAspect="1"/>
            </p:cNvPicPr>
            <p:nvPr/>
          </p:nvPicPr>
          <p:blipFill>
            <a:blip r:embed="rId4"/>
            <a:stretch>
              <a:fillRect/>
            </a:stretch>
          </p:blipFill>
          <p:spPr>
            <a:xfrm>
              <a:off x="693591" y="4340649"/>
              <a:ext cx="1408812" cy="1237840"/>
            </a:xfrm>
            <a:prstGeom prst="rect">
              <a:avLst/>
            </a:prstGeom>
          </p:spPr>
        </p:pic>
        <p:sp>
          <p:nvSpPr>
            <p:cNvPr id="12" name="Prostokąt 11"/>
            <p:cNvSpPr/>
            <p:nvPr/>
          </p:nvSpPr>
          <p:spPr>
            <a:xfrm>
              <a:off x="2608007" y="4706048"/>
              <a:ext cx="1687184" cy="416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err="1">
                  <a:solidFill>
                    <a:schemeClr val="tx1"/>
                  </a:solidFill>
                  <a:latin typeface="Arial" panose="020B0604020202020204" pitchFamily="34" charset="0"/>
                  <a:cs typeface="Arial" panose="020B0604020202020204" pitchFamily="34" charset="0"/>
                </a:rPr>
                <a:t>Wholesalers</a:t>
              </a:r>
              <a:endParaRPr lang="pl-PL" sz="1600" b="1" dirty="0">
                <a:solidFill>
                  <a:schemeClr val="tx1"/>
                </a:solidFill>
                <a:latin typeface="Arial" panose="020B0604020202020204" pitchFamily="34" charset="0"/>
                <a:cs typeface="Arial" panose="020B0604020202020204" pitchFamily="34" charset="0"/>
              </a:endParaRPr>
            </a:p>
          </p:txBody>
        </p:sp>
        <p:pic>
          <p:nvPicPr>
            <p:cNvPr id="13" name="Picture 4" descr="http://static1.squarespace.com/static/53cd9f57e4b0f6b19071c78c/t/53d1ceafe4b07304e901f69d/1406258865213/webrand-fan-crowdsource-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012" y="4271232"/>
              <a:ext cx="879340" cy="879340"/>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p:cNvSpPr txBox="1"/>
            <p:nvPr/>
          </p:nvSpPr>
          <p:spPr>
            <a:xfrm>
              <a:off x="4990232" y="5092644"/>
              <a:ext cx="1311578" cy="338554"/>
            </a:xfrm>
            <a:prstGeom prst="rect">
              <a:avLst/>
            </a:prstGeom>
            <a:noFill/>
          </p:spPr>
          <p:txBody>
            <a:bodyPr wrap="none" rtlCol="0">
              <a:spAutoFit/>
            </a:bodyPr>
            <a:lstStyle/>
            <a:p>
              <a:r>
                <a:rPr lang="pl-PL" sz="1600" b="1" dirty="0" err="1">
                  <a:latin typeface="Arial" panose="020B0604020202020204" pitchFamily="34" charset="0"/>
                  <a:cs typeface="Arial" panose="020B0604020202020204" pitchFamily="34" charset="0"/>
                </a:rPr>
                <a:t>Consumers</a:t>
              </a:r>
              <a:endParaRPr lang="pl-PL" sz="1600" b="1" dirty="0">
                <a:latin typeface="Arial" panose="020B0604020202020204" pitchFamily="34" charset="0"/>
                <a:cs typeface="Arial" panose="020B0604020202020204" pitchFamily="34" charset="0"/>
              </a:endParaRPr>
            </a:p>
          </p:txBody>
        </p:sp>
        <p:cxnSp>
          <p:nvCxnSpPr>
            <p:cNvPr id="16" name="Łącznik prosty ze strzałką 15"/>
            <p:cNvCxnSpPr/>
            <p:nvPr/>
          </p:nvCxnSpPr>
          <p:spPr>
            <a:xfrm>
              <a:off x="1855244" y="4870836"/>
              <a:ext cx="576064"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a:off x="4447532" y="4860865"/>
              <a:ext cx="576064"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upa 9"/>
          <p:cNvGrpSpPr/>
          <p:nvPr/>
        </p:nvGrpSpPr>
        <p:grpSpPr>
          <a:xfrm>
            <a:off x="1792135" y="5015249"/>
            <a:ext cx="4608512" cy="1797895"/>
            <a:chOff x="8590632" y="1685115"/>
            <a:chExt cx="4608512" cy="1797895"/>
          </a:xfrm>
        </p:grpSpPr>
        <p:pic>
          <p:nvPicPr>
            <p:cNvPr id="1030" name="Picture 6" descr="http://www.rapid.nhs.uk/wp-content/uploads/2013/12/Rapid-pie-chart-9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632" y="1685115"/>
              <a:ext cx="1800200" cy="1797895"/>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0534848" y="2142083"/>
              <a:ext cx="2664296" cy="936104"/>
            </a:xfrm>
            <a:prstGeom prst="rect">
              <a:avLst/>
            </a:prstGeom>
          </p:spPr>
          <p:txBody>
            <a:bodyPr vert="horz" wrap="none" lIns="91440" tIns="45720" rIns="91440" bIns="45720" rtlCol="0" anchor="t">
              <a:noAutofit/>
            </a:bodyPr>
            <a:lstStyle/>
            <a:p>
              <a:pPr>
                <a:spcAft>
                  <a:spcPts val="600"/>
                </a:spcAft>
              </a:pPr>
              <a:r>
                <a:rPr lang="pl-PL" sz="2500" dirty="0">
                  <a:solidFill>
                    <a:srgbClr val="0070C0"/>
                  </a:solidFill>
                  <a:latin typeface="Arial"/>
                  <a:cs typeface="Arial"/>
                </a:rPr>
                <a:t>o</a:t>
              </a:r>
              <a:r>
                <a:rPr lang="en-US" sz="2500" dirty="0" err="1">
                  <a:solidFill>
                    <a:srgbClr val="0070C0"/>
                  </a:solidFill>
                  <a:latin typeface="Arial"/>
                  <a:cs typeface="Arial"/>
                </a:rPr>
                <a:t>verall</a:t>
              </a:r>
              <a:r>
                <a:rPr lang="en-US" sz="2500" dirty="0">
                  <a:solidFill>
                    <a:srgbClr val="0070C0"/>
                  </a:solidFill>
                  <a:latin typeface="Arial"/>
                  <a:cs typeface="Arial"/>
                </a:rPr>
                <a:t> </a:t>
              </a:r>
              <a:endParaRPr lang="pl-PL" sz="2500" dirty="0">
                <a:solidFill>
                  <a:srgbClr val="0070C0"/>
                </a:solidFill>
                <a:latin typeface="Arial"/>
                <a:cs typeface="Arial"/>
              </a:endParaRPr>
            </a:p>
            <a:p>
              <a:pPr>
                <a:spcAft>
                  <a:spcPts val="600"/>
                </a:spcAft>
              </a:pPr>
              <a:r>
                <a:rPr lang="en-US" sz="2500" dirty="0">
                  <a:solidFill>
                    <a:srgbClr val="0070C0"/>
                  </a:solidFill>
                  <a:latin typeface="Arial"/>
                  <a:cs typeface="Arial"/>
                </a:rPr>
                <a:t>efficiency</a:t>
              </a:r>
            </a:p>
          </p:txBody>
        </p:sp>
      </p:grpSp>
      <p:cxnSp>
        <p:nvCxnSpPr>
          <p:cNvPr id="17" name="Łącznik prosty 16"/>
          <p:cNvCxnSpPr/>
          <p:nvPr/>
        </p:nvCxnSpPr>
        <p:spPr>
          <a:xfrm flipV="1">
            <a:off x="0" y="7182643"/>
            <a:ext cx="13004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09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Basic eligibility criteria</a:t>
            </a:r>
            <a:r>
              <a:rPr lang="pl-PL" b="1" dirty="0"/>
              <a:t>.</a:t>
            </a:r>
            <a:endParaRPr lang="en-GB" b="1"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5</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512000561"/>
              </p:ext>
            </p:extLst>
          </p:nvPr>
        </p:nvGraphicFramePr>
        <p:xfrm>
          <a:off x="453728" y="1862446"/>
          <a:ext cx="12097343" cy="7365311"/>
        </p:xfrm>
        <a:graphic>
          <a:graphicData uri="http://schemas.openxmlformats.org/drawingml/2006/table">
            <a:tbl>
              <a:tblPr firstRow="1" bandRow="1">
                <a:tableStyleId>{3B4B98B0-60AC-42C2-AFA5-B58CD77FA1E5}</a:tableStyleId>
              </a:tblPr>
              <a:tblGrid>
                <a:gridCol w="335569">
                  <a:extLst>
                    <a:ext uri="{9D8B030D-6E8A-4147-A177-3AD203B41FA5}">
                      <a16:colId xmlns:a16="http://schemas.microsoft.com/office/drawing/2014/main" val="20000"/>
                    </a:ext>
                  </a:extLst>
                </a:gridCol>
                <a:gridCol w="564109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4032447">
                  <a:extLst>
                    <a:ext uri="{9D8B030D-6E8A-4147-A177-3AD203B41FA5}">
                      <a16:colId xmlns:a16="http://schemas.microsoft.com/office/drawing/2014/main" val="20003"/>
                    </a:ext>
                  </a:extLst>
                </a:gridCol>
              </a:tblGrid>
              <a:tr h="855031">
                <a:tc>
                  <a:txBody>
                    <a:bodyPr/>
                    <a:lstStyle/>
                    <a:p>
                      <a:endParaRPr lang="en-US"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noProof="0" dirty="0">
                          <a:solidFill>
                            <a:schemeClr val="bg1">
                              <a:lumMod val="50000"/>
                            </a:schemeClr>
                          </a:solidFill>
                          <a:latin typeface="Arial" panose="020B0604020202020204" pitchFamily="34" charset="0"/>
                          <a:cs typeface="Arial" panose="020B0604020202020204" pitchFamily="34" charset="0"/>
                        </a:rPr>
                        <a:t>Criterion</a:t>
                      </a:r>
                    </a:p>
                  </a:txBody>
                  <a:tcPr anchor="ctr"/>
                </a:tc>
                <a:tc>
                  <a:txBody>
                    <a:bodyPr/>
                    <a:lstStyle/>
                    <a:p>
                      <a:pPr algn="ctr"/>
                      <a:r>
                        <a:rPr lang="en-US" noProof="0" dirty="0">
                          <a:solidFill>
                            <a:schemeClr val="bg1">
                              <a:lumMod val="50000"/>
                            </a:schemeClr>
                          </a:solidFill>
                          <a:latin typeface="Arial" panose="020B0604020202020204" pitchFamily="34" charset="0"/>
                          <a:cs typeface="Arial" panose="020B0604020202020204" pitchFamily="34" charset="0"/>
                        </a:rPr>
                        <a:t>Criterion met</a:t>
                      </a:r>
                    </a:p>
                  </a:txBody>
                  <a:tcPr anchor="ctr"/>
                </a:tc>
                <a:tc>
                  <a:txBody>
                    <a:bodyPr/>
                    <a:lstStyle/>
                    <a:p>
                      <a:pPr algn="ctr"/>
                      <a:r>
                        <a:rPr lang="en-US" noProof="0" dirty="0">
                          <a:solidFill>
                            <a:schemeClr val="bg1">
                              <a:lumMod val="50000"/>
                            </a:schemeClr>
                          </a:solidFill>
                          <a:latin typeface="Arial" panose="020B0604020202020204" pitchFamily="34" charset="0"/>
                          <a:cs typeface="Arial" panose="020B0604020202020204" pitchFamily="34" charset="0"/>
                        </a:rPr>
                        <a:t>Comment</a:t>
                      </a:r>
                    </a:p>
                  </a:txBody>
                  <a:tcPr anchor="ctr"/>
                </a:tc>
                <a:extLst>
                  <a:ext uri="{0D108BD9-81ED-4DB2-BD59-A6C34878D82A}">
                    <a16:rowId xmlns:a16="http://schemas.microsoft.com/office/drawing/2014/main" val="10000"/>
                  </a:ext>
                </a:extLst>
              </a:tr>
              <a:tr h="1389003">
                <a:tc>
                  <a:txBody>
                    <a:bodyPr/>
                    <a:lstStyle/>
                    <a:p>
                      <a:r>
                        <a:rPr lang="pl-PL" sz="1800" b="1" noProof="0" dirty="0">
                          <a:solidFill>
                            <a:schemeClr val="bg1">
                              <a:lumMod val="50000"/>
                            </a:schemeClr>
                          </a:solidFill>
                          <a:latin typeface="Arial" panose="020B0604020202020204" pitchFamily="34" charset="0"/>
                          <a:cs typeface="Arial" panose="020B0604020202020204" pitchFamily="34" charset="0"/>
                        </a:rPr>
                        <a:t>1</a:t>
                      </a:r>
                      <a:endParaRPr lang="en-US" sz="1800" b="1"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2000" noProof="0" dirty="0">
                          <a:solidFill>
                            <a:schemeClr val="bg1">
                              <a:lumMod val="50000"/>
                            </a:schemeClr>
                          </a:solidFill>
                          <a:latin typeface="Arial" panose="020B0604020202020204" pitchFamily="34" charset="0"/>
                          <a:cs typeface="Arial" panose="020B0604020202020204" pitchFamily="34" charset="0"/>
                        </a:rPr>
                        <a:t>The Technology is in the priorities in one of the 8 Thematic Fields of Sustainable Energy</a:t>
                      </a:r>
                      <a:endParaRPr lang="en-US" sz="20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ctr"/>
                      <a:endParaRPr lang="pl-PL" sz="1800" noProof="0" dirty="0">
                        <a:solidFill>
                          <a:schemeClr val="bg1">
                            <a:lumMod val="50000"/>
                          </a:schemeClr>
                        </a:solidFill>
                        <a:latin typeface="Arial" panose="020B0604020202020204" pitchFamily="34" charset="0"/>
                        <a:cs typeface="Arial" panose="020B0604020202020204" pitchFamily="34" charset="0"/>
                      </a:endParaRPr>
                    </a:p>
                    <a:p>
                      <a:pPr algn="ctr"/>
                      <a:endParaRPr lang="pl-PL" sz="1800" noProof="0" dirty="0">
                        <a:solidFill>
                          <a:schemeClr val="bg1">
                            <a:lumMod val="50000"/>
                          </a:schemeClr>
                        </a:solidFill>
                        <a:latin typeface="Arial" panose="020B0604020202020204" pitchFamily="34" charset="0"/>
                        <a:cs typeface="Arial" panose="020B0604020202020204" pitchFamily="34" charset="0"/>
                      </a:endParaRPr>
                    </a:p>
                    <a:p>
                      <a:pPr algn="ctr"/>
                      <a:endParaRPr lang="pl-PL" sz="1800" noProof="0" dirty="0">
                        <a:solidFill>
                          <a:schemeClr val="bg1">
                            <a:lumMod val="50000"/>
                          </a:schemeClr>
                        </a:solidFill>
                        <a:latin typeface="Arial" panose="020B0604020202020204" pitchFamily="34" charset="0"/>
                        <a:cs typeface="Arial" panose="020B0604020202020204" pitchFamily="34" charset="0"/>
                      </a:endParaRPr>
                    </a:p>
                    <a:p>
                      <a:pPr algn="ctr"/>
                      <a:r>
                        <a:rPr lang="pl-PL" sz="1800" noProof="0" dirty="0">
                          <a:solidFill>
                            <a:schemeClr val="bg1">
                              <a:lumMod val="50000"/>
                            </a:schemeClr>
                          </a:solidFill>
                          <a:latin typeface="Arial" panose="020B0604020202020204" pitchFamily="34" charset="0"/>
                          <a:cs typeface="Arial" panose="020B0604020202020204" pitchFamily="34" charset="0"/>
                        </a:rPr>
                        <a:t>Energy efficiency.</a:t>
                      </a: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313297">
                <a:tc>
                  <a:txBody>
                    <a:bodyPr/>
                    <a:lstStyle/>
                    <a:p>
                      <a:r>
                        <a:rPr lang="pl-PL" sz="1800" b="1" noProof="0" dirty="0">
                          <a:solidFill>
                            <a:schemeClr val="bg1">
                              <a:lumMod val="50000"/>
                            </a:schemeClr>
                          </a:solidFill>
                          <a:latin typeface="Arial" panose="020B0604020202020204" pitchFamily="34" charset="0"/>
                          <a:cs typeface="Arial" panose="020B0604020202020204" pitchFamily="34" charset="0"/>
                        </a:rPr>
                        <a:t>2</a:t>
                      </a:r>
                      <a:endParaRPr lang="en-US" sz="1800" b="1"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r>
                        <a:rPr lang="pl-PL" sz="2000" dirty="0">
                          <a:solidFill>
                            <a:schemeClr val="bg1">
                              <a:lumMod val="50000"/>
                            </a:schemeClr>
                          </a:solidFill>
                          <a:latin typeface="Arial" panose="020B0604020202020204" pitchFamily="34" charset="0"/>
                          <a:cs typeface="Arial" panose="020B0604020202020204" pitchFamily="34" charset="0"/>
                        </a:rPr>
                        <a:t>Compliance with key</a:t>
                      </a:r>
                      <a:r>
                        <a:rPr lang="pl-PL" sz="2000" baseline="0" dirty="0">
                          <a:solidFill>
                            <a:schemeClr val="bg1">
                              <a:lumMod val="50000"/>
                            </a:schemeClr>
                          </a:solidFill>
                          <a:latin typeface="Arial" panose="020B0604020202020204" pitchFamily="34" charset="0"/>
                          <a:cs typeface="Arial" panose="020B0604020202020204" pitchFamily="34" charset="0"/>
                        </a:rPr>
                        <a:t> KIC goals.</a:t>
                      </a:r>
                      <a:endParaRPr lang="en-US" sz="20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endParaRPr lang="en-US" sz="18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pl-PL" sz="1800" dirty="0">
                          <a:solidFill>
                            <a:schemeClr val="bg1">
                              <a:lumMod val="50000"/>
                            </a:schemeClr>
                          </a:solidFill>
                          <a:latin typeface="Arial" panose="020B0604020202020204" pitchFamily="34" charset="0"/>
                          <a:cs typeface="Arial" panose="020B0604020202020204" pitchFamily="34" charset="0"/>
                        </a:rPr>
                        <a:t>Decreasing energy cost</a:t>
                      </a:r>
                      <a:endParaRPr lang="en-US" sz="1800" dirty="0">
                        <a:solidFill>
                          <a:schemeClr val="bg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1286499">
                <a:tc>
                  <a:txBody>
                    <a:bodyPr/>
                    <a:lstStyle/>
                    <a:p>
                      <a:r>
                        <a:rPr lang="pl-PL" sz="1800" b="1" noProof="0" dirty="0">
                          <a:solidFill>
                            <a:schemeClr val="bg1">
                              <a:lumMod val="50000"/>
                            </a:schemeClr>
                          </a:solidFill>
                          <a:latin typeface="Arial" panose="020B0604020202020204" pitchFamily="34" charset="0"/>
                          <a:cs typeface="Arial" panose="020B0604020202020204" pitchFamily="34" charset="0"/>
                        </a:rPr>
                        <a:t>3</a:t>
                      </a:r>
                      <a:endParaRPr lang="en-US" sz="1800" b="1"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2000" noProof="0" dirty="0">
                          <a:solidFill>
                            <a:schemeClr val="bg1">
                              <a:lumMod val="50000"/>
                            </a:schemeClr>
                          </a:solidFill>
                          <a:latin typeface="Arial" panose="020B0604020202020204" pitchFamily="34" charset="0"/>
                          <a:cs typeface="Arial" panose="020B0604020202020204" pitchFamily="34" charset="0"/>
                        </a:rPr>
                        <a:t>Equivalent</a:t>
                      </a:r>
                      <a:r>
                        <a:rPr lang="en-US" sz="2000" baseline="0" noProof="0" dirty="0">
                          <a:solidFill>
                            <a:schemeClr val="bg1">
                              <a:lumMod val="50000"/>
                            </a:schemeClr>
                          </a:solidFill>
                          <a:latin typeface="Arial" panose="020B0604020202020204" pitchFamily="34" charset="0"/>
                          <a:cs typeface="Arial" panose="020B0604020202020204" pitchFamily="34" charset="0"/>
                        </a:rPr>
                        <a:t> product not available in EU.</a:t>
                      </a:r>
                      <a:endParaRPr lang="en-US" sz="20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en-US" sz="1800" b="0" noProof="0" dirty="0">
                          <a:solidFill>
                            <a:schemeClr val="bg1">
                              <a:lumMod val="50000"/>
                            </a:schemeClr>
                          </a:solidFill>
                          <a:latin typeface="Arial" panose="020B0604020202020204" pitchFamily="34" charset="0"/>
                          <a:cs typeface="Arial" panose="020B0604020202020204" pitchFamily="34" charset="0"/>
                        </a:rPr>
                        <a:t>LED</a:t>
                      </a:r>
                      <a:r>
                        <a:rPr lang="en-US" sz="1800" b="0" baseline="0" noProof="0" dirty="0">
                          <a:solidFill>
                            <a:schemeClr val="bg1">
                              <a:lumMod val="50000"/>
                            </a:schemeClr>
                          </a:solidFill>
                          <a:latin typeface="Arial" panose="020B0604020202020204" pitchFamily="34" charset="0"/>
                          <a:cs typeface="Arial" panose="020B0604020202020204" pitchFamily="34" charset="0"/>
                        </a:rPr>
                        <a:t> bulb with such features is not available in EU market.</a:t>
                      </a: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1206093">
                <a:tc>
                  <a:txBody>
                    <a:bodyPr/>
                    <a:lstStyle/>
                    <a:p>
                      <a:r>
                        <a:rPr lang="pl-PL" sz="1800" b="1" noProof="0" dirty="0">
                          <a:solidFill>
                            <a:schemeClr val="bg1">
                              <a:lumMod val="50000"/>
                            </a:schemeClr>
                          </a:solidFill>
                          <a:latin typeface="Arial" panose="020B0604020202020204" pitchFamily="34" charset="0"/>
                          <a:cs typeface="Arial" panose="020B0604020202020204" pitchFamily="34" charset="0"/>
                        </a:rPr>
                        <a:t>4</a:t>
                      </a:r>
                      <a:endParaRPr lang="en-US" sz="1800" b="1"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2000" noProof="0" dirty="0">
                          <a:solidFill>
                            <a:schemeClr val="bg1">
                              <a:lumMod val="50000"/>
                            </a:schemeClr>
                          </a:solidFill>
                          <a:latin typeface="Arial" panose="020B0604020202020204" pitchFamily="34" charset="0"/>
                          <a:cs typeface="Arial" panose="020B0604020202020204" pitchFamily="34" charset="0"/>
                        </a:rPr>
                        <a:t>Defined product or service</a:t>
                      </a:r>
                      <a:endParaRPr lang="en-US" sz="20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en-US" sz="1800" baseline="0" noProof="0" dirty="0">
                          <a:solidFill>
                            <a:schemeClr val="bg1">
                              <a:lumMod val="50000"/>
                            </a:schemeClr>
                          </a:solidFill>
                          <a:latin typeface="Arial" panose="020B0604020202020204" pitchFamily="34" charset="0"/>
                          <a:cs typeface="Arial" panose="020B0604020202020204" pitchFamily="34" charset="0"/>
                        </a:rPr>
                        <a:t>Fully operational </a:t>
                      </a:r>
                      <a:r>
                        <a:rPr lang="en-US" sz="1800" baseline="0" noProof="0" dirty="0" err="1">
                          <a:solidFill>
                            <a:schemeClr val="bg1">
                              <a:lumMod val="50000"/>
                            </a:schemeClr>
                          </a:solidFill>
                          <a:latin typeface="Arial" panose="020B0604020202020204" pitchFamily="34" charset="0"/>
                          <a:cs typeface="Arial" panose="020B0604020202020204" pitchFamily="34" charset="0"/>
                        </a:rPr>
                        <a:t>protot</a:t>
                      </a:r>
                      <a:r>
                        <a:rPr lang="pl-PL" sz="1800" baseline="0" noProof="0" dirty="0">
                          <a:solidFill>
                            <a:schemeClr val="bg1">
                              <a:lumMod val="50000"/>
                            </a:schemeClr>
                          </a:solidFill>
                          <a:latin typeface="Arial" panose="020B0604020202020204" pitchFamily="34" charset="0"/>
                          <a:cs typeface="Arial" panose="020B0604020202020204" pitchFamily="34" charset="0"/>
                        </a:rPr>
                        <a:t>y</a:t>
                      </a:r>
                      <a:r>
                        <a:rPr lang="en-US" sz="1800" baseline="0" noProof="0" dirty="0" err="1">
                          <a:solidFill>
                            <a:schemeClr val="bg1">
                              <a:lumMod val="50000"/>
                            </a:schemeClr>
                          </a:solidFill>
                          <a:latin typeface="Arial" panose="020B0604020202020204" pitchFamily="34" charset="0"/>
                          <a:cs typeface="Arial" panose="020B0604020202020204" pitchFamily="34" charset="0"/>
                        </a:rPr>
                        <a:t>pe</a:t>
                      </a:r>
                      <a:r>
                        <a:rPr lang="en-US" sz="1800" baseline="0" noProof="0" dirty="0">
                          <a:solidFill>
                            <a:schemeClr val="bg1">
                              <a:lumMod val="50000"/>
                            </a:schemeClr>
                          </a:solidFill>
                          <a:latin typeface="Arial" panose="020B0604020202020204" pitchFamily="34" charset="0"/>
                          <a:cs typeface="Arial" panose="020B0604020202020204" pitchFamily="34" charset="0"/>
                        </a:rPr>
                        <a:t> is developed.</a:t>
                      </a: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1286499">
                <a:tc>
                  <a:txBody>
                    <a:bodyPr/>
                    <a:lstStyle/>
                    <a:p>
                      <a:r>
                        <a:rPr lang="pl-PL" sz="1800" b="1" noProof="0" dirty="0">
                          <a:solidFill>
                            <a:schemeClr val="bg1">
                              <a:lumMod val="50000"/>
                            </a:schemeClr>
                          </a:solidFill>
                          <a:latin typeface="Arial" panose="020B0604020202020204" pitchFamily="34" charset="0"/>
                          <a:cs typeface="Arial" panose="020B0604020202020204" pitchFamily="34" charset="0"/>
                        </a:rPr>
                        <a:t>5</a:t>
                      </a:r>
                      <a:endParaRPr lang="en-US" sz="1800" b="1"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r>
                        <a:rPr lang="en-US" sz="2000" noProof="0" dirty="0">
                          <a:solidFill>
                            <a:schemeClr val="bg1">
                              <a:lumMod val="50000"/>
                            </a:schemeClr>
                          </a:solidFill>
                          <a:latin typeface="Arial" panose="020B0604020202020204" pitchFamily="34" charset="0"/>
                          <a:cs typeface="Arial" panose="020B0604020202020204" pitchFamily="34" charset="0"/>
                        </a:rPr>
                        <a:t>Time to market is less than 5 years</a:t>
                      </a:r>
                      <a:endParaRPr lang="en-US" sz="20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1300643" rtl="0" eaLnBrk="1" fontAlgn="auto" latinLnBrk="0" hangingPunct="1">
                        <a:lnSpc>
                          <a:spcPct val="100000"/>
                        </a:lnSpc>
                        <a:spcBef>
                          <a:spcPts val="0"/>
                        </a:spcBef>
                        <a:spcAft>
                          <a:spcPts val="0"/>
                        </a:spcAft>
                        <a:buClrTx/>
                        <a:buSzTx/>
                        <a:buFontTx/>
                        <a:buNone/>
                        <a:tabLst/>
                        <a:defRPr/>
                      </a:pP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b="0" noProof="0" dirty="0">
                          <a:solidFill>
                            <a:schemeClr val="bg1">
                              <a:lumMod val="50000"/>
                            </a:schemeClr>
                          </a:solidFill>
                          <a:latin typeface="Arial" panose="020B0604020202020204" pitchFamily="34" charset="0"/>
                          <a:cs typeface="Arial" panose="020B0604020202020204" pitchFamily="34" charset="0"/>
                        </a:rPr>
                        <a:t>We</a:t>
                      </a:r>
                      <a:r>
                        <a:rPr lang="pl-PL" sz="1800" b="0" baseline="0" noProof="0" dirty="0">
                          <a:solidFill>
                            <a:schemeClr val="bg1">
                              <a:lumMod val="50000"/>
                            </a:schemeClr>
                          </a:solidFill>
                          <a:latin typeface="Arial" panose="020B0604020202020204" pitchFamily="34" charset="0"/>
                          <a:cs typeface="Arial" panose="020B0604020202020204" pitchFamily="34" charset="0"/>
                        </a:rPr>
                        <a:t> are few steps before mass production.</a:t>
                      </a:r>
                      <a:endParaRPr lang="en-US" sz="1800" b="0" noProof="0" dirty="0">
                        <a:solidFill>
                          <a:schemeClr val="bg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14" name="Rectangle 13"/>
          <p:cNvSpPr/>
          <p:nvPr/>
        </p:nvSpPr>
        <p:spPr>
          <a:xfrm>
            <a:off x="-3002656" y="7807"/>
            <a:ext cx="3002656" cy="9756776"/>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pl-PL" sz="2000" b="1" dirty="0">
                <a:solidFill>
                  <a:schemeClr val="tx1"/>
                </a:solidFill>
                <a:latin typeface="Arial" panose="020B0604020202020204" pitchFamily="34" charset="0"/>
                <a:cs typeface="Arial" panose="020B0604020202020204" pitchFamily="34" charset="0"/>
              </a:rPr>
              <a:t>ICON SET</a:t>
            </a:r>
            <a:r>
              <a:rPr lang="en-US" sz="2000" dirty="0">
                <a:solidFill>
                  <a:schemeClr val="tx1"/>
                </a:solidFill>
                <a:latin typeface="Arial" panose="020B0604020202020204" pitchFamily="34" charset="0"/>
                <a:cs typeface="Arial" panose="020B0604020202020204" pitchFamily="34" charset="0"/>
              </a:rPr>
              <a:t>.</a:t>
            </a:r>
            <a:endParaRPr lang="pl-PL" sz="2000" dirty="0">
              <a:solidFill>
                <a:schemeClr val="tx1"/>
              </a:solidFill>
              <a:latin typeface="Arial" panose="020B0604020202020204" pitchFamily="34" charset="0"/>
              <a:cs typeface="Arial" panose="020B0604020202020204" pitchFamily="34" charset="0"/>
            </a:endParaRPr>
          </a:p>
          <a:p>
            <a:pPr algn="ctr"/>
            <a:endParaRPr lang="pl-PL" sz="2000" dirty="0">
              <a:solidFill>
                <a:schemeClr val="tx1"/>
              </a:solidFill>
              <a:latin typeface="Arial" panose="020B0604020202020204" pitchFamily="34" charset="0"/>
              <a:cs typeface="Arial" panose="020B0604020202020204" pitchFamily="34" charset="0"/>
            </a:endParaRPr>
          </a:p>
          <a:p>
            <a:pPr algn="ctr"/>
            <a:r>
              <a:rPr lang="pl-PL" sz="2000" dirty="0">
                <a:solidFill>
                  <a:schemeClr val="tx1"/>
                </a:solidFill>
                <a:latin typeface="Arial" panose="020B0604020202020204" pitchFamily="34" charset="0"/>
                <a:cs typeface="Arial" panose="020B0604020202020204" pitchFamily="34" charset="0"/>
              </a:rPr>
              <a:t>(</a:t>
            </a:r>
            <a:r>
              <a:rPr lang="pl-PL" sz="2000" dirty="0" err="1">
                <a:solidFill>
                  <a:schemeClr val="tx1"/>
                </a:solidFill>
                <a:latin typeface="Arial" panose="020B0604020202020204" pitchFamily="34" charset="0"/>
                <a:cs typeface="Arial" panose="020B0604020202020204" pitchFamily="34" charset="0"/>
              </a:rPr>
              <a:t>Thematic</a:t>
            </a:r>
            <a:r>
              <a:rPr lang="pl-PL" sz="2000" dirty="0">
                <a:solidFill>
                  <a:schemeClr val="tx1"/>
                </a:solidFill>
                <a:latin typeface="Arial" panose="020B0604020202020204" pitchFamily="34" charset="0"/>
                <a:cs typeface="Arial" panose="020B0604020202020204" pitchFamily="34" charset="0"/>
              </a:rPr>
              <a:t> </a:t>
            </a:r>
            <a:r>
              <a:rPr lang="pl-PL" sz="2000" dirty="0" err="1">
                <a:solidFill>
                  <a:schemeClr val="tx1"/>
                </a:solidFill>
                <a:latin typeface="Arial" panose="020B0604020202020204" pitchFamily="34" charset="0"/>
                <a:cs typeface="Arial" panose="020B0604020202020204" pitchFamily="34" charset="0"/>
              </a:rPr>
              <a:t>fields</a:t>
            </a:r>
            <a:r>
              <a:rPr lang="pl-PL"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53" y="2862163"/>
            <a:ext cx="1343025" cy="89714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205" y="2868746"/>
            <a:ext cx="1343025" cy="89714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206" y="3845720"/>
            <a:ext cx="1343025" cy="897141"/>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3353" y="1926059"/>
            <a:ext cx="1343025" cy="89714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353" y="952682"/>
            <a:ext cx="1343025" cy="89714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6632" y="948482"/>
            <a:ext cx="1343025" cy="897141"/>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6706" y="1926059"/>
            <a:ext cx="1343025" cy="89714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2258" y="3845720"/>
            <a:ext cx="1324465" cy="884743"/>
          </a:xfrm>
          <a:prstGeom prst="rect">
            <a:avLst/>
          </a:prstGeom>
        </p:spPr>
      </p:pic>
      <p:pic>
        <p:nvPicPr>
          <p:cNvPr id="23"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6669" y="4981474"/>
            <a:ext cx="1219200" cy="1219201"/>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ttp://www.myiconfinder.com/uploads/iconsets/fb707410a020d77346fcd2dc2f6cc93e-cros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66326" y="6276207"/>
            <a:ext cx="1278513" cy="127851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895" y="2792875"/>
            <a:ext cx="1343025" cy="897141"/>
          </a:xfrm>
          <a:prstGeom prst="rect">
            <a:avLst/>
          </a:prstGeom>
        </p:spPr>
      </p:pic>
      <p:pic>
        <p:nvPicPr>
          <p:cNvPr id="26"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2440" y="4128691"/>
            <a:ext cx="1219200" cy="1219201"/>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2715" y="5420407"/>
            <a:ext cx="1219200" cy="1219201"/>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2440" y="6663780"/>
            <a:ext cx="1219200" cy="1219201"/>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2440" y="7931324"/>
            <a:ext cx="1219200" cy="1219201"/>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s://cdn0.iconfinder.com/data/icons/small-n-flat/24/678134-sign-check-12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2440" y="2792875"/>
            <a:ext cx="1219200" cy="1219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62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The </a:t>
            </a:r>
            <a:r>
              <a:rPr lang="en-US" b="1" dirty="0"/>
              <a:t>Underlying</a:t>
            </a:r>
            <a:r>
              <a:rPr lang="pl-PL" b="1" dirty="0"/>
              <a:t> Technology</a:t>
            </a:r>
            <a:endParaRPr lang="en-GB" b="1" dirty="0"/>
          </a:p>
        </p:txBody>
      </p:sp>
      <p:sp>
        <p:nvSpPr>
          <p:cNvPr id="4" name="Slide Number Placeholder 3"/>
          <p:cNvSpPr>
            <a:spLocks noGrp="1"/>
          </p:cNvSpPr>
          <p:nvPr>
            <p:ph type="sldNum" sz="quarter" idx="12"/>
          </p:nvPr>
        </p:nvSpPr>
        <p:spPr/>
        <p:txBody>
          <a:bodyPr/>
          <a:lstStyle/>
          <a:p>
            <a:fld id="{5B270B78-2767-4B9A-91AE-E4DE4DC6EC23}" type="slidenum">
              <a:rPr lang="en-GB" smtClean="0"/>
              <a:pPr/>
              <a:t>6</a:t>
            </a:fld>
            <a:endParaRPr lang="en-GB" dirty="0"/>
          </a:p>
        </p:txBody>
      </p:sp>
      <p:sp>
        <p:nvSpPr>
          <p:cNvPr id="5" name="Text Placeholder 4"/>
          <p:cNvSpPr>
            <a:spLocks noGrp="1"/>
          </p:cNvSpPr>
          <p:nvPr>
            <p:ph type="body" sz="quarter" idx="13"/>
          </p:nvPr>
        </p:nvSpPr>
        <p:spPr/>
        <p:txBody>
          <a:bodyPr/>
          <a:lstStyle/>
          <a:p>
            <a:r>
              <a:rPr lang="en-GB" dirty="0">
                <a:solidFill>
                  <a:schemeClr val="bg1"/>
                </a:solidFill>
              </a:rPr>
              <a:t>Our goal: sustainable energy</a:t>
            </a:r>
          </a:p>
        </p:txBody>
      </p:sp>
      <p:pic>
        <p:nvPicPr>
          <p:cNvPr id="11" name="Imagen 4"/>
          <p:cNvPicPr>
            <a:picLocks noChangeAspect="1"/>
          </p:cNvPicPr>
          <p:nvPr/>
        </p:nvPicPr>
        <p:blipFill>
          <a:blip r:embed="rId3"/>
          <a:stretch>
            <a:fillRect/>
          </a:stretch>
        </p:blipFill>
        <p:spPr>
          <a:xfrm flipV="1">
            <a:off x="-45243" y="1220787"/>
            <a:ext cx="13093700" cy="45719"/>
          </a:xfrm>
          <a:prstGeom prst="rect">
            <a:avLst/>
          </a:prstGeom>
        </p:spPr>
      </p:pic>
      <p:sp>
        <p:nvSpPr>
          <p:cNvPr id="13" name="Rectangle 12"/>
          <p:cNvSpPr/>
          <p:nvPr/>
        </p:nvSpPr>
        <p:spPr>
          <a:xfrm>
            <a:off x="0" y="8300738"/>
            <a:ext cx="6623227" cy="954107"/>
          </a:xfrm>
          <a:prstGeom prst="rect">
            <a:avLst/>
          </a:prstGeom>
          <a:solidFill>
            <a:schemeClr val="accent6">
              <a:lumMod val="90000"/>
            </a:schemeClr>
          </a:solidFill>
        </p:spPr>
        <p:txBody>
          <a:bodyPr wrap="square">
            <a:spAutoFit/>
          </a:bodyPr>
          <a:lstStyle/>
          <a:p>
            <a:pPr lvl="0" algn="ctr"/>
            <a:r>
              <a:rPr lang="tr-TR" sz="2800" dirty="0">
                <a:solidFill>
                  <a:schemeClr val="bg1"/>
                </a:solidFill>
                <a:latin typeface="Arial" panose="020B0604020202020204" pitchFamily="34" charset="0"/>
                <a:cs typeface="Arial" panose="020B0604020202020204" pitchFamily="34" charset="0"/>
              </a:rPr>
              <a:t>LEDs convert</a:t>
            </a:r>
            <a:r>
              <a:rPr lang="en-US" sz="2800" dirty="0">
                <a:solidFill>
                  <a:schemeClr val="bg1"/>
                </a:solidFill>
                <a:latin typeface="Arial" panose="020B0604020202020204" pitchFamily="34" charset="0"/>
                <a:cs typeface="Arial" panose="020B0604020202020204" pitchFamily="34" charset="0"/>
              </a:rPr>
              <a:t>s</a:t>
            </a:r>
            <a:r>
              <a:rPr lang="tr-TR" sz="2800" dirty="0">
                <a:solidFill>
                  <a:schemeClr val="bg1"/>
                </a:solidFill>
                <a:latin typeface="Arial" panose="020B0604020202020204" pitchFamily="34" charset="0"/>
                <a:cs typeface="Arial" panose="020B0604020202020204" pitchFamily="34" charset="0"/>
              </a:rPr>
              <a:t> electical energy into light energy. </a:t>
            </a:r>
          </a:p>
        </p:txBody>
      </p:sp>
      <p:pic>
        <p:nvPicPr>
          <p:cNvPr id="2050" name="Picture 2" descr="http://4.bp.blogspot.com/-ieG7LhcPBIo/TdFjgC5ZHNI/AAAAAAAAAG0/WI1XnbCdVMk/s1600/450px-LED%252C_5mm%252C_green_%2528en%2529.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39" y="1333746"/>
            <a:ext cx="5518445" cy="6131606"/>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6623227" y="1735215"/>
            <a:ext cx="6238090" cy="5016758"/>
          </a:xfrm>
          <a:prstGeom prst="rect">
            <a:avLst/>
          </a:prstGeom>
        </p:spPr>
        <p:txBody>
          <a:bodyPr vert="horz" wrap="square" lIns="91440" tIns="45720" rIns="91440" bIns="45720" rtlCol="0" anchor="t">
            <a:spAutoFit/>
          </a:bodyPr>
          <a:lstStyle/>
          <a:p>
            <a:pPr marL="342900" indent="-342900">
              <a:lnSpc>
                <a:spcPct val="150000"/>
              </a:lnSpc>
              <a:spcAft>
                <a:spcPts val="600"/>
              </a:spcAft>
              <a:buFont typeface="Arial" panose="020B0604020202020204" pitchFamily="34" charset="0"/>
              <a:buChar char="•"/>
            </a:pPr>
            <a:r>
              <a:rPr lang="en-US" sz="2500" dirty="0">
                <a:solidFill>
                  <a:schemeClr val="tx1"/>
                </a:solidFill>
                <a:latin typeface="Arial"/>
                <a:cs typeface="Arial"/>
              </a:rPr>
              <a:t>Silicon semiconductor emits a monochromatic light.</a:t>
            </a:r>
          </a:p>
          <a:p>
            <a:pPr marL="342900" indent="-342900">
              <a:lnSpc>
                <a:spcPct val="150000"/>
              </a:lnSpc>
              <a:spcAft>
                <a:spcPts val="600"/>
              </a:spcAft>
              <a:buFont typeface="Arial" panose="020B0604020202020204" pitchFamily="34" charset="0"/>
              <a:buChar char="•"/>
            </a:pPr>
            <a:r>
              <a:rPr lang="en-US" sz="2500" dirty="0">
                <a:latin typeface="Arial"/>
                <a:cs typeface="Arial"/>
              </a:rPr>
              <a:t>Junction allows the current to pass in a forward biased direction.</a:t>
            </a:r>
          </a:p>
          <a:p>
            <a:pPr marL="342900" indent="-342900">
              <a:lnSpc>
                <a:spcPct val="150000"/>
              </a:lnSpc>
              <a:spcAft>
                <a:spcPts val="600"/>
              </a:spcAft>
              <a:buFont typeface="Arial" panose="020B0604020202020204" pitchFamily="34" charset="0"/>
              <a:buChar char="•"/>
            </a:pPr>
            <a:r>
              <a:rPr lang="en-US" sz="2500" dirty="0">
                <a:solidFill>
                  <a:schemeClr val="tx1"/>
                </a:solidFill>
                <a:latin typeface="Arial"/>
                <a:cs typeface="Arial"/>
              </a:rPr>
              <a:t>Electrons pass through crystals</a:t>
            </a:r>
            <a:r>
              <a:rPr lang="en-US" sz="2500" dirty="0">
                <a:latin typeface="Arial"/>
                <a:cs typeface="Arial"/>
              </a:rPr>
              <a:t> and fill holes.</a:t>
            </a:r>
          </a:p>
          <a:p>
            <a:pPr marL="342900" indent="-342900">
              <a:lnSpc>
                <a:spcPct val="150000"/>
              </a:lnSpc>
              <a:spcAft>
                <a:spcPts val="600"/>
              </a:spcAft>
              <a:buFont typeface="Arial" panose="020B0604020202020204" pitchFamily="34" charset="0"/>
              <a:buChar char="•"/>
            </a:pPr>
            <a:r>
              <a:rPr lang="en-US" sz="2500" dirty="0">
                <a:solidFill>
                  <a:schemeClr val="tx1"/>
                </a:solidFill>
                <a:latin typeface="Arial"/>
                <a:cs typeface="Arial"/>
              </a:rPr>
              <a:t>Electrons emit photons</a:t>
            </a:r>
            <a:r>
              <a:rPr lang="en-US" sz="2500" dirty="0">
                <a:latin typeface="Arial"/>
                <a:cs typeface="Arial"/>
              </a:rPr>
              <a:t> (light).</a:t>
            </a:r>
            <a:endParaRPr lang="en-US" sz="2500" dirty="0">
              <a:solidFill>
                <a:schemeClr val="tx1"/>
              </a:solidFill>
              <a:latin typeface="Arial"/>
              <a:cs typeface="Arial"/>
            </a:endParaRPr>
          </a:p>
          <a:p>
            <a:pPr marL="342900" indent="-342900">
              <a:lnSpc>
                <a:spcPct val="150000"/>
              </a:lnSpc>
              <a:spcAft>
                <a:spcPts val="600"/>
              </a:spcAft>
              <a:buFont typeface="Arial" panose="020B0604020202020204" pitchFamily="34" charset="0"/>
              <a:buChar char="•"/>
            </a:pPr>
            <a:endParaRPr lang="en-US" sz="2500" dirty="0">
              <a:solidFill>
                <a:schemeClr val="tx1"/>
              </a:solidFill>
              <a:latin typeface="Arial"/>
              <a:cs typeface="Arial"/>
            </a:endParaRPr>
          </a:p>
        </p:txBody>
      </p:sp>
      <p:pic>
        <p:nvPicPr>
          <p:cNvPr id="8" name="Obraz 7"/>
          <p:cNvPicPr>
            <a:picLocks noChangeAspect="1"/>
          </p:cNvPicPr>
          <p:nvPr/>
        </p:nvPicPr>
        <p:blipFill>
          <a:blip r:embed="rId5"/>
          <a:stretch>
            <a:fillRect/>
          </a:stretch>
        </p:blipFill>
        <p:spPr>
          <a:xfrm>
            <a:off x="7294488" y="6318547"/>
            <a:ext cx="4636857" cy="2936298"/>
          </a:xfrm>
          <a:prstGeom prst="rect">
            <a:avLst/>
          </a:prstGeom>
        </p:spPr>
      </p:pic>
    </p:spTree>
    <p:extLst>
      <p:ext uri="{BB962C8B-B14F-4D97-AF65-F5344CB8AC3E}">
        <p14:creationId xmlns:p14="http://schemas.microsoft.com/office/powerpoint/2010/main" val="8940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The Problem</a:t>
            </a:r>
            <a:endParaRPr lang="en-GB" b="1" dirty="0"/>
          </a:p>
        </p:txBody>
      </p:sp>
      <p:sp>
        <p:nvSpPr>
          <p:cNvPr id="4" name="Slide Number Placeholder 3"/>
          <p:cNvSpPr>
            <a:spLocks noGrp="1"/>
          </p:cNvSpPr>
          <p:nvPr>
            <p:ph type="sldNum" sz="quarter" idx="12"/>
          </p:nvPr>
        </p:nvSpPr>
        <p:spPr/>
        <p:txBody>
          <a:bodyPr/>
          <a:lstStyle/>
          <a:p>
            <a:r>
              <a:rPr lang="pl-PL" dirty="0"/>
              <a:t>6</a:t>
            </a:r>
            <a:endParaRPr lang="en-GB" dirty="0"/>
          </a:p>
        </p:txBody>
      </p:sp>
      <p:sp>
        <p:nvSpPr>
          <p:cNvPr id="13" name="Rectangle 12"/>
          <p:cNvSpPr/>
          <p:nvPr/>
        </p:nvSpPr>
        <p:spPr>
          <a:xfrm>
            <a:off x="434185" y="1494011"/>
            <a:ext cx="5626149" cy="830997"/>
          </a:xfrm>
          <a:prstGeom prst="rect">
            <a:avLst/>
          </a:prstGeom>
        </p:spPr>
        <p:txBody>
          <a:bodyPr wrap="square">
            <a:spAutoFit/>
          </a:bodyPr>
          <a:lstStyle/>
          <a:p>
            <a:r>
              <a:rPr lang="pl-PL" sz="2400" b="1" dirty="0" err="1">
                <a:solidFill>
                  <a:schemeClr val="bg2">
                    <a:lumMod val="75000"/>
                  </a:schemeClr>
                </a:solidFill>
                <a:latin typeface="Arial" panose="020B0604020202020204" pitchFamily="34" charset="0"/>
                <a:cs typeface="Arial" panose="020B0604020202020204" pitchFamily="34" charset="0"/>
              </a:rPr>
              <a:t>What</a:t>
            </a:r>
            <a:r>
              <a:rPr lang="pl-PL" sz="2400" b="1" dirty="0">
                <a:solidFill>
                  <a:schemeClr val="bg2">
                    <a:lumMod val="75000"/>
                  </a:schemeClr>
                </a:solidFill>
                <a:latin typeface="Arial" panose="020B0604020202020204" pitchFamily="34" charset="0"/>
                <a:cs typeface="Arial" panose="020B0604020202020204" pitchFamily="34" charset="0"/>
              </a:rPr>
              <a:t> is the problem or need?</a:t>
            </a:r>
            <a:br>
              <a:rPr lang="en-US" sz="2400" b="1" dirty="0">
                <a:solidFill>
                  <a:schemeClr val="bg2">
                    <a:lumMod val="75000"/>
                  </a:schemeClr>
                </a:solidFill>
                <a:latin typeface="Arial" panose="020B0604020202020204" pitchFamily="34" charset="0"/>
                <a:cs typeface="Arial" panose="020B0604020202020204" pitchFamily="34" charset="0"/>
              </a:rPr>
            </a:br>
            <a:endParaRPr lang="en-US" sz="2400" b="1" dirty="0">
              <a:solidFill>
                <a:schemeClr val="bg2">
                  <a:lumMod val="75000"/>
                </a:schemeClr>
              </a:solidFill>
              <a:latin typeface="Arial" panose="020B0604020202020204" pitchFamily="34" charset="0"/>
              <a:cs typeface="Arial" panose="020B0604020202020204" pitchFamily="34" charset="0"/>
            </a:endParaRPr>
          </a:p>
        </p:txBody>
      </p:sp>
      <p:sp>
        <p:nvSpPr>
          <p:cNvPr id="3" name="TextBox 2"/>
          <p:cNvSpPr txBox="1"/>
          <p:nvPr/>
        </p:nvSpPr>
        <p:spPr>
          <a:xfrm>
            <a:off x="434185" y="2156823"/>
            <a:ext cx="6303720" cy="1872208"/>
          </a:xfrm>
          <a:prstGeom prst="rect">
            <a:avLst/>
          </a:prstGeom>
        </p:spPr>
        <p:txBody>
          <a:bodyPr vert="horz" wrap="none" lIns="91440" tIns="45720" rIns="91440" bIns="45720" rtlCol="0" anchor="t">
            <a:noAutofit/>
          </a:bodyPr>
          <a:lstStyle/>
          <a:p>
            <a:pPr marL="342900" indent="-342900">
              <a:spcAft>
                <a:spcPts val="600"/>
              </a:spcAft>
              <a:buFont typeface="Wingdings" panose="05000000000000000000" pitchFamily="2" charset="2"/>
              <a:buChar char="§"/>
            </a:pPr>
            <a:r>
              <a:rPr lang="pl-PL" sz="2500" dirty="0">
                <a:solidFill>
                  <a:schemeClr val="tx1"/>
                </a:solidFill>
                <a:latin typeface="Arial"/>
                <a:cs typeface="Arial"/>
              </a:rPr>
              <a:t>High energy prices.</a:t>
            </a:r>
          </a:p>
          <a:p>
            <a:pPr marL="342900" indent="-342900">
              <a:spcAft>
                <a:spcPts val="600"/>
              </a:spcAft>
              <a:buFont typeface="Wingdings" panose="05000000000000000000" pitchFamily="2" charset="2"/>
              <a:buChar char="§"/>
            </a:pPr>
            <a:r>
              <a:rPr lang="pl-PL" sz="2500" dirty="0">
                <a:latin typeface="Arial"/>
                <a:cs typeface="Arial"/>
              </a:rPr>
              <a:t>Low efficiency of classical bulbs (</a:t>
            </a:r>
            <a:r>
              <a:rPr lang="pl-PL" sz="2500" b="1" dirty="0">
                <a:latin typeface="Arial"/>
                <a:cs typeface="Arial"/>
              </a:rPr>
              <a:t>~3%).</a:t>
            </a:r>
          </a:p>
          <a:p>
            <a:pPr marL="342900" indent="-342900">
              <a:spcAft>
                <a:spcPts val="600"/>
              </a:spcAft>
              <a:buFont typeface="Wingdings" panose="05000000000000000000" pitchFamily="2" charset="2"/>
              <a:buChar char="§"/>
            </a:pPr>
            <a:r>
              <a:rPr lang="pl-PL" sz="2500" dirty="0">
                <a:latin typeface="Arial"/>
                <a:cs typeface="Arial"/>
              </a:rPr>
              <a:t>High failure rate of classical bulbs.</a:t>
            </a:r>
          </a:p>
          <a:p>
            <a:pPr marL="342900" indent="-342900">
              <a:spcAft>
                <a:spcPts val="600"/>
              </a:spcAft>
              <a:buFont typeface="Wingdings" panose="05000000000000000000" pitchFamily="2" charset="2"/>
              <a:buChar char="§"/>
            </a:pPr>
            <a:r>
              <a:rPr lang="pl-PL" sz="2500" dirty="0">
                <a:latin typeface="Arial"/>
                <a:cs typeface="Arial"/>
              </a:rPr>
              <a:t>Heat emitted by bulbs.</a:t>
            </a:r>
          </a:p>
          <a:p>
            <a:pPr marL="342900" indent="-342900">
              <a:spcAft>
                <a:spcPts val="600"/>
              </a:spcAft>
              <a:buFont typeface="Wingdings" panose="05000000000000000000" pitchFamily="2" charset="2"/>
              <a:buChar char="§"/>
            </a:pPr>
            <a:endParaRPr lang="pl-PL" sz="2500" b="1" dirty="0">
              <a:solidFill>
                <a:schemeClr val="tx1"/>
              </a:solidFill>
              <a:latin typeface="Arial"/>
              <a:cs typeface="Arial"/>
            </a:endParaRPr>
          </a:p>
          <a:p>
            <a:pPr marL="342900" indent="-342900">
              <a:spcAft>
                <a:spcPts val="600"/>
              </a:spcAft>
              <a:buFont typeface="Wingdings" panose="05000000000000000000" pitchFamily="2" charset="2"/>
              <a:buChar char="§"/>
            </a:pPr>
            <a:endParaRPr lang="pl-PL" sz="2500" dirty="0">
              <a:solidFill>
                <a:schemeClr val="tx1"/>
              </a:solidFill>
              <a:latin typeface="Arial"/>
              <a:cs typeface="Arial"/>
            </a:endParaRPr>
          </a:p>
        </p:txBody>
      </p:sp>
      <p:pic>
        <p:nvPicPr>
          <p:cNvPr id="1026" name="Picture 2" descr="https://upload.wikimedia.org/wikipedia/commons/5/58/Thermal_image_of_an_incandescent_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870" y="1712803"/>
            <a:ext cx="3168352" cy="27855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61846" y="3958254"/>
            <a:ext cx="36004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latin typeface="Arial" panose="020B0604020202020204" pitchFamily="34" charset="0"/>
                <a:cs typeface="Arial" panose="020B0604020202020204" pitchFamily="34" charset="0"/>
              </a:rPr>
              <a:t>Heat distribution in a classical bulb</a:t>
            </a:r>
          </a:p>
        </p:txBody>
      </p:sp>
      <p:sp>
        <p:nvSpPr>
          <p:cNvPr id="6" name="TextBox 5"/>
          <p:cNvSpPr txBox="1"/>
          <p:nvPr/>
        </p:nvSpPr>
        <p:spPr>
          <a:xfrm>
            <a:off x="7657726" y="4671709"/>
            <a:ext cx="5112568" cy="2137439"/>
          </a:xfrm>
          <a:prstGeom prst="rect">
            <a:avLst/>
          </a:prstGeom>
        </p:spPr>
        <p:txBody>
          <a:bodyPr vert="horz" wrap="none" lIns="91440" tIns="45720" rIns="91440" bIns="45720" rtlCol="0" anchor="t">
            <a:noAutofit/>
          </a:bodyPr>
          <a:lstStyle/>
          <a:p>
            <a:pPr algn="ctr">
              <a:spcAft>
                <a:spcPts val="600"/>
              </a:spcAft>
            </a:pPr>
            <a:r>
              <a:rPr lang="pl-PL" sz="7200" b="1" dirty="0">
                <a:solidFill>
                  <a:schemeClr val="tx1"/>
                </a:solidFill>
                <a:latin typeface="Arial"/>
                <a:cs typeface="Arial"/>
              </a:rPr>
              <a:t>19%</a:t>
            </a:r>
            <a:r>
              <a:rPr lang="pl-PL" sz="2000" dirty="0">
                <a:latin typeface="Arial"/>
                <a:cs typeface="Arial"/>
              </a:rPr>
              <a:t>of electricity produced </a:t>
            </a:r>
          </a:p>
          <a:p>
            <a:pPr algn="ctr">
              <a:spcAft>
                <a:spcPts val="600"/>
              </a:spcAft>
            </a:pPr>
            <a:r>
              <a:rPr lang="pl-PL" sz="2000" dirty="0">
                <a:latin typeface="Arial"/>
                <a:cs typeface="Arial"/>
              </a:rPr>
              <a:t>worldwide i</a:t>
            </a:r>
            <a:r>
              <a:rPr lang="pl-PL" sz="2000" dirty="0">
                <a:solidFill>
                  <a:schemeClr val="tx1"/>
                </a:solidFill>
                <a:latin typeface="Arial"/>
                <a:cs typeface="Arial"/>
              </a:rPr>
              <a:t>s consumed by</a:t>
            </a:r>
          </a:p>
          <a:p>
            <a:pPr algn="ctr">
              <a:spcAft>
                <a:spcPts val="600"/>
              </a:spcAft>
            </a:pPr>
            <a:r>
              <a:rPr lang="pl-PL" sz="2000" dirty="0">
                <a:solidFill>
                  <a:schemeClr val="tx1"/>
                </a:solidFill>
                <a:latin typeface="Arial"/>
                <a:cs typeface="Arial"/>
              </a:rPr>
              <a:t> lighting installations.</a:t>
            </a:r>
          </a:p>
        </p:txBody>
      </p:sp>
      <p:sp>
        <p:nvSpPr>
          <p:cNvPr id="16" name="TextBox 15"/>
          <p:cNvSpPr txBox="1"/>
          <p:nvPr/>
        </p:nvSpPr>
        <p:spPr>
          <a:xfrm>
            <a:off x="7726536" y="7208622"/>
            <a:ext cx="5112568" cy="2137439"/>
          </a:xfrm>
          <a:prstGeom prst="rect">
            <a:avLst/>
          </a:prstGeom>
        </p:spPr>
        <p:txBody>
          <a:bodyPr vert="horz" wrap="none" lIns="91440" tIns="45720" rIns="91440" bIns="45720" rtlCol="0" anchor="t">
            <a:noAutofit/>
          </a:bodyPr>
          <a:lstStyle/>
          <a:p>
            <a:pPr algn="ctr">
              <a:spcAft>
                <a:spcPts val="600"/>
              </a:spcAft>
            </a:pPr>
            <a:r>
              <a:rPr lang="pl-PL" sz="7200" b="1" dirty="0">
                <a:latin typeface="Arial"/>
                <a:cs typeface="Arial"/>
              </a:rPr>
              <a:t>455 </a:t>
            </a:r>
            <a:r>
              <a:rPr lang="pl-PL" sz="3600" b="1" dirty="0">
                <a:latin typeface="Arial"/>
                <a:cs typeface="Arial"/>
              </a:rPr>
              <a:t>EUR/year</a:t>
            </a:r>
            <a:r>
              <a:rPr lang="pl-PL" sz="7200" b="1" dirty="0">
                <a:latin typeface="Arial"/>
                <a:cs typeface="Arial"/>
              </a:rPr>
              <a:t> </a:t>
            </a:r>
            <a:endParaRPr lang="pl-PL" sz="2000" dirty="0">
              <a:latin typeface="Arial"/>
              <a:cs typeface="Arial"/>
            </a:endParaRPr>
          </a:p>
          <a:p>
            <a:pPr algn="ctr">
              <a:spcAft>
                <a:spcPts val="600"/>
              </a:spcAft>
            </a:pPr>
            <a:r>
              <a:rPr lang="pl-PL" sz="2000" dirty="0">
                <a:solidFill>
                  <a:schemeClr val="tx1"/>
                </a:solidFill>
                <a:latin typeface="Arial"/>
                <a:cs typeface="Arial"/>
              </a:rPr>
              <a:t>Is a typical electricity bill for a standard </a:t>
            </a:r>
          </a:p>
          <a:p>
            <a:pPr algn="ctr">
              <a:spcAft>
                <a:spcPts val="600"/>
              </a:spcAft>
            </a:pPr>
            <a:r>
              <a:rPr lang="pl-PL" sz="2000" dirty="0">
                <a:latin typeface="Arial"/>
                <a:cs typeface="Arial"/>
              </a:rPr>
              <a:t>h</a:t>
            </a:r>
            <a:r>
              <a:rPr lang="pl-PL" sz="2000" dirty="0">
                <a:solidFill>
                  <a:schemeClr val="tx1"/>
                </a:solidFill>
                <a:latin typeface="Arial"/>
                <a:cs typeface="Arial"/>
              </a:rPr>
              <a:t>ousehold </a:t>
            </a:r>
            <a:r>
              <a:rPr lang="pl-PL" sz="2000" dirty="0">
                <a:latin typeface="Arial"/>
                <a:cs typeface="Arial"/>
              </a:rPr>
              <a:t>- </a:t>
            </a:r>
            <a:r>
              <a:rPr lang="pl-PL" sz="2000" dirty="0">
                <a:solidFill>
                  <a:schemeClr val="tx1"/>
                </a:solidFill>
                <a:latin typeface="Arial"/>
                <a:cs typeface="Arial"/>
              </a:rPr>
              <a:t>considering </a:t>
            </a:r>
          </a:p>
          <a:p>
            <a:pPr algn="ctr">
              <a:spcAft>
                <a:spcPts val="600"/>
              </a:spcAft>
            </a:pPr>
            <a:r>
              <a:rPr lang="pl-PL" sz="2000" dirty="0">
                <a:solidFill>
                  <a:schemeClr val="tx1"/>
                </a:solidFill>
                <a:latin typeface="Arial"/>
                <a:cs typeface="Arial"/>
              </a:rPr>
              <a:t>using 10 classical bulbs.</a:t>
            </a:r>
          </a:p>
        </p:txBody>
      </p:sp>
      <p:pic>
        <p:nvPicPr>
          <p:cNvPr id="1030" name="Picture 6" descr="http://icons.iconarchive.com/icons/icons8/windows-8/512/Household-Exterior-icon.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3673" y="4555484"/>
            <a:ext cx="1013151" cy="1013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freepik.com/free-icon/man-sitting-on-office-desk-working-in-front-a-monitor-of-computer_318-63618.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8504" y="4597061"/>
            <a:ext cx="907907" cy="907907"/>
          </a:xfrm>
          <a:prstGeom prst="rect">
            <a:avLst/>
          </a:prstGeom>
          <a:noFill/>
          <a:extLst>
            <a:ext uri="{909E8E84-426E-40DD-AFC4-6F175D3DCCD1}">
              <a14:hiddenFill xmlns:a14="http://schemas.microsoft.com/office/drawing/2010/main">
                <a:solidFill>
                  <a:srgbClr val="FFFFFF"/>
                </a:solidFill>
              </a14:hiddenFill>
            </a:ext>
          </a:extLst>
        </p:spPr>
      </p:pic>
      <p:sp>
        <p:nvSpPr>
          <p:cNvPr id="21" name="Prążkowana strzałka w prawo 20"/>
          <p:cNvSpPr/>
          <p:nvPr/>
        </p:nvSpPr>
        <p:spPr>
          <a:xfrm rot="5400000">
            <a:off x="3228423" y="6717009"/>
            <a:ext cx="715244" cy="216024"/>
          </a:xfrm>
          <a:prstGeom prst="striped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4" name="Picture 10" descr="http://www.clker.com/cliparts/V/C/J/8/h/x/class-energy-level-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97" y="7657778"/>
            <a:ext cx="1074177" cy="994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free-icons-download.net/images/euro-money-bag-icon-90079.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2892" y="7428465"/>
            <a:ext cx="1323180" cy="13231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30y9cdsu7xlg0.cloudfront.net/png/37330-200.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8658" y="7564068"/>
            <a:ext cx="1182297" cy="118229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5"/>
          <p:cNvSpPr txBox="1"/>
          <p:nvPr/>
        </p:nvSpPr>
        <p:spPr>
          <a:xfrm rot="16200000">
            <a:off x="-395838" y="4882074"/>
            <a:ext cx="1601622" cy="646331"/>
          </a:xfrm>
          <a:prstGeom prst="rect">
            <a:avLst/>
          </a:prstGeom>
        </p:spPr>
        <p:txBody>
          <a:bodyPr vert="horz" wrap="square" lIns="91440" tIns="45720" rIns="91440" bIns="45720" rtlCol="0" anchor="t">
            <a:spAutoFit/>
          </a:bodyPr>
          <a:lstStyle/>
          <a:p>
            <a:pPr algn="ctr">
              <a:spcAft>
                <a:spcPts val="600"/>
              </a:spcAft>
            </a:pPr>
            <a:r>
              <a:rPr lang="en-US" sz="1800" dirty="0">
                <a:latin typeface="Arial"/>
                <a:cs typeface="Arial"/>
              </a:rPr>
              <a:t>Who faces the problem?</a:t>
            </a:r>
            <a:r>
              <a:rPr lang="en-US" sz="1800" dirty="0">
                <a:solidFill>
                  <a:schemeClr val="tx1"/>
                </a:solidFill>
                <a:latin typeface="Arial"/>
                <a:cs typeface="Arial"/>
              </a:rPr>
              <a:t> </a:t>
            </a:r>
            <a:endParaRPr lang="en-US" sz="500" dirty="0">
              <a:solidFill>
                <a:schemeClr val="tx1"/>
              </a:solidFill>
              <a:latin typeface="Arial"/>
              <a:cs typeface="Arial"/>
            </a:endParaRPr>
          </a:p>
        </p:txBody>
      </p:sp>
      <p:sp>
        <p:nvSpPr>
          <p:cNvPr id="26" name="Prążkowana strzałka w prawo 25"/>
          <p:cNvSpPr/>
          <p:nvPr/>
        </p:nvSpPr>
        <p:spPr>
          <a:xfrm rot="5400000">
            <a:off x="4845825" y="6717009"/>
            <a:ext cx="715244" cy="216024"/>
          </a:xfrm>
          <a:prstGeom prst="striped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ążkowana strzałka w prawo 26"/>
          <p:cNvSpPr/>
          <p:nvPr/>
        </p:nvSpPr>
        <p:spPr>
          <a:xfrm rot="5400000">
            <a:off x="1672184" y="6664037"/>
            <a:ext cx="715244" cy="216024"/>
          </a:xfrm>
          <a:prstGeom prst="striped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TextBox 5"/>
          <p:cNvSpPr txBox="1"/>
          <p:nvPr/>
        </p:nvSpPr>
        <p:spPr>
          <a:xfrm rot="16200000">
            <a:off x="-391741" y="7832052"/>
            <a:ext cx="1601622" cy="646331"/>
          </a:xfrm>
          <a:prstGeom prst="rect">
            <a:avLst/>
          </a:prstGeom>
        </p:spPr>
        <p:txBody>
          <a:bodyPr vert="horz" wrap="square" lIns="91440" tIns="45720" rIns="91440" bIns="45720" rtlCol="0" anchor="t">
            <a:spAutoFit/>
          </a:bodyPr>
          <a:lstStyle/>
          <a:p>
            <a:pPr algn="ctr">
              <a:spcAft>
                <a:spcPts val="600"/>
              </a:spcAft>
            </a:pPr>
            <a:r>
              <a:rPr lang="en-US" sz="1800" dirty="0">
                <a:solidFill>
                  <a:schemeClr val="tx1"/>
                </a:solidFill>
                <a:latin typeface="Arial"/>
                <a:cs typeface="Arial"/>
              </a:rPr>
              <a:t>Costs of problem</a:t>
            </a:r>
          </a:p>
        </p:txBody>
      </p:sp>
      <p:sp>
        <p:nvSpPr>
          <p:cNvPr id="30" name="TextBox 5"/>
          <p:cNvSpPr txBox="1"/>
          <p:nvPr/>
        </p:nvSpPr>
        <p:spPr>
          <a:xfrm>
            <a:off x="957784" y="8936370"/>
            <a:ext cx="2012103" cy="369332"/>
          </a:xfrm>
          <a:prstGeom prst="rect">
            <a:avLst/>
          </a:prstGeom>
        </p:spPr>
        <p:txBody>
          <a:bodyPr vert="horz" wrap="square" lIns="91440" tIns="45720" rIns="91440" bIns="45720" rtlCol="0" anchor="t">
            <a:spAutoFit/>
          </a:bodyPr>
          <a:lstStyle/>
          <a:p>
            <a:pPr algn="ctr">
              <a:spcAft>
                <a:spcPts val="600"/>
              </a:spcAft>
            </a:pPr>
            <a:r>
              <a:rPr lang="pl-PL" sz="1800" dirty="0" err="1">
                <a:solidFill>
                  <a:srgbClr val="FF0000"/>
                </a:solidFill>
                <a:latin typeface="Arial"/>
                <a:cs typeface="Arial"/>
              </a:rPr>
              <a:t>Inconvenience</a:t>
            </a:r>
            <a:endParaRPr lang="en-US" sz="1800" dirty="0">
              <a:solidFill>
                <a:srgbClr val="FF0000"/>
              </a:solidFill>
              <a:latin typeface="Arial"/>
              <a:cs typeface="Arial"/>
            </a:endParaRPr>
          </a:p>
        </p:txBody>
      </p:sp>
      <p:sp>
        <p:nvSpPr>
          <p:cNvPr id="31" name="TextBox 5"/>
          <p:cNvSpPr txBox="1"/>
          <p:nvPr/>
        </p:nvSpPr>
        <p:spPr>
          <a:xfrm>
            <a:off x="2554985" y="8811282"/>
            <a:ext cx="2012103" cy="723275"/>
          </a:xfrm>
          <a:prstGeom prst="rect">
            <a:avLst/>
          </a:prstGeom>
        </p:spPr>
        <p:txBody>
          <a:bodyPr vert="horz" wrap="square" lIns="91440" tIns="45720" rIns="91440" bIns="45720" rtlCol="0" anchor="t">
            <a:spAutoFit/>
          </a:bodyPr>
          <a:lstStyle/>
          <a:p>
            <a:pPr algn="ctr">
              <a:spcAft>
                <a:spcPts val="600"/>
              </a:spcAft>
            </a:pPr>
            <a:r>
              <a:rPr lang="pl-PL" sz="1800" dirty="0">
                <a:solidFill>
                  <a:srgbClr val="FF0000"/>
                </a:solidFill>
                <a:latin typeface="Arial"/>
                <a:cs typeface="Arial"/>
              </a:rPr>
              <a:t>Operating </a:t>
            </a:r>
          </a:p>
          <a:p>
            <a:pPr algn="ctr">
              <a:spcAft>
                <a:spcPts val="600"/>
              </a:spcAft>
            </a:pPr>
            <a:r>
              <a:rPr lang="pl-PL" sz="1800" dirty="0" err="1">
                <a:solidFill>
                  <a:srgbClr val="FF0000"/>
                </a:solidFill>
                <a:latin typeface="Arial"/>
                <a:cs typeface="Arial"/>
              </a:rPr>
              <a:t>cost</a:t>
            </a:r>
            <a:endParaRPr lang="en-US" sz="1800" dirty="0">
              <a:solidFill>
                <a:srgbClr val="FF0000"/>
              </a:solidFill>
              <a:latin typeface="Arial"/>
              <a:cs typeface="Arial"/>
            </a:endParaRPr>
          </a:p>
        </p:txBody>
      </p:sp>
      <p:sp>
        <p:nvSpPr>
          <p:cNvPr id="32" name="TextBox 5"/>
          <p:cNvSpPr txBox="1"/>
          <p:nvPr/>
        </p:nvSpPr>
        <p:spPr>
          <a:xfrm>
            <a:off x="4305408" y="8988253"/>
            <a:ext cx="2012103" cy="369332"/>
          </a:xfrm>
          <a:prstGeom prst="rect">
            <a:avLst/>
          </a:prstGeom>
        </p:spPr>
        <p:txBody>
          <a:bodyPr vert="horz" wrap="square" lIns="91440" tIns="45720" rIns="91440" bIns="45720" rtlCol="0" anchor="t">
            <a:spAutoFit/>
          </a:bodyPr>
          <a:lstStyle/>
          <a:p>
            <a:pPr algn="ctr">
              <a:spcAft>
                <a:spcPts val="600"/>
              </a:spcAft>
            </a:pPr>
            <a:r>
              <a:rPr lang="pl-PL" sz="1800" dirty="0" err="1">
                <a:solidFill>
                  <a:srgbClr val="FF0000"/>
                </a:solidFill>
                <a:latin typeface="Arial"/>
                <a:cs typeface="Arial"/>
              </a:rPr>
              <a:t>Inefficiency</a:t>
            </a:r>
            <a:endParaRPr lang="en-US" sz="1800" dirty="0">
              <a:solidFill>
                <a:srgbClr val="FF0000"/>
              </a:solidFill>
              <a:latin typeface="Arial"/>
              <a:cs typeface="Arial"/>
            </a:endParaRPr>
          </a:p>
        </p:txBody>
      </p:sp>
      <p:sp>
        <p:nvSpPr>
          <p:cNvPr id="14" name="Prostokąt 13"/>
          <p:cNvSpPr/>
          <p:nvPr/>
        </p:nvSpPr>
        <p:spPr>
          <a:xfrm>
            <a:off x="1020267" y="4404428"/>
            <a:ext cx="5297244" cy="1601623"/>
          </a:xfrm>
          <a:prstGeom prst="rect">
            <a:avLst/>
          </a:prstGeom>
          <a:no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TextBox 5"/>
          <p:cNvSpPr txBox="1"/>
          <p:nvPr/>
        </p:nvSpPr>
        <p:spPr>
          <a:xfrm>
            <a:off x="1316407" y="5589596"/>
            <a:ext cx="2012103" cy="369332"/>
          </a:xfrm>
          <a:prstGeom prst="rect">
            <a:avLst/>
          </a:prstGeom>
        </p:spPr>
        <p:txBody>
          <a:bodyPr vert="horz" wrap="square" lIns="91440" tIns="45720" rIns="91440" bIns="45720" rtlCol="0" anchor="t">
            <a:spAutoFit/>
          </a:bodyPr>
          <a:lstStyle/>
          <a:p>
            <a:pPr algn="ctr">
              <a:spcAft>
                <a:spcPts val="600"/>
              </a:spcAft>
            </a:pPr>
            <a:r>
              <a:rPr lang="pl-PL" sz="1800" dirty="0" err="1">
                <a:solidFill>
                  <a:schemeClr val="accent6">
                    <a:lumMod val="50000"/>
                  </a:schemeClr>
                </a:solidFill>
                <a:latin typeface="Arial"/>
                <a:cs typeface="Arial"/>
              </a:rPr>
              <a:t>Offices</a:t>
            </a:r>
            <a:endParaRPr lang="en-US" sz="1800" dirty="0">
              <a:solidFill>
                <a:schemeClr val="accent6">
                  <a:lumMod val="50000"/>
                </a:schemeClr>
              </a:solidFill>
              <a:latin typeface="Arial"/>
              <a:cs typeface="Arial"/>
            </a:endParaRPr>
          </a:p>
        </p:txBody>
      </p:sp>
      <p:sp>
        <p:nvSpPr>
          <p:cNvPr id="35" name="TextBox 5"/>
          <p:cNvSpPr txBox="1"/>
          <p:nvPr/>
        </p:nvSpPr>
        <p:spPr>
          <a:xfrm>
            <a:off x="3816959" y="5589596"/>
            <a:ext cx="2012103" cy="369332"/>
          </a:xfrm>
          <a:prstGeom prst="rect">
            <a:avLst/>
          </a:prstGeom>
        </p:spPr>
        <p:txBody>
          <a:bodyPr vert="horz" wrap="square" lIns="91440" tIns="45720" rIns="91440" bIns="45720" rtlCol="0" anchor="t">
            <a:spAutoFit/>
          </a:bodyPr>
          <a:lstStyle/>
          <a:p>
            <a:pPr algn="ctr">
              <a:spcAft>
                <a:spcPts val="600"/>
              </a:spcAft>
            </a:pPr>
            <a:r>
              <a:rPr lang="pl-PL" sz="1800" dirty="0" err="1">
                <a:solidFill>
                  <a:schemeClr val="accent6">
                    <a:lumMod val="50000"/>
                  </a:schemeClr>
                </a:solidFill>
                <a:latin typeface="Arial"/>
                <a:cs typeface="Arial"/>
              </a:rPr>
              <a:t>Households</a:t>
            </a:r>
            <a:endParaRPr lang="en-US" sz="1800" dirty="0">
              <a:solidFill>
                <a:schemeClr val="accent6">
                  <a:lumMod val="50000"/>
                </a:schemeClr>
              </a:solidFill>
              <a:latin typeface="Arial"/>
              <a:cs typeface="Arial"/>
            </a:endParaRPr>
          </a:p>
        </p:txBody>
      </p:sp>
    </p:spTree>
    <p:extLst>
      <p:ext uri="{BB962C8B-B14F-4D97-AF65-F5344CB8AC3E}">
        <p14:creationId xmlns:p14="http://schemas.microsoft.com/office/powerpoint/2010/main" val="35510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Venture status. </a:t>
            </a:r>
            <a:r>
              <a:rPr lang="pl-PL" dirty="0"/>
              <a:t>Future development.</a:t>
            </a:r>
            <a:br>
              <a:rPr lang="pl-PL" dirty="0"/>
            </a:br>
            <a:r>
              <a:rPr lang="en-US" dirty="0"/>
              <a:t> </a:t>
            </a:r>
          </a:p>
        </p:txBody>
      </p:sp>
      <p:sp>
        <p:nvSpPr>
          <p:cNvPr id="4" name="Slide Number Placeholder 3"/>
          <p:cNvSpPr>
            <a:spLocks noGrp="1"/>
          </p:cNvSpPr>
          <p:nvPr>
            <p:ph type="sldNum" sz="quarter" idx="12"/>
          </p:nvPr>
        </p:nvSpPr>
        <p:spPr/>
        <p:txBody>
          <a:bodyPr/>
          <a:lstStyle/>
          <a:p>
            <a:fld id="{5B270B78-2767-4B9A-91AE-E4DE4DC6EC23}" type="slidenum">
              <a:rPr lang="en-GB" smtClean="0"/>
              <a:pPr/>
              <a:t>8</a:t>
            </a:fld>
            <a:endParaRPr lang="en-GB" dirty="0"/>
          </a:p>
        </p:txBody>
      </p:sp>
      <p:sp>
        <p:nvSpPr>
          <p:cNvPr id="3" name="Chevron 2"/>
          <p:cNvSpPr/>
          <p:nvPr/>
        </p:nvSpPr>
        <p:spPr>
          <a:xfrm>
            <a:off x="8302600" y="5382981"/>
            <a:ext cx="792088" cy="194421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nvGrpSpPr>
          <p:cNvPr id="6" name="Group 5"/>
          <p:cNvGrpSpPr/>
          <p:nvPr/>
        </p:nvGrpSpPr>
        <p:grpSpPr>
          <a:xfrm>
            <a:off x="9382720" y="1647146"/>
            <a:ext cx="2882999" cy="1854568"/>
            <a:chOff x="8734648" y="1638027"/>
            <a:chExt cx="2882999" cy="1854568"/>
          </a:xfrm>
        </p:grpSpPr>
        <p:pic>
          <p:nvPicPr>
            <p:cNvPr id="1026" name="Picture 2" descr="https://maxcdn.icons8.com/wp-content/uploads/2014/12/fu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548" y="1638027"/>
              <a:ext cx="1219200" cy="12192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Placeholder 8"/>
            <p:cNvSpPr txBox="1">
              <a:spLocks/>
            </p:cNvSpPr>
            <p:nvPr/>
          </p:nvSpPr>
          <p:spPr>
            <a:xfrm>
              <a:off x="8734648" y="2987571"/>
              <a:ext cx="2882999" cy="505024"/>
            </a:xfrm>
            <a:prstGeom prst="rect">
              <a:avLst/>
            </a:prstGeom>
          </p:spPr>
          <p:txBody>
            <a:bodyPr vert="horz" lIns="90000" tIns="46800" rIns="90000" bIns="46800" rtlCol="0">
              <a:noAutofit/>
            </a:bodyPr>
            <a:lstStyle>
              <a:lvl1pPr marL="0" indent="0" algn="l" defTabSz="1300643" rtl="0" eaLnBrk="1" latinLnBrk="0" hangingPunct="1">
                <a:lnSpc>
                  <a:spcPct val="90000"/>
                </a:lnSpc>
                <a:spcBef>
                  <a:spcPct val="20000"/>
                </a:spcBef>
                <a:spcAft>
                  <a:spcPts val="6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50321"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2pPr>
              <a:lvl3pPr marL="1300642"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3pPr>
              <a:lvl4pPr marL="1950963"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4pPr>
              <a:lvl5pPr marL="2601285"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5pPr>
              <a:lvl6pPr marL="3576767"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7088"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410"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731"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pl-PL" sz="2000" b="1" dirty="0"/>
                <a:t>Future development</a:t>
              </a:r>
              <a:endParaRPr lang="en-GB" sz="2000" b="1" dirty="0"/>
            </a:p>
          </p:txBody>
        </p:sp>
      </p:grpSp>
      <p:sp>
        <p:nvSpPr>
          <p:cNvPr id="9" name="Rectangle 8"/>
          <p:cNvSpPr/>
          <p:nvPr/>
        </p:nvSpPr>
        <p:spPr>
          <a:xfrm>
            <a:off x="-3002656" y="7807"/>
            <a:ext cx="3002656" cy="9756776"/>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pl-PL" sz="2000" b="1" dirty="0">
                <a:solidFill>
                  <a:schemeClr val="tx1"/>
                </a:solidFill>
                <a:latin typeface="Arial" panose="020B0604020202020204" pitchFamily="34" charset="0"/>
                <a:cs typeface="Arial" panose="020B0604020202020204" pitchFamily="34" charset="0"/>
              </a:rPr>
              <a:t>Venture stage:</a:t>
            </a:r>
          </a:p>
          <a:p>
            <a:pPr marL="342900" indent="-342900">
              <a:buFont typeface="Arial" panose="020B0604020202020204" pitchFamily="34" charset="0"/>
              <a:buChar char="•"/>
            </a:pPr>
            <a:r>
              <a:rPr lang="pl-PL" sz="2000" dirty="0">
                <a:solidFill>
                  <a:schemeClr val="tx1"/>
                </a:solidFill>
                <a:latin typeface="Arial" panose="020B0604020202020204" pitchFamily="34" charset="0"/>
                <a:cs typeface="Arial" panose="020B0604020202020204" pitchFamily="34" charset="0"/>
              </a:rPr>
              <a:t>Idea</a:t>
            </a:r>
          </a:p>
          <a:p>
            <a:pPr marL="342900" indent="-342900">
              <a:buFont typeface="Arial" panose="020B0604020202020204" pitchFamily="34" charset="0"/>
              <a:buChar char="•"/>
            </a:pPr>
            <a:r>
              <a:rPr lang="pl-PL" sz="2000" dirty="0">
                <a:solidFill>
                  <a:schemeClr val="tx1"/>
                </a:solidFill>
                <a:latin typeface="Arial" panose="020B0604020202020204" pitchFamily="34" charset="0"/>
                <a:cs typeface="Arial" panose="020B0604020202020204" pitchFamily="34" charset="0"/>
              </a:rPr>
              <a:t>Identified idea components</a:t>
            </a:r>
          </a:p>
          <a:p>
            <a:pPr marL="342900" indent="-342900">
              <a:buFont typeface="Arial" panose="020B0604020202020204" pitchFamily="34" charset="0"/>
              <a:buChar char="•"/>
            </a:pPr>
            <a:r>
              <a:rPr lang="pl-PL" sz="2000" dirty="0">
                <a:solidFill>
                  <a:schemeClr val="tx1"/>
                </a:solidFill>
                <a:latin typeface="Arial" panose="020B0604020202020204" pitchFamily="34" charset="0"/>
                <a:cs typeface="Arial" panose="020B0604020202020204" pitchFamily="34" charset="0"/>
              </a:rPr>
              <a:t>Proof of concept</a:t>
            </a:r>
          </a:p>
          <a:p>
            <a:pPr marL="342900" indent="-342900">
              <a:buFont typeface="Arial" panose="020B0604020202020204" pitchFamily="34" charset="0"/>
              <a:buChar char="•"/>
            </a:pPr>
            <a:r>
              <a:rPr lang="pl-PL" sz="2000" dirty="0">
                <a:solidFill>
                  <a:schemeClr val="tx1"/>
                </a:solidFill>
                <a:latin typeface="Arial" panose="020B0604020202020204" pitchFamily="34" charset="0"/>
                <a:cs typeface="Arial" panose="020B0604020202020204" pitchFamily="34" charset="0"/>
              </a:rPr>
              <a:t>Prototype</a:t>
            </a:r>
          </a:p>
          <a:p>
            <a:pPr marL="342900" indent="-342900">
              <a:buFont typeface="Arial" panose="020B0604020202020204" pitchFamily="34" charset="0"/>
              <a:buChar char="•"/>
            </a:pPr>
            <a:r>
              <a:rPr lang="pl-PL" sz="2000" dirty="0">
                <a:solidFill>
                  <a:schemeClr val="tx1"/>
                </a:solidFill>
                <a:latin typeface="Arial" panose="020B0604020202020204" pitchFamily="34" charset="0"/>
                <a:cs typeface="Arial" panose="020B0604020202020204" pitchFamily="34" charset="0"/>
              </a:rPr>
              <a:t>Product</a:t>
            </a:r>
          </a:p>
          <a:p>
            <a:pPr marL="342900" indent="-342900">
              <a:buFont typeface="Arial" panose="020B0604020202020204" pitchFamily="34" charset="0"/>
              <a:buChar char="•"/>
            </a:pPr>
            <a:endParaRPr lang="pl-PL" sz="2000" dirty="0">
              <a:solidFill>
                <a:schemeClr val="tx1"/>
              </a:solidFill>
              <a:latin typeface="Arial" panose="020B0604020202020204" pitchFamily="34" charset="0"/>
              <a:cs typeface="Arial" panose="020B0604020202020204" pitchFamily="34" charset="0"/>
            </a:endParaRPr>
          </a:p>
          <a:p>
            <a:r>
              <a:rPr lang="pl-PL" sz="2000" b="1" dirty="0">
                <a:solidFill>
                  <a:schemeClr val="tx1"/>
                </a:solidFill>
                <a:latin typeface="Arial" panose="020B0604020202020204" pitchFamily="34" charset="0"/>
                <a:cs typeface="Arial" panose="020B0604020202020204" pitchFamily="34" charset="0"/>
              </a:rPr>
              <a:t>Acquired investors/external funding: </a:t>
            </a:r>
            <a:r>
              <a:rPr lang="pl-PL" sz="2000" dirty="0">
                <a:solidFill>
                  <a:schemeClr val="tx1"/>
                </a:solidFill>
                <a:latin typeface="Arial" panose="020B0604020202020204" pitchFamily="34" charset="0"/>
                <a:cs typeface="Arial" panose="020B0604020202020204" pitchFamily="34" charset="0"/>
              </a:rPr>
              <a:t>if applicable please provide detailed information regarding name of investor/investment program, value of investment etc.</a:t>
            </a:r>
          </a:p>
          <a:p>
            <a:endParaRPr lang="pl-PL" sz="2000" dirty="0">
              <a:solidFill>
                <a:schemeClr val="tx1"/>
              </a:solidFill>
              <a:latin typeface="Arial" panose="020B0604020202020204" pitchFamily="34" charset="0"/>
              <a:cs typeface="Arial" panose="020B0604020202020204" pitchFamily="34" charset="0"/>
            </a:endParaRPr>
          </a:p>
          <a:p>
            <a:r>
              <a:rPr lang="pl-PL" sz="2000" b="1" dirty="0">
                <a:solidFill>
                  <a:schemeClr val="tx1"/>
                </a:solidFill>
                <a:latin typeface="Arial" panose="020B0604020202020204" pitchFamily="34" charset="0"/>
                <a:cs typeface="Arial" panose="020B0604020202020204" pitchFamily="34" charset="0"/>
              </a:rPr>
              <a:t>LFY turnover: </a:t>
            </a:r>
            <a:r>
              <a:rPr lang="pl-PL" sz="2000" dirty="0">
                <a:solidFill>
                  <a:schemeClr val="tx1"/>
                </a:solidFill>
                <a:latin typeface="Arial" panose="020B0604020202020204" pitchFamily="34" charset="0"/>
                <a:cs typeface="Arial" panose="020B0604020202020204" pitchFamily="34" charset="0"/>
              </a:rPr>
              <a:t>if applicable please provide with the turnover from Last Fiscal Year</a:t>
            </a:r>
          </a:p>
          <a:p>
            <a:endParaRPr lang="pl-PL" sz="2000" dirty="0">
              <a:solidFill>
                <a:schemeClr val="tx1"/>
              </a:solidFill>
              <a:latin typeface="Arial" panose="020B0604020202020204" pitchFamily="34" charset="0"/>
              <a:cs typeface="Arial" panose="020B0604020202020204" pitchFamily="34" charset="0"/>
            </a:endParaRPr>
          </a:p>
          <a:p>
            <a:r>
              <a:rPr lang="pl-PL" sz="2000" b="1" dirty="0">
                <a:solidFill>
                  <a:schemeClr val="tx1"/>
                </a:solidFill>
                <a:latin typeface="Arial" panose="020B0604020202020204" pitchFamily="34" charset="0"/>
                <a:cs typeface="Arial" panose="020B0604020202020204" pitchFamily="34" charset="0"/>
              </a:rPr>
              <a:t>Ownership Structure:</a:t>
            </a:r>
          </a:p>
          <a:p>
            <a:r>
              <a:rPr lang="pl-PL" sz="2000" dirty="0">
                <a:solidFill>
                  <a:schemeClr val="tx1"/>
                </a:solidFill>
                <a:latin typeface="Arial" panose="020B0604020202020204" pitchFamily="34" charset="0"/>
                <a:cs typeface="Arial" panose="020B0604020202020204" pitchFamily="34" charset="0"/>
              </a:rPr>
              <a:t>Name the type of legal entity to indicate shares distribution</a:t>
            </a: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24029877"/>
              </p:ext>
            </p:extLst>
          </p:nvPr>
        </p:nvGraphicFramePr>
        <p:xfrm>
          <a:off x="444202" y="3454980"/>
          <a:ext cx="7498358" cy="5159823"/>
        </p:xfrm>
        <a:graphic>
          <a:graphicData uri="http://schemas.openxmlformats.org/drawingml/2006/table">
            <a:tbl>
              <a:tblPr firstRow="1" bandRow="1">
                <a:tableStyleId>{3B4B98B0-60AC-42C2-AFA5-B58CD77FA1E5}</a:tableStyleId>
              </a:tblPr>
              <a:tblGrid>
                <a:gridCol w="4038173">
                  <a:extLst>
                    <a:ext uri="{9D8B030D-6E8A-4147-A177-3AD203B41FA5}">
                      <a16:colId xmlns:a16="http://schemas.microsoft.com/office/drawing/2014/main" val="2004201346"/>
                    </a:ext>
                  </a:extLst>
                </a:gridCol>
                <a:gridCol w="3460185">
                  <a:extLst>
                    <a:ext uri="{9D8B030D-6E8A-4147-A177-3AD203B41FA5}">
                      <a16:colId xmlns:a16="http://schemas.microsoft.com/office/drawing/2014/main" val="4037797632"/>
                    </a:ext>
                  </a:extLst>
                </a:gridCol>
              </a:tblGrid>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Full company name</a:t>
                      </a:r>
                    </a:p>
                  </a:txBody>
                  <a:tcPr anchor="ctr"/>
                </a:tc>
                <a:tc>
                  <a:txBody>
                    <a:bodyPr/>
                    <a:lstStyle/>
                    <a:p>
                      <a:pPr algn="ctr">
                        <a:lnSpc>
                          <a:spcPct val="100000"/>
                        </a:lnSpc>
                      </a:pPr>
                      <a:r>
                        <a:rPr lang="pl-PL" sz="1800" b="0" dirty="0">
                          <a:solidFill>
                            <a:schemeClr val="tx1"/>
                          </a:solidFill>
                          <a:latin typeface="Arial" panose="020B0604020202020204" pitchFamily="34" charset="0"/>
                          <a:cs typeface="Arial" panose="020B0604020202020204" pitchFamily="34" charset="0"/>
                        </a:rPr>
                        <a:t>KIC LED</a:t>
                      </a:r>
                    </a:p>
                  </a:txBody>
                  <a:tcPr anchor="ctr"/>
                </a:tc>
                <a:extLst>
                  <a:ext uri="{0D108BD9-81ED-4DB2-BD59-A6C34878D82A}">
                    <a16:rowId xmlns:a16="http://schemas.microsoft.com/office/drawing/2014/main" val="1004253057"/>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Venture stage</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Prototype</a:t>
                      </a:r>
                      <a:endParaRPr lang="pl-PL" sz="2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01445292"/>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Creation date</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1961</a:t>
                      </a:r>
                      <a:endParaRPr lang="pl-PL"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863976443"/>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Number of employees</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12</a:t>
                      </a:r>
                      <a:endParaRPr lang="pl-PL"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74368637"/>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Ownership structure</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Limited Liability Company (LLC)</a:t>
                      </a:r>
                      <a:endParaRPr lang="pl-PL"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967637937"/>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Acquired investors</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Texas Insturments</a:t>
                      </a:r>
                      <a:r>
                        <a:rPr lang="pl-PL" sz="1800" kern="1200" baseline="0" dirty="0">
                          <a:solidFill>
                            <a:schemeClr val="tx1"/>
                          </a:solidFill>
                          <a:latin typeface="Arial" panose="020B0604020202020204" pitchFamily="34" charset="0"/>
                          <a:cs typeface="Arial" panose="020B0604020202020204" pitchFamily="34" charset="0"/>
                        </a:rPr>
                        <a:t> - €120k</a:t>
                      </a:r>
                    </a:p>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baseline="0" dirty="0">
                          <a:solidFill>
                            <a:schemeClr val="tx1"/>
                          </a:solidFill>
                          <a:latin typeface="Arial" panose="020B0604020202020204" pitchFamily="34" charset="0"/>
                          <a:cs typeface="Arial" panose="020B0604020202020204" pitchFamily="34" charset="0"/>
                        </a:rPr>
                        <a:t>Norwest Venture Partners - €880k</a:t>
                      </a:r>
                      <a:endParaRPr lang="pl-PL"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209174385"/>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Acquired external funding</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dirty="0">
                          <a:solidFill>
                            <a:schemeClr val="tx1"/>
                          </a:solidFill>
                          <a:latin typeface="Arial" panose="020B0604020202020204" pitchFamily="34" charset="0"/>
                          <a:cs typeface="Arial" panose="020B0604020202020204" pitchFamily="34" charset="0"/>
                        </a:rPr>
                        <a:t>SME Instrument - </a:t>
                      </a:r>
                      <a:r>
                        <a:rPr lang="pl-PL" sz="1800" kern="1200" baseline="0" dirty="0">
                          <a:solidFill>
                            <a:schemeClr val="tx1"/>
                          </a:solidFill>
                          <a:latin typeface="Arial" panose="020B0604020202020204" pitchFamily="34" charset="0"/>
                          <a:cs typeface="Arial" panose="020B0604020202020204" pitchFamily="34" charset="0"/>
                        </a:rPr>
                        <a:t>€</a:t>
                      </a:r>
                      <a:r>
                        <a:rPr lang="pl-PL" sz="1800" kern="1200" dirty="0">
                          <a:solidFill>
                            <a:schemeClr val="tx1"/>
                          </a:solidFill>
                          <a:latin typeface="Arial" panose="020B0604020202020204" pitchFamily="34" charset="0"/>
                          <a:cs typeface="Arial" panose="020B0604020202020204" pitchFamily="34" charset="0"/>
                        </a:rPr>
                        <a:t>500</a:t>
                      </a:r>
                      <a:r>
                        <a:rPr lang="pl-PL" sz="1800" kern="1200" baseline="0" dirty="0">
                          <a:solidFill>
                            <a:schemeClr val="tx1"/>
                          </a:solidFill>
                          <a:latin typeface="Arial" panose="020B0604020202020204" pitchFamily="34" charset="0"/>
                          <a:cs typeface="Arial" panose="020B0604020202020204" pitchFamily="34" charset="0"/>
                        </a:rPr>
                        <a:t>k</a:t>
                      </a:r>
                      <a:endParaRPr lang="pl-PL"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206687286"/>
                  </a:ext>
                </a:extLst>
              </a:tr>
              <a:tr h="370840">
                <a:tc>
                  <a:txBody>
                    <a:bodyPr/>
                    <a:lstStyle/>
                    <a:p>
                      <a:pPr>
                        <a:lnSpc>
                          <a:spcPct val="200000"/>
                        </a:lnSpc>
                      </a:pPr>
                      <a:r>
                        <a:rPr lang="pl-PL" sz="2000" b="1" dirty="0">
                          <a:solidFill>
                            <a:schemeClr val="bg1">
                              <a:lumMod val="50000"/>
                            </a:schemeClr>
                          </a:solidFill>
                          <a:latin typeface="Arial" panose="020B0604020202020204" pitchFamily="34" charset="0"/>
                          <a:cs typeface="Arial" panose="020B0604020202020204" pitchFamily="34" charset="0"/>
                        </a:rPr>
                        <a:t>LFY turnover</a:t>
                      </a:r>
                    </a:p>
                  </a:txBody>
                  <a:tcPr anchor="ctr"/>
                </a:tc>
                <a:tc>
                  <a:txBody>
                    <a:bodyPr/>
                    <a:lstStyle/>
                    <a:p>
                      <a:pPr marL="0" marR="0" indent="0" algn="ctr" defTabSz="1300643" rtl="0" eaLnBrk="1" fontAlgn="auto" latinLnBrk="0" hangingPunct="1">
                        <a:lnSpc>
                          <a:spcPct val="100000"/>
                        </a:lnSpc>
                        <a:spcBef>
                          <a:spcPts val="0"/>
                        </a:spcBef>
                        <a:spcAft>
                          <a:spcPts val="0"/>
                        </a:spcAft>
                        <a:buClrTx/>
                        <a:buSzTx/>
                        <a:buFontTx/>
                        <a:buNone/>
                        <a:tabLst/>
                        <a:defRPr/>
                      </a:pPr>
                      <a:r>
                        <a:rPr lang="pl-PL" sz="1800" kern="1200" baseline="0" dirty="0">
                          <a:solidFill>
                            <a:schemeClr val="tx1"/>
                          </a:solidFill>
                          <a:latin typeface="Arial" panose="020B0604020202020204" pitchFamily="34" charset="0"/>
                          <a:cs typeface="Arial" panose="020B0604020202020204" pitchFamily="34" charset="0"/>
                        </a:rPr>
                        <a:t>€1.3m</a:t>
                      </a:r>
                      <a:endParaRPr lang="pl-PL" sz="2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9386517"/>
                  </a:ext>
                </a:extLst>
              </a:tr>
            </a:tbl>
          </a:graphicData>
        </a:graphic>
      </p:graphicFrame>
      <p:pic>
        <p:nvPicPr>
          <p:cNvPr id="11" name="Picture 10"/>
          <p:cNvPicPr>
            <a:picLocks noChangeAspect="1"/>
          </p:cNvPicPr>
          <p:nvPr/>
        </p:nvPicPr>
        <p:blipFill>
          <a:blip r:embed="rId4"/>
          <a:stretch>
            <a:fillRect/>
          </a:stretch>
        </p:blipFill>
        <p:spPr>
          <a:xfrm>
            <a:off x="2981944" y="1583936"/>
            <a:ext cx="1889435" cy="1660135"/>
          </a:xfrm>
          <a:prstGeom prst="rect">
            <a:avLst/>
          </a:prstGeom>
        </p:spPr>
      </p:pic>
      <p:sp>
        <p:nvSpPr>
          <p:cNvPr id="12" name="Text Placeholder 8"/>
          <p:cNvSpPr txBox="1">
            <a:spLocks/>
          </p:cNvSpPr>
          <p:nvPr/>
        </p:nvSpPr>
        <p:spPr>
          <a:xfrm>
            <a:off x="9112037" y="4751311"/>
            <a:ext cx="3635066" cy="2946026"/>
          </a:xfrm>
          <a:prstGeom prst="rect">
            <a:avLst/>
          </a:prstGeom>
        </p:spPr>
        <p:txBody>
          <a:bodyPr vert="horz" lIns="90000" tIns="46800" rIns="90000" bIns="46800" rtlCol="0">
            <a:noAutofit/>
          </a:bodyPr>
          <a:lstStyle>
            <a:lvl1pPr marL="0" indent="0" algn="l" defTabSz="1300643" rtl="0" eaLnBrk="1" latinLnBrk="0" hangingPunct="1">
              <a:lnSpc>
                <a:spcPct val="90000"/>
              </a:lnSpc>
              <a:spcBef>
                <a:spcPct val="20000"/>
              </a:spcBef>
              <a:spcAft>
                <a:spcPts val="6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50321"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2pPr>
            <a:lvl3pPr marL="1300642"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3pPr>
            <a:lvl4pPr marL="1950963"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4pPr>
            <a:lvl5pPr marL="2601285"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5pPr>
            <a:lvl6pPr marL="3576767"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7088"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410"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731"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pl-PL" sz="2400" dirty="0"/>
              <a:t>Our goal is to develop a full family of products.</a:t>
            </a:r>
          </a:p>
          <a:p>
            <a:endParaRPr lang="pl-PL" sz="2400" b="1" dirty="0"/>
          </a:p>
          <a:p>
            <a:r>
              <a:rPr lang="pl-PL" sz="2400" b="1" dirty="0"/>
              <a:t>Power range: </a:t>
            </a:r>
            <a:r>
              <a:rPr lang="pl-PL" sz="2400" dirty="0"/>
              <a:t>1 – 60 W</a:t>
            </a:r>
          </a:p>
          <a:p>
            <a:r>
              <a:rPr lang="pl-PL" sz="2400" b="1" dirty="0"/>
              <a:t>Color range: </a:t>
            </a:r>
            <a:r>
              <a:rPr lang="pl-PL" sz="2400" dirty="0"/>
              <a:t>at least 16 colors</a:t>
            </a:r>
            <a:endParaRPr lang="en-GB" sz="2400" dirty="0"/>
          </a:p>
        </p:txBody>
      </p:sp>
      <p:pic>
        <p:nvPicPr>
          <p:cNvPr id="2050" name="Picture 2" descr="https://upload.wikimedia.org/wikipedia/commons/d/d8/Windows_16colors_palet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573" y="7951544"/>
            <a:ext cx="3363292" cy="9722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8"/>
          <p:cNvSpPr txBox="1">
            <a:spLocks/>
          </p:cNvSpPr>
          <p:nvPr/>
        </p:nvSpPr>
        <p:spPr>
          <a:xfrm>
            <a:off x="9272853" y="8925442"/>
            <a:ext cx="2882999" cy="505024"/>
          </a:xfrm>
          <a:prstGeom prst="rect">
            <a:avLst/>
          </a:prstGeom>
        </p:spPr>
        <p:txBody>
          <a:bodyPr vert="horz" lIns="90000" tIns="46800" rIns="90000" bIns="46800" rtlCol="0">
            <a:noAutofit/>
          </a:bodyPr>
          <a:lstStyle>
            <a:lvl1pPr marL="0" indent="0" algn="l" defTabSz="1300643" rtl="0" eaLnBrk="1" latinLnBrk="0" hangingPunct="1">
              <a:lnSpc>
                <a:spcPct val="90000"/>
              </a:lnSpc>
              <a:spcBef>
                <a:spcPct val="20000"/>
              </a:spcBef>
              <a:spcAft>
                <a:spcPts val="6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50321"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2pPr>
            <a:lvl3pPr marL="1300642"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3pPr>
            <a:lvl4pPr marL="1950963"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4pPr>
            <a:lvl5pPr marL="2601285" indent="0" algn="l" defTabSz="1300643"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5pPr>
            <a:lvl6pPr marL="3576767"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7088"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410"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731" indent="-325161" algn="l" defTabSz="13006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pl-PL" sz="1600" dirty="0"/>
              <a:t>Future color palette</a:t>
            </a:r>
            <a:endParaRPr lang="en-GB" sz="1600" dirty="0"/>
          </a:p>
        </p:txBody>
      </p:sp>
    </p:spTree>
    <p:extLst>
      <p:ext uri="{BB962C8B-B14F-4D97-AF65-F5344CB8AC3E}">
        <p14:creationId xmlns:p14="http://schemas.microsoft.com/office/powerpoint/2010/main" val="64977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designed product/service. </a:t>
            </a:r>
            <a:r>
              <a:rPr lang="en-US" dirty="0"/>
              <a:t>What you want to sell.</a:t>
            </a:r>
          </a:p>
        </p:txBody>
      </p:sp>
      <p:sp>
        <p:nvSpPr>
          <p:cNvPr id="4" name="Slide Number Placeholder 3"/>
          <p:cNvSpPr>
            <a:spLocks noGrp="1"/>
          </p:cNvSpPr>
          <p:nvPr>
            <p:ph type="sldNum" sz="quarter" idx="12"/>
          </p:nvPr>
        </p:nvSpPr>
        <p:spPr/>
        <p:txBody>
          <a:bodyPr/>
          <a:lstStyle/>
          <a:p>
            <a:fld id="{5B270B78-2767-4B9A-91AE-E4DE4DC6EC23}" type="slidenum">
              <a:rPr lang="en-GB" smtClean="0"/>
              <a:pPr/>
              <a:t>9</a:t>
            </a:fld>
            <a:endParaRPr lang="en-GB" dirty="0"/>
          </a:p>
        </p:txBody>
      </p:sp>
      <p:pic>
        <p:nvPicPr>
          <p:cNvPr id="3074" name="Picture 2" descr="https://d114hh0cykhyb0.cloudfront.net/images/uploads/1157-led-bulb-dual-function-45-smd-led-tower-bay15d-retrofit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049" y="1428847"/>
            <a:ext cx="4614399" cy="4614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245816" y="6594982"/>
            <a:ext cx="3055771" cy="2684925"/>
          </a:xfrm>
          <a:prstGeom prst="rect">
            <a:avLst/>
          </a:prstGeom>
        </p:spPr>
      </p:pic>
      <p:sp>
        <p:nvSpPr>
          <p:cNvPr id="7" name="TextBox 6"/>
          <p:cNvSpPr txBox="1"/>
          <p:nvPr/>
        </p:nvSpPr>
        <p:spPr>
          <a:xfrm>
            <a:off x="630728" y="2627769"/>
            <a:ext cx="5416868" cy="2492990"/>
          </a:xfrm>
          <a:prstGeom prst="rect">
            <a:avLst/>
          </a:prstGeom>
          <a:noFill/>
        </p:spPr>
        <p:txBody>
          <a:bodyPr wrap="none" rtlCol="0">
            <a:spAutoFit/>
          </a:bodyPr>
          <a:lstStyle/>
          <a:p>
            <a:r>
              <a:rPr lang="pl-PL" b="1" dirty="0">
                <a:latin typeface="Arial" panose="020B0604020202020204" pitchFamily="34" charset="0"/>
                <a:cs typeface="Arial" panose="020B0604020202020204" pitchFamily="34" charset="0"/>
              </a:rPr>
              <a:t>General product characheristics:</a:t>
            </a:r>
          </a:p>
          <a:p>
            <a:endParaRPr lang="pl-PL"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Class: </a:t>
            </a:r>
            <a:r>
              <a:rPr lang="en-US" b="1" dirty="0">
                <a:latin typeface="Arial" panose="020B0604020202020204" pitchFamily="34" charset="0"/>
                <a:cs typeface="Arial" panose="020B0604020202020204" pitchFamily="34" charset="0"/>
              </a:rPr>
              <a:t>A+</a:t>
            </a:r>
            <a:r>
              <a:rPr lang="pl-PL" b="1"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Certificate: </a:t>
            </a:r>
            <a:r>
              <a:rPr lang="en-US" b="1" dirty="0">
                <a:latin typeface="Arial" panose="020B0604020202020204" pitchFamily="34" charset="0"/>
                <a:cs typeface="Arial" panose="020B0604020202020204" pitchFamily="34" charset="0"/>
              </a:rPr>
              <a:t>CE</a:t>
            </a:r>
          </a:p>
          <a:p>
            <a:r>
              <a:rPr lang="en-US" dirty="0">
                <a:latin typeface="Arial" panose="020B0604020202020204" pitchFamily="34" charset="0"/>
                <a:cs typeface="Arial" panose="020B0604020202020204" pitchFamily="34" charset="0"/>
              </a:rPr>
              <a:t>Cost of manufacturing: </a:t>
            </a:r>
            <a:r>
              <a:rPr lang="en-US" b="1" dirty="0">
                <a:latin typeface="Arial" panose="020B0604020202020204" pitchFamily="34" charset="0"/>
                <a:cs typeface="Arial" panose="020B0604020202020204" pitchFamily="34" charset="0"/>
              </a:rPr>
              <a:t>7 </a:t>
            </a:r>
            <a:r>
              <a:rPr lang="pl-PL" b="1" dirty="0">
                <a:latin typeface="Arial" panose="020B0604020202020204" pitchFamily="34" charset="0"/>
                <a:cs typeface="Arial" panose="020B0604020202020204" pitchFamily="34" charset="0"/>
              </a:rPr>
              <a:t>EUR</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Market Price: </a:t>
            </a:r>
            <a:r>
              <a:rPr lang="en-US" b="1" dirty="0">
                <a:latin typeface="Arial" panose="020B0604020202020204" pitchFamily="34" charset="0"/>
                <a:cs typeface="Arial" panose="020B0604020202020204" pitchFamily="34" charset="0"/>
              </a:rPr>
              <a:t>~15 </a:t>
            </a:r>
            <a:r>
              <a:rPr lang="pl-PL" b="1" dirty="0">
                <a:latin typeface="Arial" panose="020B0604020202020204" pitchFamily="34" charset="0"/>
                <a:cs typeface="Arial" panose="020B0604020202020204" pitchFamily="34" charset="0"/>
              </a:rPr>
              <a:t>EUR</a:t>
            </a:r>
            <a:endParaRPr lang="en-US"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05956264"/>
              </p:ext>
            </p:extLst>
          </p:nvPr>
        </p:nvGraphicFramePr>
        <p:xfrm>
          <a:off x="5546387" y="6318547"/>
          <a:ext cx="6881722" cy="3237797"/>
        </p:xfrm>
        <a:graphic>
          <a:graphicData uri="http://schemas.openxmlformats.org/drawingml/2006/table">
            <a:tbl>
              <a:tblPr>
                <a:tableStyleId>{3B4B98B0-60AC-42C2-AFA5-B58CD77FA1E5}</a:tableStyleId>
              </a:tblPr>
              <a:tblGrid>
                <a:gridCol w="3440861">
                  <a:extLst>
                    <a:ext uri="{9D8B030D-6E8A-4147-A177-3AD203B41FA5}">
                      <a16:colId xmlns:a16="http://schemas.microsoft.com/office/drawing/2014/main" val="20000"/>
                    </a:ext>
                  </a:extLst>
                </a:gridCol>
                <a:gridCol w="3440861">
                  <a:extLst>
                    <a:ext uri="{9D8B030D-6E8A-4147-A177-3AD203B41FA5}">
                      <a16:colId xmlns:a16="http://schemas.microsoft.com/office/drawing/2014/main" val="20001"/>
                    </a:ext>
                  </a:extLst>
                </a:gridCol>
              </a:tblGrid>
              <a:tr h="399025">
                <a:tc>
                  <a:txBody>
                    <a:bodyPr/>
                    <a:lstStyle/>
                    <a:p>
                      <a:pPr algn="l" fontAlgn="t"/>
                      <a:r>
                        <a:rPr lang="en-US" sz="2000" b="1" dirty="0">
                          <a:effectLst/>
                          <a:latin typeface="Arial" panose="020B0604020202020204" pitchFamily="34" charset="0"/>
                          <a:cs typeface="Arial" panose="020B0604020202020204" pitchFamily="34" charset="0"/>
                        </a:rPr>
                        <a:t>Socket</a:t>
                      </a:r>
                      <a:r>
                        <a:rPr lang="en-US" sz="2000" b="1" baseline="0" dirty="0">
                          <a:effectLst/>
                          <a:latin typeface="Arial" panose="020B0604020202020204" pitchFamily="34" charset="0"/>
                          <a:cs typeface="Arial" panose="020B0604020202020204" pitchFamily="34" charset="0"/>
                        </a:rPr>
                        <a:t> type</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en-US" sz="2000" dirty="0">
                          <a:effectLst/>
                          <a:latin typeface="Arial" panose="020B0604020202020204" pitchFamily="34" charset="0"/>
                          <a:cs typeface="Arial" panose="020B0604020202020204" pitchFamily="34" charset="0"/>
                        </a:rPr>
                        <a:t>E27</a:t>
                      </a:r>
                      <a:r>
                        <a:rPr lang="pl-PL" sz="2000" dirty="0">
                          <a:effectLst/>
                          <a:latin typeface="Arial" panose="020B0604020202020204" pitchFamily="34" charset="0"/>
                          <a:cs typeface="Arial" panose="020B0604020202020204" pitchFamily="34" charset="0"/>
                        </a:rPr>
                        <a:t> (standard)</a:t>
                      </a:r>
                      <a:endParaRPr lang="en-US" sz="2000" b="0" dirty="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0"/>
                  </a:ext>
                </a:extLst>
              </a:tr>
              <a:tr h="821522">
                <a:tc>
                  <a:txBody>
                    <a:bodyPr/>
                    <a:lstStyle/>
                    <a:p>
                      <a:pPr algn="l" fontAlgn="t"/>
                      <a:r>
                        <a:rPr lang="en-US" sz="2000" b="1" dirty="0">
                          <a:effectLst/>
                          <a:latin typeface="Arial" panose="020B0604020202020204" pitchFamily="34" charset="0"/>
                          <a:cs typeface="Arial" panose="020B0604020202020204" pitchFamily="34" charset="0"/>
                        </a:rPr>
                        <a:t>Light</a:t>
                      </a:r>
                      <a:r>
                        <a:rPr lang="en-US" sz="2000" b="1" baseline="0" dirty="0">
                          <a:effectLst/>
                          <a:latin typeface="Arial" panose="020B0604020202020204" pitchFamily="34" charset="0"/>
                          <a:cs typeface="Arial" panose="020B0604020202020204" pitchFamily="34" charset="0"/>
                        </a:rPr>
                        <a:t> type</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en-US" sz="2000" dirty="0">
                          <a:effectLst/>
                          <a:latin typeface="Arial" panose="020B0604020202020204" pitchFamily="34" charset="0"/>
                          <a:cs typeface="Arial" panose="020B0604020202020204" pitchFamily="34" charset="0"/>
                        </a:rPr>
                        <a:t>Warm</a:t>
                      </a:r>
                      <a:r>
                        <a:rPr lang="en-US" sz="2000" baseline="0" dirty="0">
                          <a:effectLst/>
                          <a:latin typeface="Arial" panose="020B0604020202020204" pitchFamily="34" charset="0"/>
                          <a:cs typeface="Arial" panose="020B0604020202020204" pitchFamily="34" charset="0"/>
                        </a:rPr>
                        <a:t> white</a:t>
                      </a:r>
                      <a:r>
                        <a:rPr lang="en-US" sz="2000" dirty="0">
                          <a:effectLst/>
                          <a:latin typeface="Arial" panose="020B0604020202020204" pitchFamily="34" charset="0"/>
                          <a:cs typeface="Arial" panose="020B0604020202020204" pitchFamily="34" charset="0"/>
                        </a:rPr>
                        <a:t> (2700-3300K)</a:t>
                      </a:r>
                      <a:r>
                        <a:rPr lang="pl-PL"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1</a:t>
                      </a:r>
                      <a:r>
                        <a:rPr lang="pl-PL" sz="2000" dirty="0">
                          <a:effectLst/>
                          <a:latin typeface="Arial" panose="020B0604020202020204" pitchFamily="34" charset="0"/>
                          <a:cs typeface="Arial" panose="020B0604020202020204" pitchFamily="34" charset="0"/>
                        </a:rPr>
                        <a:t>6</a:t>
                      </a:r>
                      <a:r>
                        <a:rPr lang="en-US" sz="2000" dirty="0">
                          <a:effectLst/>
                          <a:latin typeface="Arial" panose="020B0604020202020204" pitchFamily="34" charset="0"/>
                          <a:cs typeface="Arial" panose="020B0604020202020204" pitchFamily="34" charset="0"/>
                        </a:rPr>
                        <a:t>00lm</a:t>
                      </a:r>
                      <a:endParaRPr lang="en-US" sz="2000" b="0" dirty="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1"/>
                  </a:ext>
                </a:extLst>
              </a:tr>
              <a:tr h="399025">
                <a:tc>
                  <a:txBody>
                    <a:bodyPr/>
                    <a:lstStyle/>
                    <a:p>
                      <a:pPr algn="l" fontAlgn="t"/>
                      <a:r>
                        <a:rPr lang="en-US" sz="2000" b="1" dirty="0">
                          <a:effectLst/>
                          <a:latin typeface="Arial" panose="020B0604020202020204" pitchFamily="34" charset="0"/>
                          <a:cs typeface="Arial" panose="020B0604020202020204" pitchFamily="34" charset="0"/>
                        </a:rPr>
                        <a:t>Voltage</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en-US" sz="2000">
                          <a:effectLst/>
                          <a:latin typeface="Arial" panose="020B0604020202020204" pitchFamily="34" charset="0"/>
                          <a:cs typeface="Arial" panose="020B0604020202020204" pitchFamily="34" charset="0"/>
                        </a:rPr>
                        <a:t>230V, 50Hz</a:t>
                      </a:r>
                      <a:endParaRPr lang="en-US" sz="2000" b="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3"/>
                  </a:ext>
                </a:extLst>
              </a:tr>
              <a:tr h="399025">
                <a:tc>
                  <a:txBody>
                    <a:bodyPr/>
                    <a:lstStyle/>
                    <a:p>
                      <a:pPr algn="l" fontAlgn="t"/>
                      <a:r>
                        <a:rPr lang="en-US" sz="2000" b="1" dirty="0">
                          <a:effectLst/>
                          <a:latin typeface="Arial" panose="020B0604020202020204" pitchFamily="34" charset="0"/>
                          <a:cs typeface="Arial" panose="020B0604020202020204" pitchFamily="34" charset="0"/>
                        </a:rPr>
                        <a:t>Power</a:t>
                      </a:r>
                      <a:r>
                        <a:rPr lang="en-US" sz="2000" b="1" baseline="0" dirty="0">
                          <a:effectLst/>
                          <a:latin typeface="Arial" panose="020B0604020202020204" pitchFamily="34" charset="0"/>
                          <a:cs typeface="Arial" panose="020B0604020202020204" pitchFamily="34" charset="0"/>
                        </a:rPr>
                        <a:t> consumption</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pl-PL" sz="2000" dirty="0">
                          <a:effectLst/>
                          <a:latin typeface="Arial" panose="020B0604020202020204" pitchFamily="34" charset="0"/>
                          <a:cs typeface="Arial" panose="020B0604020202020204" pitchFamily="34" charset="0"/>
                        </a:rPr>
                        <a:t>2</a:t>
                      </a:r>
                      <a:r>
                        <a:rPr lang="en-US" sz="2000" dirty="0">
                          <a:effectLst/>
                          <a:latin typeface="Arial" panose="020B0604020202020204" pitchFamily="34" charset="0"/>
                          <a:cs typeface="Arial" panose="020B0604020202020204" pitchFamily="34" charset="0"/>
                        </a:rPr>
                        <a:t>0W</a:t>
                      </a:r>
                      <a:endParaRPr lang="en-US" sz="2000" b="0" dirty="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4"/>
                  </a:ext>
                </a:extLst>
              </a:tr>
              <a:tr h="422497">
                <a:tc>
                  <a:txBody>
                    <a:bodyPr/>
                    <a:lstStyle/>
                    <a:p>
                      <a:pPr algn="l" fontAlgn="t"/>
                      <a:r>
                        <a:rPr lang="en-US" sz="2000" b="1" dirty="0">
                          <a:effectLst/>
                          <a:latin typeface="Arial" panose="020B0604020202020204" pitchFamily="34" charset="0"/>
                          <a:cs typeface="Arial" panose="020B0604020202020204" pitchFamily="34" charset="0"/>
                        </a:rPr>
                        <a:t>Equivalent</a:t>
                      </a:r>
                      <a:r>
                        <a:rPr lang="en-US" sz="2000" b="1" baseline="0" dirty="0">
                          <a:effectLst/>
                          <a:latin typeface="Arial" panose="020B0604020202020204" pitchFamily="34" charset="0"/>
                          <a:cs typeface="Arial" panose="020B0604020202020204" pitchFamily="34" charset="0"/>
                        </a:rPr>
                        <a:t> in standard bulb power</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en-US" sz="2000" dirty="0">
                          <a:effectLst/>
                          <a:latin typeface="Arial" panose="020B0604020202020204" pitchFamily="34" charset="0"/>
                          <a:cs typeface="Arial" panose="020B0604020202020204" pitchFamily="34" charset="0"/>
                        </a:rPr>
                        <a:t>~</a:t>
                      </a:r>
                      <a:r>
                        <a:rPr lang="pl-PL" sz="2000" dirty="0">
                          <a:effectLst/>
                          <a:latin typeface="Arial" panose="020B0604020202020204" pitchFamily="34" charset="0"/>
                          <a:cs typeface="Arial" panose="020B0604020202020204" pitchFamily="34" charset="0"/>
                        </a:rPr>
                        <a:t>10</a:t>
                      </a:r>
                      <a:r>
                        <a:rPr lang="en-US" sz="2000" dirty="0">
                          <a:effectLst/>
                          <a:latin typeface="Arial" panose="020B0604020202020204" pitchFamily="34" charset="0"/>
                          <a:cs typeface="Arial" panose="020B0604020202020204" pitchFamily="34" charset="0"/>
                        </a:rPr>
                        <a:t>0W</a:t>
                      </a:r>
                      <a:endParaRPr lang="en-US" sz="2000" b="0" dirty="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5"/>
                  </a:ext>
                </a:extLst>
              </a:tr>
              <a:tr h="399025">
                <a:tc>
                  <a:txBody>
                    <a:bodyPr/>
                    <a:lstStyle/>
                    <a:p>
                      <a:pPr algn="l" fontAlgn="t"/>
                      <a:r>
                        <a:rPr lang="en-US" sz="2000" b="1" dirty="0">
                          <a:effectLst/>
                          <a:latin typeface="Arial" panose="020B0604020202020204" pitchFamily="34" charset="0"/>
                          <a:cs typeface="Arial" panose="020B0604020202020204" pitchFamily="34" charset="0"/>
                        </a:rPr>
                        <a:t>Lifetime</a:t>
                      </a:r>
                      <a:endParaRPr lang="en-US" sz="2000" b="1" dirty="0">
                        <a:solidFill>
                          <a:schemeClr val="tx1"/>
                        </a:solidFill>
                        <a:effectLst/>
                        <a:latin typeface="Arial" panose="020B0604020202020204" pitchFamily="34" charset="0"/>
                        <a:cs typeface="Arial" panose="020B0604020202020204" pitchFamily="34" charset="0"/>
                      </a:endParaRPr>
                    </a:p>
                  </a:txBody>
                  <a:tcPr marL="142875" marR="381000" marT="0" marB="0" anchor="ctr"/>
                </a:tc>
                <a:tc>
                  <a:txBody>
                    <a:bodyPr/>
                    <a:lstStyle/>
                    <a:p>
                      <a:pPr algn="l" fontAlgn="t"/>
                      <a:r>
                        <a:rPr lang="en-US" sz="2000" dirty="0">
                          <a:effectLst/>
                          <a:latin typeface="Arial" panose="020B0604020202020204" pitchFamily="34" charset="0"/>
                          <a:cs typeface="Arial" panose="020B0604020202020204" pitchFamily="34" charset="0"/>
                        </a:rPr>
                        <a:t>Up</a:t>
                      </a:r>
                      <a:r>
                        <a:rPr lang="en-US" sz="2000" baseline="0" dirty="0">
                          <a:effectLst/>
                          <a:latin typeface="Arial" panose="020B0604020202020204" pitchFamily="34" charset="0"/>
                          <a:cs typeface="Arial" panose="020B0604020202020204" pitchFamily="34" charset="0"/>
                        </a:rPr>
                        <a:t> to</a:t>
                      </a:r>
                      <a:r>
                        <a:rPr lang="en-US" sz="2000" dirty="0">
                          <a:effectLst/>
                          <a:latin typeface="Arial" panose="020B0604020202020204" pitchFamily="34" charset="0"/>
                          <a:cs typeface="Arial" panose="020B0604020202020204" pitchFamily="34" charset="0"/>
                        </a:rPr>
                        <a:t> 50 000h</a:t>
                      </a:r>
                      <a:r>
                        <a:rPr lang="pl-PL" sz="2000" dirty="0">
                          <a:effectLst/>
                          <a:latin typeface="Arial" panose="020B0604020202020204" pitchFamily="34" charset="0"/>
                          <a:cs typeface="Arial" panose="020B0604020202020204" pitchFamily="34" charset="0"/>
                        </a:rPr>
                        <a:t> (~6</a:t>
                      </a:r>
                      <a:r>
                        <a:rPr lang="pl-PL" sz="2000" baseline="0" dirty="0">
                          <a:effectLst/>
                          <a:latin typeface="Arial" panose="020B0604020202020204" pitchFamily="34" charset="0"/>
                          <a:cs typeface="Arial" panose="020B0604020202020204" pitchFamily="34" charset="0"/>
                        </a:rPr>
                        <a:t> years of constant light)</a:t>
                      </a:r>
                      <a:endParaRPr lang="en-US" sz="2000" b="0" dirty="0">
                        <a:solidFill>
                          <a:schemeClr val="tx1"/>
                        </a:solidFill>
                        <a:effectLst/>
                        <a:latin typeface="Arial" panose="020B0604020202020204" pitchFamily="34" charset="0"/>
                        <a:cs typeface="Arial" panose="020B0604020202020204" pitchFamily="34" charset="0"/>
                      </a:endParaRPr>
                    </a:p>
                  </a:txBody>
                  <a:tcPr marL="142875" marR="57150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027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KIC">
      <a:dk1>
        <a:sysClr val="windowText" lastClr="000000"/>
      </a:dk1>
      <a:lt1>
        <a:sysClr val="window" lastClr="FFFFFF"/>
      </a:lt1>
      <a:dk2>
        <a:srgbClr val="312783"/>
      </a:dk2>
      <a:lt2>
        <a:srgbClr val="009FE1"/>
      </a:lt2>
      <a:accent1>
        <a:srgbClr val="3AAA35"/>
      </a:accent1>
      <a:accent2>
        <a:srgbClr val="D7E9CF"/>
      </a:accent2>
      <a:accent3>
        <a:srgbClr val="F9B000"/>
      </a:accent3>
      <a:accent4>
        <a:srgbClr val="AFCA0B"/>
      </a:accent4>
      <a:accent5>
        <a:srgbClr val="F1DE3F"/>
      </a:accent5>
      <a:accent6>
        <a:srgbClr val="BCE4FA"/>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spcAft>
            <a:spcPts val="600"/>
          </a:spcAft>
          <a:defRPr sz="2500" dirty="0" smtClean="0">
            <a:solidFill>
              <a:schemeClr val="tx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2481</TotalTime>
  <Words>2144</Words>
  <Application>Microsoft Office PowerPoint</Application>
  <PresentationFormat>Niestandardowy</PresentationFormat>
  <Paragraphs>405</Paragraphs>
  <Slides>17</Slides>
  <Notes>17</Notes>
  <HiddenSlides>2</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Arial Black</vt:lpstr>
      <vt:lpstr>Calibri</vt:lpstr>
      <vt:lpstr>Wingdings</vt:lpstr>
      <vt:lpstr>Office Theme</vt:lpstr>
      <vt:lpstr>Prezentacja programu PowerPoint</vt:lpstr>
      <vt:lpstr>Prezentacja programu PowerPoint</vt:lpstr>
      <vt:lpstr>Prezentacja programu PowerPoint</vt:lpstr>
      <vt:lpstr>Executive summary. Value Proposition and Unique Selling Points.</vt:lpstr>
      <vt:lpstr>Basic eligibility criteria.</vt:lpstr>
      <vt:lpstr>The Underlying Technology</vt:lpstr>
      <vt:lpstr>The Problem</vt:lpstr>
      <vt:lpstr>Venture status. Future development.  </vt:lpstr>
      <vt:lpstr>The designed product/service. What you want to sell.</vt:lpstr>
      <vt:lpstr>The Prototype. What you have.</vt:lpstr>
      <vt:lpstr>Business model. How do you plan to get the revenue? </vt:lpstr>
      <vt:lpstr>The Customer. Asses the Total Addressable Market.</vt:lpstr>
      <vt:lpstr>Competitive Advantage</vt:lpstr>
      <vt:lpstr>Product/service benefits</vt:lpstr>
      <vt:lpstr>Competitive Advantage</vt:lpstr>
      <vt:lpstr>The Team</vt:lpstr>
      <vt:lpstr>Prezentacja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Maciej.Majchrowicz@kic-innoenergy.com</dc:creator>
  <cp:lastModifiedBy>Maciej.Majchrowicz@kic-innoenergy.com</cp:lastModifiedBy>
  <cp:revision>163</cp:revision>
  <dcterms:created xsi:type="dcterms:W3CDTF">2015-11-24T13:37:33Z</dcterms:created>
  <dcterms:modified xsi:type="dcterms:W3CDTF">2016-05-16T09:52:28Z</dcterms:modified>
</cp:coreProperties>
</file>