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6" r:id="rId6"/>
    <p:sldId id="262" r:id="rId7"/>
    <p:sldId id="260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82BE"/>
    <a:srgbClr val="F9B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94" d="100"/>
          <a:sy n="94" d="100"/>
        </p:scale>
        <p:origin x="46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C3C097D-0B77-49A7-8616-40CBB15D6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D07CFB7-6E4C-470F-8274-068ABE1CC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1FEDA7A-C1E3-43BA-8FC6-ED101169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0D38-EA72-4EAD-9083-7BA324903236}" type="datetimeFigureOut">
              <a:rPr lang="cs-CZ" smtClean="0"/>
              <a:pPr/>
              <a:t>19.03.18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B83889D-139C-4307-BD7D-968251D6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ACDE640-9DE5-4408-993C-A9706826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E805-E855-41B8-9E9F-33BBF6F6B3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48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B7EE5A-B934-4748-A504-6755C76D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7AC2DA79-2462-410C-98FA-5CEC4AFE4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50BD502-61BA-4697-8780-F44DD2DA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0D38-EA72-4EAD-9083-7BA324903236}" type="datetimeFigureOut">
              <a:rPr lang="cs-CZ" smtClean="0"/>
              <a:pPr/>
              <a:t>19.03.18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1DB8116-FBA2-4095-A88B-E1D8C7D3F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DF8EE71-6123-42AB-9EC0-E5E21F73E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E805-E855-41B8-9E9F-33BBF6F6B3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22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3812314F-A111-4BDB-8AFC-B35E99BE6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719FB63-5719-49B5-B095-4220A194D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7F7A61A-B467-4830-807A-3BA2F82C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0D38-EA72-4EAD-9083-7BA324903236}" type="datetimeFigureOut">
              <a:rPr lang="cs-CZ" smtClean="0"/>
              <a:pPr/>
              <a:t>19.03.18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FB5AD3F-50B2-4EEB-AD0D-C21EF8E8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C0102AD-0E5A-4BBB-ABA8-5C8864E7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E805-E855-41B8-9E9F-33BBF6F6B3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29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C30A6C3-4A93-4292-B90D-62D04319F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662"/>
            <a:ext cx="10515600" cy="4836301"/>
          </a:xfrm>
        </p:spPr>
        <p:txBody>
          <a:bodyPr/>
          <a:lstStyle>
            <a:lvl1pPr>
              <a:buClr>
                <a:srgbClr val="1882BE"/>
              </a:buClr>
              <a:defRPr/>
            </a:lvl1pPr>
            <a:lvl2pPr>
              <a:buClr>
                <a:srgbClr val="F9B342"/>
              </a:buClr>
              <a:defRPr/>
            </a:lvl2pPr>
            <a:lvl3pPr>
              <a:buClr>
                <a:srgbClr val="F9B342"/>
              </a:buClr>
              <a:defRPr/>
            </a:lvl3pPr>
            <a:lvl4pPr>
              <a:buClr>
                <a:srgbClr val="F9B342"/>
              </a:buClr>
              <a:defRPr/>
            </a:lvl4pPr>
            <a:lvl5pPr>
              <a:buClr>
                <a:srgbClr val="F9B342"/>
              </a:buClr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58F8D54-1866-4BE0-844E-D4B1E6A3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B25E-47BB-4E0D-A284-F6479ADCEB13}" type="datetimeFigureOut">
              <a:rPr lang="cs-CZ" smtClean="0"/>
              <a:pPr/>
              <a:t>19.03.18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002CE38-7682-415D-9CF6-3ED3348D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5E4E3A8-65F8-480E-B6BC-F6C9C29C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C67A-9474-4BAF-9A07-9676BE18E72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xmlns="" id="{10D03E84-BB92-4ECA-8BE1-0C336EE168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77825"/>
            <a:ext cx="8724900" cy="6397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7BC2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j-cs"/>
              </a:rPr>
              <a:t>Název prezentace</a:t>
            </a: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F9B34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|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7BC2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j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BC2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j-cs"/>
              </a:rPr>
              <a:t>podnadpis nebo autor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161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284ABE-E465-47E0-8A08-F5AADF0B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E1F39A9-1527-4CB3-9313-CA17BAA92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961EFA3-A749-438D-BBD5-F94D61C5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0D38-EA72-4EAD-9083-7BA324903236}" type="datetimeFigureOut">
              <a:rPr lang="cs-CZ" smtClean="0"/>
              <a:pPr/>
              <a:t>19.03.18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49B0909-138D-4576-BD37-2D44A6CA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6941DC8-6EED-4947-8A1F-68ECC3A6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E805-E855-41B8-9E9F-33BBF6F6B3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1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DE8E2C-80D8-499D-92FE-321A694B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7FCC95A4-2E35-4C20-8184-530E03703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490BE7E-8F1A-4D7A-B858-A8C33051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0D38-EA72-4EAD-9083-7BA324903236}" type="datetimeFigureOut">
              <a:rPr lang="cs-CZ" smtClean="0"/>
              <a:pPr/>
              <a:t>19.03.18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8C66A8F-C0C7-48CF-973D-DB1BEF53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AE4D47E-EE88-43AA-A846-B1E84D25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E805-E855-41B8-9E9F-33BBF6F6B3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93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752D6A-DC74-4E34-AB55-E546E4EF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D9DF967-936A-4797-894A-4C65AFB56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577A58FF-479D-4FC1-90BB-DAD1FE572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025CE44-49F3-4506-838E-17E49318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0D38-EA72-4EAD-9083-7BA324903236}" type="datetimeFigureOut">
              <a:rPr lang="cs-CZ" smtClean="0"/>
              <a:pPr/>
              <a:t>19.03.18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2C1AAB5-0FCA-4D0A-B980-24C1CFAA5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6E28423-9149-4058-B7D0-3BD1636D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E805-E855-41B8-9E9F-33BBF6F6B3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49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35B23F-076F-4148-8B89-615D5B289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4A1EB9B5-9CE5-4FAE-A06E-C69706D54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ECF085BB-2D32-413B-AC9E-70105F335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006A79E8-B5A5-40F2-9773-4E23DFA77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66C8B774-333F-4CE3-B360-E8D01A1C0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34A24AA4-DD5D-4EC5-AD3D-7720E6B4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0D38-EA72-4EAD-9083-7BA324903236}" type="datetimeFigureOut">
              <a:rPr lang="cs-CZ" smtClean="0"/>
              <a:pPr/>
              <a:t>19.03.18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78364C4B-7912-4B96-83EC-286B8476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D53E3E5D-D6AF-496F-9C56-8E7638E3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E805-E855-41B8-9E9F-33BBF6F6B3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53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435C0DD-1DBB-46FB-95B5-9A947B9D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C0384508-6305-4C3A-9C3E-CD7B1601F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0D38-EA72-4EAD-9083-7BA324903236}" type="datetimeFigureOut">
              <a:rPr lang="cs-CZ" smtClean="0"/>
              <a:pPr/>
              <a:t>19.03.18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358D59CB-C06C-463B-B693-20CDC2F4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7288EF8C-4ED3-469A-9EDF-538ECAB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E805-E855-41B8-9E9F-33BBF6F6B3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75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DD1B54BE-CD13-4658-B90B-98687978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0D38-EA72-4EAD-9083-7BA324903236}" type="datetimeFigureOut">
              <a:rPr lang="cs-CZ" smtClean="0"/>
              <a:pPr/>
              <a:t>19.03.18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23A2123E-8080-4287-B69D-921B5351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5CA65C93-2715-4BB5-BAAC-33465764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E805-E855-41B8-9E9F-33BBF6F6B3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3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41437AB-2B22-40F3-9DBA-48F166E6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1558B9E-69D5-4EC7-B3A9-A43D89CCC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F0D5B638-6422-4BDB-A93C-48EA20D7C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516CAF0-FF6A-41F6-9474-FAB2AB9E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0D38-EA72-4EAD-9083-7BA324903236}" type="datetimeFigureOut">
              <a:rPr lang="cs-CZ" smtClean="0"/>
              <a:pPr/>
              <a:t>19.03.18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F70324D-5121-455E-B847-C866AB07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13EF7E2-1773-4B98-B216-1C307473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E805-E855-41B8-9E9F-33BBF6F6B3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1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9B803C-9C1C-4BBE-B658-260C310D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D4BCA81D-0D7B-4D29-AB5D-A6A4EE8D3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D81A6B83-7B66-41F0-9590-F0A335C29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D68F516-622C-437D-A2D2-33617DE24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0D38-EA72-4EAD-9083-7BA324903236}" type="datetimeFigureOut">
              <a:rPr lang="cs-CZ" smtClean="0"/>
              <a:pPr/>
              <a:t>19.03.18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DD56178-64DA-41D3-BB1B-6D50B9DE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A20B349-716D-4FF5-83A1-168087EB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E805-E855-41B8-9E9F-33BBF6F6B3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88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AA661B53-F81B-492C-9D63-9CAE56A5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B9F497DF-9130-4E67-AE65-F5F6C9F6C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2E705D8-2755-4064-ABE2-63074E657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882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7C0D38-EA72-4EAD-9083-7BA324903236}" type="datetimeFigureOut">
              <a:rPr lang="cs-CZ" smtClean="0"/>
              <a:pPr/>
              <a:t>19.03.18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ECF04AE-C67A-478A-B24B-C91FBBAF9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882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9EB5212-A322-47EC-A5DA-542D70575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882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DF0E805-E855-41B8-9E9F-33BBF6F6B3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28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882B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882B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B342"/>
        </a:buClr>
        <a:buFont typeface="Arial" panose="020B0604020202020204" pitchFamily="34" charset="0"/>
        <a:buChar char="•"/>
        <a:defRPr sz="2400" kern="1200">
          <a:solidFill>
            <a:srgbClr val="1882B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B342"/>
        </a:buClr>
        <a:buFont typeface="Arial" panose="020B0604020202020204" pitchFamily="34" charset="0"/>
        <a:buChar char="•"/>
        <a:defRPr sz="2000" kern="1200">
          <a:solidFill>
            <a:srgbClr val="1882B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B342"/>
        </a:buClr>
        <a:buFont typeface="Arial" panose="020B0604020202020204" pitchFamily="34" charset="0"/>
        <a:buChar char="•"/>
        <a:defRPr sz="1800" kern="1200">
          <a:solidFill>
            <a:srgbClr val="1882B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B342"/>
        </a:buClr>
        <a:buFont typeface="Arial" panose="020B0604020202020204" pitchFamily="34" charset="0"/>
        <a:buChar char="•"/>
        <a:defRPr sz="1800" kern="1200">
          <a:solidFill>
            <a:srgbClr val="1882B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DB62A88-1EFF-42E2-A38C-56FC0EB9A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701244"/>
            <a:ext cx="9144000" cy="804957"/>
          </a:xfrm>
        </p:spPr>
        <p:txBody>
          <a:bodyPr>
            <a:normAutofit fontScale="62500" lnSpcReduction="20000"/>
          </a:bodyPr>
          <a:lstStyle/>
          <a:p>
            <a:r>
              <a:rPr lang="cs-CZ" sz="4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Využití telekomunikačních dat pro chytrá města</a:t>
            </a:r>
            <a:endParaRPr lang="cs-CZ" sz="4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D58CE044-3453-4721-8114-DD1A291E7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90" y="3229667"/>
            <a:ext cx="2719019" cy="6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6A08C2C0-B0DC-42D7-96A8-CE20C71B87A8}"/>
              </a:ext>
            </a:extLst>
          </p:cNvPr>
          <p:cNvSpPr txBox="1"/>
          <p:nvPr/>
        </p:nvSpPr>
        <p:spPr>
          <a:xfrm>
            <a:off x="3036542" y="3044279"/>
            <a:ext cx="5841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1882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Děkuji za pozornost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DA73485B-F165-4CBA-B386-9CCFDA528390}"/>
              </a:ext>
            </a:extLst>
          </p:cNvPr>
          <p:cNvSpPr txBox="1"/>
          <p:nvPr/>
        </p:nvSpPr>
        <p:spPr>
          <a:xfrm>
            <a:off x="343760" y="4930655"/>
            <a:ext cx="1122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1882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Pavel Vrba</a:t>
            </a:r>
            <a:r>
              <a:rPr lang="cs-CZ" sz="4000" dirty="0">
                <a:solidFill>
                  <a:srgbClr val="F9B34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cs-CZ" sz="2400" dirty="0">
                <a:solidFill>
                  <a:srgbClr val="F9B34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>
                <a:solidFill>
                  <a:srgbClr val="1882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CEO</a:t>
            </a:r>
            <a:endParaRPr lang="cs-CZ" sz="3200" dirty="0">
              <a:solidFill>
                <a:srgbClr val="1882B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C57823B7-C2B4-46DE-9938-675E5E67A028}"/>
              </a:ext>
            </a:extLst>
          </p:cNvPr>
          <p:cNvSpPr txBox="1"/>
          <p:nvPr/>
        </p:nvSpPr>
        <p:spPr>
          <a:xfrm>
            <a:off x="343760" y="5638541"/>
            <a:ext cx="11227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1882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+420 603 416 778 </a:t>
            </a:r>
            <a:r>
              <a:rPr lang="cs-CZ" sz="2000" dirty="0">
                <a:solidFill>
                  <a:srgbClr val="F9B34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cs-CZ" sz="2000" dirty="0">
                <a:solidFill>
                  <a:srgbClr val="1882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pavel@eparkomat.com </a:t>
            </a:r>
            <a:r>
              <a:rPr lang="cs-CZ" sz="2000" dirty="0">
                <a:solidFill>
                  <a:srgbClr val="F9B34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cs-CZ" sz="2000" dirty="0">
                <a:solidFill>
                  <a:srgbClr val="1882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www.eparkomat.com</a:t>
            </a:r>
            <a:endParaRPr lang="cs-CZ" sz="3200" dirty="0">
              <a:solidFill>
                <a:srgbClr val="1882B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4D3A90-FEC5-4261-924E-CBEF826FE3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686779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3200" dirty="0">
                <a:solidFill>
                  <a:srgbClr val="00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r>
              <a:rPr lang="cs-CZ" sz="4000" dirty="0">
                <a:solidFill>
                  <a:srgbClr val="F9B34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Zástupný symbol pro obsah 1">
            <a:extLst>
              <a:ext uri="{FF2B5EF4-FFF2-40B4-BE49-F238E27FC236}">
                <a16:creationId xmlns:a16="http://schemas.microsoft.com/office/drawing/2014/main" xmlns="" id="{F4B356F1-225A-48EF-8659-290332A33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662"/>
            <a:ext cx="10515600" cy="48363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b="1" dirty="0" smtClean="0"/>
              <a:t>CO JE DATOVOU PLATFORMOU ?</a:t>
            </a:r>
          </a:p>
          <a:p>
            <a:r>
              <a:rPr lang="cs-CZ" dirty="0" smtClean="0"/>
              <a:t>Datová </a:t>
            </a:r>
            <a:r>
              <a:rPr lang="cs-CZ" dirty="0"/>
              <a:t>platforma </a:t>
            </a:r>
            <a:r>
              <a:rPr lang="cs-CZ" dirty="0" err="1" smtClean="0"/>
              <a:t>eParkomat</a:t>
            </a:r>
            <a:r>
              <a:rPr lang="cs-CZ" dirty="0" smtClean="0"/>
              <a:t> – zbytková data operátora (standardní síť operátora, Žádné </a:t>
            </a:r>
            <a:r>
              <a:rPr lang="cs-CZ" dirty="0" err="1" smtClean="0"/>
              <a:t>sentory</a:t>
            </a:r>
            <a:r>
              <a:rPr lang="cs-CZ" dirty="0" smtClean="0"/>
              <a:t>, </a:t>
            </a:r>
            <a:r>
              <a:rPr lang="cs-CZ" dirty="0" err="1" smtClean="0"/>
              <a:t>IoT</a:t>
            </a:r>
            <a:r>
              <a:rPr lang="cs-CZ" dirty="0" smtClean="0"/>
              <a:t>, </a:t>
            </a:r>
            <a:r>
              <a:rPr lang="cs-CZ" dirty="0" err="1" smtClean="0"/>
              <a:t>spec</a:t>
            </a:r>
            <a:r>
              <a:rPr lang="cs-CZ" dirty="0" smtClean="0"/>
              <a:t>. Sítě, GPS)</a:t>
            </a:r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K ČEMU JSOU DATA VYUŽÍVÁNA ?</a:t>
            </a:r>
          </a:p>
          <a:p>
            <a:r>
              <a:rPr lang="cs-CZ" dirty="0" smtClean="0"/>
              <a:t>Způsoby </a:t>
            </a:r>
            <a:r>
              <a:rPr lang="cs-CZ" dirty="0"/>
              <a:t>využití </a:t>
            </a:r>
            <a:r>
              <a:rPr lang="cs-CZ" dirty="0" smtClean="0"/>
              <a:t>dat – vše ke zlepšení MOBILITY</a:t>
            </a:r>
            <a:endParaRPr lang="cs-CZ" dirty="0"/>
          </a:p>
          <a:p>
            <a:pPr lvl="1"/>
            <a:r>
              <a:rPr lang="cs-CZ" dirty="0"/>
              <a:t>Dojezdy</a:t>
            </a:r>
          </a:p>
          <a:p>
            <a:pPr lvl="1"/>
            <a:r>
              <a:rPr lang="cs-CZ" dirty="0"/>
              <a:t>Urban </a:t>
            </a:r>
            <a:r>
              <a:rPr lang="cs-CZ" dirty="0" err="1" smtClean="0"/>
              <a:t>Development</a:t>
            </a:r>
            <a:endParaRPr lang="cs-CZ" dirty="0"/>
          </a:p>
          <a:p>
            <a:pPr lvl="1"/>
            <a:r>
              <a:rPr lang="cs-CZ" dirty="0"/>
              <a:t>Veřejná </a:t>
            </a:r>
            <a:r>
              <a:rPr lang="cs-CZ" dirty="0" smtClean="0"/>
              <a:t>doprava</a:t>
            </a:r>
          </a:p>
          <a:p>
            <a:pPr lvl="1"/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641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FDF683CE-4283-45C4-B243-9A52B970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13150"/>
            <a:ext cx="10515600" cy="949325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eParkomat data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26ABD415-E4CB-4FF8-BB65-8DDF0FEEA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Jaká data máme a jak je získáváme</a:t>
            </a:r>
          </a:p>
        </p:txBody>
      </p:sp>
    </p:spTree>
    <p:extLst>
      <p:ext uri="{BB962C8B-B14F-4D97-AF65-F5344CB8AC3E}">
        <p14:creationId xmlns:p14="http://schemas.microsoft.com/office/powerpoint/2010/main" val="1531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83BF6507-923C-4E3B-A29E-479750D9A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7150"/>
            <a:ext cx="7123268" cy="4849813"/>
          </a:xfrm>
        </p:spPr>
        <p:txBody>
          <a:bodyPr/>
          <a:lstStyle/>
          <a:p>
            <a:r>
              <a:rPr lang="cs-CZ" dirty="0">
                <a:solidFill>
                  <a:srgbClr val="1882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Využívá zbytková signalizační data mobilního operátora</a:t>
            </a:r>
          </a:p>
          <a:p>
            <a:pPr lvl="1"/>
            <a:r>
              <a:rPr lang="cs-CZ" dirty="0"/>
              <a:t>Pohyb mobilních zařízení v sítí MO</a:t>
            </a:r>
            <a:endParaRPr lang="cs-CZ" dirty="0">
              <a:solidFill>
                <a:srgbClr val="1882B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dirty="0">
                <a:solidFill>
                  <a:srgbClr val="1882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 Data analýza a </a:t>
            </a:r>
            <a:r>
              <a:rPr lang="cs-CZ" dirty="0" err="1">
                <a:solidFill>
                  <a:srgbClr val="1882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Machine</a:t>
            </a:r>
            <a:r>
              <a:rPr lang="cs-CZ" dirty="0">
                <a:solidFill>
                  <a:srgbClr val="1882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Learning</a:t>
            </a:r>
          </a:p>
          <a:p>
            <a:r>
              <a:rPr lang="cs-CZ" dirty="0"/>
              <a:t>Data přístupná přes API</a:t>
            </a:r>
          </a:p>
          <a:p>
            <a:pPr lvl="1"/>
            <a:r>
              <a:rPr lang="cs-CZ" dirty="0"/>
              <a:t>Parkovací situace</a:t>
            </a:r>
          </a:p>
          <a:p>
            <a:pPr lvl="1"/>
            <a:r>
              <a:rPr lang="cs-CZ" dirty="0"/>
              <a:t>Trend situace</a:t>
            </a:r>
          </a:p>
          <a:p>
            <a:pPr lvl="1"/>
            <a:r>
              <a:rPr lang="cs-CZ" dirty="0">
                <a:solidFill>
                  <a:srgbClr val="1882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Doporučení vhodného místa k parkování</a:t>
            </a:r>
          </a:p>
          <a:p>
            <a:pPr lvl="1"/>
            <a:r>
              <a:rPr lang="cs-CZ" dirty="0">
                <a:solidFill>
                  <a:srgbClr val="1882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Informace o ZPS</a:t>
            </a:r>
          </a:p>
          <a:p>
            <a:pPr lvl="1"/>
            <a:r>
              <a:rPr lang="cs-CZ" dirty="0">
                <a:solidFill>
                  <a:srgbClr val="1882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Zda je v místě možné parkovat</a:t>
            </a:r>
          </a:p>
        </p:txBody>
      </p:sp>
      <p:pic>
        <p:nvPicPr>
          <p:cNvPr id="24" name="Tparking.png">
            <a:extLst>
              <a:ext uri="{FF2B5EF4-FFF2-40B4-BE49-F238E27FC236}">
                <a16:creationId xmlns:a16="http://schemas.microsoft.com/office/drawing/2014/main" xmlns="" id="{79265D7F-7B42-481A-B74C-570469933094}"/>
              </a:ext>
            </a:extLst>
          </p:cNvPr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51956" y="3423532"/>
            <a:ext cx="842690" cy="199514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Nadpis 1">
            <a:extLst>
              <a:ext uri="{FF2B5EF4-FFF2-40B4-BE49-F238E27FC236}">
                <a16:creationId xmlns:a16="http://schemas.microsoft.com/office/drawing/2014/main" xmlns="" id="{0338A375-8CF2-40F0-A05A-5976EA5F80E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86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3200" dirty="0">
                <a:solidFill>
                  <a:srgbClr val="00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Datová platforma eParkomat </a:t>
            </a:r>
            <a:r>
              <a:rPr lang="cs-CZ" sz="4000" dirty="0">
                <a:solidFill>
                  <a:srgbClr val="F9B34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xmlns="" id="{0A2A82D1-19F0-4275-BC37-BE13FC3A3338}"/>
              </a:ext>
            </a:extLst>
          </p:cNvPr>
          <p:cNvGrpSpPr/>
          <p:nvPr/>
        </p:nvGrpSpPr>
        <p:grpSpPr>
          <a:xfrm>
            <a:off x="8510109" y="1605607"/>
            <a:ext cx="2568688" cy="584774"/>
            <a:chOff x="6554687" y="1813181"/>
            <a:chExt cx="3350519" cy="762761"/>
          </a:xfrm>
        </p:grpSpPr>
        <p:pic>
          <p:nvPicPr>
            <p:cNvPr id="11" name="Obrázek 10" descr="Obsah obrázku talíř, jídelní nádobí, nádobí, objekt&#10;&#10;Popis vygenerován s velmi vysokou mírou spolehlivosti">
              <a:extLst>
                <a:ext uri="{FF2B5EF4-FFF2-40B4-BE49-F238E27FC236}">
                  <a16:creationId xmlns:a16="http://schemas.microsoft.com/office/drawing/2014/main" xmlns="" id="{44139B89-8A28-4AD7-9381-48AD5FA5B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687" y="1836994"/>
              <a:ext cx="720000" cy="720000"/>
            </a:xfrm>
            <a:prstGeom prst="rect">
              <a:avLst/>
            </a:prstGeom>
          </p:spPr>
        </p:pic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xmlns="" id="{EA9F21EF-9AD8-4FB2-902F-0A06AC1A48F2}"/>
                </a:ext>
              </a:extLst>
            </p:cNvPr>
            <p:cNvSpPr txBox="1"/>
            <p:nvPr/>
          </p:nvSpPr>
          <p:spPr>
            <a:xfrm>
              <a:off x="7513428" y="1813181"/>
              <a:ext cx="2391778" cy="762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1882B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Globální dosah</a:t>
              </a:r>
              <a:br>
                <a:rPr lang="cs-CZ" sz="1600" dirty="0">
                  <a:solidFill>
                    <a:srgbClr val="1882B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cs-CZ" sz="1600" dirty="0">
                  <a:solidFill>
                    <a:srgbClr val="1882B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služby</a:t>
              </a:r>
            </a:p>
          </p:txBody>
        </p:sp>
      </p:grpSp>
      <p:grpSp>
        <p:nvGrpSpPr>
          <p:cNvPr id="52" name="Skupina 51">
            <a:extLst>
              <a:ext uri="{FF2B5EF4-FFF2-40B4-BE49-F238E27FC236}">
                <a16:creationId xmlns:a16="http://schemas.microsoft.com/office/drawing/2014/main" xmlns="" id="{76907A5F-C81A-4CBD-8065-8D7838990050}"/>
              </a:ext>
            </a:extLst>
          </p:cNvPr>
          <p:cNvGrpSpPr/>
          <p:nvPr/>
        </p:nvGrpSpPr>
        <p:grpSpPr>
          <a:xfrm>
            <a:off x="8510107" y="2698895"/>
            <a:ext cx="2829937" cy="584775"/>
            <a:chOff x="6554687" y="2907814"/>
            <a:chExt cx="3691286" cy="762762"/>
          </a:xfrm>
        </p:grpSpPr>
        <p:pic>
          <p:nvPicPr>
            <p:cNvPr id="37" name="Obrázek 36">
              <a:extLst>
                <a:ext uri="{FF2B5EF4-FFF2-40B4-BE49-F238E27FC236}">
                  <a16:creationId xmlns:a16="http://schemas.microsoft.com/office/drawing/2014/main" xmlns="" id="{C84C8119-9065-44E6-A856-70504D196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687" y="2929197"/>
              <a:ext cx="720000" cy="720000"/>
            </a:xfrm>
            <a:prstGeom prst="rect">
              <a:avLst/>
            </a:prstGeom>
          </p:spPr>
        </p:pic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xmlns="" id="{28522C04-406F-479B-B122-6DE6F77F68B0}"/>
                </a:ext>
              </a:extLst>
            </p:cNvPr>
            <p:cNvSpPr txBox="1"/>
            <p:nvPr/>
          </p:nvSpPr>
          <p:spPr>
            <a:xfrm>
              <a:off x="7513428" y="2907814"/>
              <a:ext cx="2732545" cy="76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defRPr sz="1600">
                  <a:solidFill>
                    <a:srgbClr val="1882B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cs-CZ" dirty="0"/>
                <a:t>Přesnost predikce</a:t>
              </a:r>
              <a:br>
                <a:rPr lang="cs-CZ" dirty="0"/>
              </a:br>
              <a:r>
                <a:rPr lang="cs-CZ" dirty="0"/>
                <a:t>až 96%</a:t>
              </a:r>
            </a:p>
          </p:txBody>
        </p:sp>
      </p:grpSp>
      <p:grpSp>
        <p:nvGrpSpPr>
          <p:cNvPr id="53" name="Skupina 52">
            <a:extLst>
              <a:ext uri="{FF2B5EF4-FFF2-40B4-BE49-F238E27FC236}">
                <a16:creationId xmlns:a16="http://schemas.microsoft.com/office/drawing/2014/main" xmlns="" id="{02ACA1BA-00F3-4260-ABD4-CF42F0909713}"/>
              </a:ext>
            </a:extLst>
          </p:cNvPr>
          <p:cNvGrpSpPr/>
          <p:nvPr/>
        </p:nvGrpSpPr>
        <p:grpSpPr>
          <a:xfrm>
            <a:off x="8510107" y="3792185"/>
            <a:ext cx="2829935" cy="584775"/>
            <a:chOff x="6554687" y="4002451"/>
            <a:chExt cx="3691283" cy="762762"/>
          </a:xfrm>
        </p:grpSpPr>
        <p:pic>
          <p:nvPicPr>
            <p:cNvPr id="39" name="Obrázek 38" descr="Obsah obrázku hodiny, objekt&#10;&#10;Popis vygenerován s velmi vysokou mírou spolehlivosti">
              <a:extLst>
                <a:ext uri="{FF2B5EF4-FFF2-40B4-BE49-F238E27FC236}">
                  <a16:creationId xmlns:a16="http://schemas.microsoft.com/office/drawing/2014/main" xmlns="" id="{78FEE1A4-DB39-408A-8970-E6595C870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687" y="4021400"/>
              <a:ext cx="720000" cy="720000"/>
            </a:xfrm>
            <a:prstGeom prst="rect">
              <a:avLst/>
            </a:prstGeom>
          </p:spPr>
        </p:pic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xmlns="" id="{CF9F13B5-DB90-4428-AC1F-EBF3CBD5D1C7}"/>
                </a:ext>
              </a:extLst>
            </p:cNvPr>
            <p:cNvSpPr txBox="1"/>
            <p:nvPr/>
          </p:nvSpPr>
          <p:spPr>
            <a:xfrm>
              <a:off x="7513426" y="4002451"/>
              <a:ext cx="2732544" cy="76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defRPr sz="1600">
                  <a:solidFill>
                    <a:srgbClr val="1882B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cs-CZ" dirty="0"/>
                <a:t>Big Data</a:t>
              </a:r>
              <a:br>
                <a:rPr lang="cs-CZ" dirty="0"/>
              </a:br>
              <a:r>
                <a:rPr lang="cs-CZ" dirty="0"/>
                <a:t>analýza</a:t>
              </a:r>
            </a:p>
          </p:txBody>
        </p:sp>
      </p:grpSp>
      <p:grpSp>
        <p:nvGrpSpPr>
          <p:cNvPr id="54" name="Skupina 53">
            <a:extLst>
              <a:ext uri="{FF2B5EF4-FFF2-40B4-BE49-F238E27FC236}">
                <a16:creationId xmlns:a16="http://schemas.microsoft.com/office/drawing/2014/main" xmlns="" id="{4AAD8646-0C16-465D-937F-470542DD4D89}"/>
              </a:ext>
            </a:extLst>
          </p:cNvPr>
          <p:cNvGrpSpPr/>
          <p:nvPr/>
        </p:nvGrpSpPr>
        <p:grpSpPr>
          <a:xfrm>
            <a:off x="8523863" y="4883805"/>
            <a:ext cx="2816181" cy="584775"/>
            <a:chOff x="6568443" y="5092571"/>
            <a:chExt cx="3673343" cy="762762"/>
          </a:xfrm>
        </p:grpSpPr>
        <p:pic>
          <p:nvPicPr>
            <p:cNvPr id="49" name="Obrázek 48">
              <a:extLst>
                <a:ext uri="{FF2B5EF4-FFF2-40B4-BE49-F238E27FC236}">
                  <a16:creationId xmlns:a16="http://schemas.microsoft.com/office/drawing/2014/main" xmlns="" id="{1B33EE4F-1298-4B7F-8934-FF57E4D4A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43" y="5111267"/>
              <a:ext cx="720000" cy="720000"/>
            </a:xfrm>
            <a:prstGeom prst="rect">
              <a:avLst/>
            </a:prstGeom>
          </p:spPr>
        </p:pic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xmlns="" id="{077B9486-5321-4070-A39C-3567EA900302}"/>
                </a:ext>
              </a:extLst>
            </p:cNvPr>
            <p:cNvSpPr txBox="1"/>
            <p:nvPr/>
          </p:nvSpPr>
          <p:spPr>
            <a:xfrm>
              <a:off x="7509240" y="5092571"/>
              <a:ext cx="2732546" cy="76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defRPr sz="1600">
                  <a:solidFill>
                    <a:srgbClr val="1882B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cs-CZ" dirty="0"/>
                <a:t>Historická data</a:t>
              </a:r>
              <a:br>
                <a:rPr lang="cs-CZ" dirty="0"/>
              </a:br>
              <a:r>
                <a:rPr lang="cs-CZ" dirty="0"/>
                <a:t>a srovnání trendu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2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parking.png">
            <a:extLst>
              <a:ext uri="{FF2B5EF4-FFF2-40B4-BE49-F238E27FC236}">
                <a16:creationId xmlns:a16="http://schemas.microsoft.com/office/drawing/2014/main" xmlns="" id="{79265D7F-7B42-481A-B74C-570469933094}"/>
              </a:ext>
            </a:extLst>
          </p:cNvPr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851956" y="3423532"/>
            <a:ext cx="842690" cy="199514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Nadpis 1">
            <a:extLst>
              <a:ext uri="{FF2B5EF4-FFF2-40B4-BE49-F238E27FC236}">
                <a16:creationId xmlns:a16="http://schemas.microsoft.com/office/drawing/2014/main" xmlns="" id="{0338A375-8CF2-40F0-A05A-5976EA5F80E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86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3200" dirty="0">
                <a:solidFill>
                  <a:srgbClr val="00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Datová platforma eParkomat </a:t>
            </a:r>
            <a:r>
              <a:rPr lang="cs-CZ" sz="4000" dirty="0">
                <a:solidFill>
                  <a:srgbClr val="F9B34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cs-CZ" sz="2400" dirty="0">
                <a:solidFill>
                  <a:srgbClr val="00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>
                <a:solidFill>
                  <a:srgbClr val="00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Vizualizace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ostrava">
            <a:hlinkClick r:id="" action="ppaction://media"/>
            <a:extLst>
              <a:ext uri="{FF2B5EF4-FFF2-40B4-BE49-F238E27FC236}">
                <a16:creationId xmlns:a16="http://schemas.microsoft.com/office/drawing/2014/main" xmlns="" id="{578F52CC-46AA-4AE4-8FAF-D4132752F455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459831" y="1252908"/>
            <a:ext cx="7272337" cy="4740275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22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FDF683CE-4283-45C4-B243-9A52B970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Aplikace dat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26ABD415-E4CB-4FF8-BB65-8DDF0FEEA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K čemu je možné naše data použít</a:t>
            </a:r>
            <a:endParaRPr lang="cs-CZ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4D3A90-FEC5-4261-924E-CBEF826FE3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686779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3200" dirty="0">
                <a:solidFill>
                  <a:srgbClr val="00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Aplikace dat</a:t>
            </a:r>
            <a:r>
              <a:rPr lang="cs-CZ" sz="4000" dirty="0">
                <a:solidFill>
                  <a:srgbClr val="F9B34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cs-CZ" sz="2400" dirty="0">
                <a:solidFill>
                  <a:srgbClr val="00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>
                <a:solidFill>
                  <a:srgbClr val="00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Dojezdy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Zástupný symbol pro obsah 1">
            <a:extLst>
              <a:ext uri="{FF2B5EF4-FFF2-40B4-BE49-F238E27FC236}">
                <a16:creationId xmlns:a16="http://schemas.microsoft.com/office/drawing/2014/main" xmlns="" id="{F4B356F1-225A-48EF-8659-290332A33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662"/>
            <a:ext cx="10515600" cy="48363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Odkud parkující přijíždějí</a:t>
            </a:r>
          </a:p>
          <a:p>
            <a:pPr lvl="1"/>
            <a:r>
              <a:rPr lang="cs-CZ" dirty="0"/>
              <a:t>Do oblasti</a:t>
            </a:r>
          </a:p>
          <a:p>
            <a:pPr lvl="1"/>
            <a:r>
              <a:rPr lang="cs-CZ" dirty="0"/>
              <a:t>Do ulice</a:t>
            </a:r>
          </a:p>
          <a:p>
            <a:r>
              <a:rPr lang="cs-CZ" dirty="0"/>
              <a:t>Jak dlouho parkují</a:t>
            </a:r>
          </a:p>
          <a:p>
            <a:r>
              <a:rPr lang="cs-CZ" dirty="0"/>
              <a:t>Jak dlouho jim trvá cesta</a:t>
            </a:r>
          </a:p>
          <a:p>
            <a:r>
              <a:rPr lang="cs-CZ" dirty="0"/>
              <a:t>Vymezení spádové oblasti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E6526B5E-7547-4475-A3E9-25B1FECEC5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4666" y="1340662"/>
            <a:ext cx="4709134" cy="413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6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4D3A90-FEC5-4261-924E-CBEF826FE3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686779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3200" dirty="0">
                <a:solidFill>
                  <a:srgbClr val="00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Aplikace dat</a:t>
            </a:r>
            <a:r>
              <a:rPr lang="cs-CZ" sz="4000" dirty="0">
                <a:solidFill>
                  <a:srgbClr val="F9B34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cs-CZ" sz="2400" dirty="0">
                <a:solidFill>
                  <a:srgbClr val="00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>
                <a:solidFill>
                  <a:srgbClr val="00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Urban development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Zástupný symbol pro obsah 1">
            <a:extLst>
              <a:ext uri="{FF2B5EF4-FFF2-40B4-BE49-F238E27FC236}">
                <a16:creationId xmlns:a16="http://schemas.microsoft.com/office/drawing/2014/main" xmlns="" id="{F4B356F1-225A-48EF-8659-290332A33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662"/>
            <a:ext cx="10515600" cy="48363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Podklady pro:</a:t>
            </a:r>
          </a:p>
          <a:p>
            <a:pPr lvl="1"/>
            <a:r>
              <a:rPr lang="cs-CZ" dirty="0"/>
              <a:t>Lokace nových P+R</a:t>
            </a:r>
          </a:p>
          <a:p>
            <a:pPr lvl="1"/>
            <a:r>
              <a:rPr lang="cs-CZ" dirty="0"/>
              <a:t>Posílení spojů MHD</a:t>
            </a:r>
          </a:p>
          <a:p>
            <a:pPr lvl="1"/>
            <a:r>
              <a:rPr lang="cs-CZ" dirty="0"/>
              <a:t>Zavedení ZPS</a:t>
            </a:r>
          </a:p>
          <a:p>
            <a:pPr lvl="1"/>
            <a:r>
              <a:rPr lang="cs-CZ" dirty="0"/>
              <a:t>Výstavba „Smart technologií“</a:t>
            </a:r>
          </a:p>
          <a:p>
            <a:r>
              <a:rPr lang="cs-CZ" dirty="0"/>
              <a:t>Poměrné zastoupení rezidentů k dojíždějícím</a:t>
            </a:r>
          </a:p>
          <a:p>
            <a:r>
              <a:rPr lang="cs-CZ" dirty="0"/>
              <a:t>Statistiky o vytížení ulic (parkovacích kapacit)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64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4D3A90-FEC5-4261-924E-CBEF826FE3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686779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3200" dirty="0">
                <a:solidFill>
                  <a:srgbClr val="00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Aplikace dat</a:t>
            </a:r>
            <a:r>
              <a:rPr lang="cs-CZ" sz="4000" dirty="0">
                <a:solidFill>
                  <a:srgbClr val="F9B34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cs-CZ" sz="2400" dirty="0">
                <a:solidFill>
                  <a:srgbClr val="00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>
                <a:solidFill>
                  <a:srgbClr val="00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Veřejná doprava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Zástupný symbol pro obsah 1">
            <a:extLst>
              <a:ext uri="{FF2B5EF4-FFF2-40B4-BE49-F238E27FC236}">
                <a16:creationId xmlns:a16="http://schemas.microsoft.com/office/drawing/2014/main" xmlns="" id="{F4B356F1-225A-48EF-8659-290332A33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662"/>
            <a:ext cx="10515600" cy="48363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Odkud lidé MHD dojíždějí</a:t>
            </a:r>
          </a:p>
          <a:p>
            <a:r>
              <a:rPr lang="cs-CZ" dirty="0"/>
              <a:t>Trasování linek dle dojíždění lidí</a:t>
            </a:r>
          </a:p>
          <a:p>
            <a:pPr lvl="1"/>
            <a:r>
              <a:rPr lang="cs-CZ" dirty="0"/>
              <a:t>Optimalizace tras</a:t>
            </a:r>
          </a:p>
        </p:txBody>
      </p:sp>
    </p:spTree>
    <p:extLst>
      <p:ext uri="{BB962C8B-B14F-4D97-AF65-F5344CB8AC3E}">
        <p14:creationId xmlns:p14="http://schemas.microsoft.com/office/powerpoint/2010/main" val="24834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218</Words>
  <Application>Microsoft Macintosh PowerPoint</Application>
  <PresentationFormat>Širokoúhlá obrazovka</PresentationFormat>
  <Paragraphs>51</Paragraphs>
  <Slides>10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Roboto Light</vt:lpstr>
      <vt:lpstr>Roboto Medium</vt:lpstr>
      <vt:lpstr>Verdana</vt:lpstr>
      <vt:lpstr>Motiv Office</vt:lpstr>
      <vt:lpstr>Prezentace aplikace PowerPoint</vt:lpstr>
      <vt:lpstr>Agenda|</vt:lpstr>
      <vt:lpstr>eParkomat data</vt:lpstr>
      <vt:lpstr>Prezentace aplikace PowerPoint</vt:lpstr>
      <vt:lpstr>Prezentace aplikace PowerPoint</vt:lpstr>
      <vt:lpstr>Aplikace dat</vt:lpstr>
      <vt:lpstr>Aplikace dat| Dojezdy</vt:lpstr>
      <vt:lpstr>Aplikace dat| Urban development</vt:lpstr>
      <vt:lpstr>Aplikace dat| Veřejná doprava</vt:lpstr>
      <vt:lpstr>Prezentace aplikace PowerPoint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Balon</dc:creator>
  <cp:lastModifiedBy>Pavel Vrba</cp:lastModifiedBy>
  <cp:revision>45</cp:revision>
  <dcterms:created xsi:type="dcterms:W3CDTF">2018-03-07T09:57:16Z</dcterms:created>
  <dcterms:modified xsi:type="dcterms:W3CDTF">2018-03-19T11:02:29Z</dcterms:modified>
</cp:coreProperties>
</file>