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2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311168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:\Users\kaluzman\Downloads\dr-hlavickove-final\cvvi.png" descr="C:\Users\kaluzman\Downloads\dr-hlavickove-final\cvv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6500" y="836612"/>
            <a:ext cx="1936750" cy="592138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Line"/>
          <p:cNvSpPr/>
          <p:nvPr/>
        </p:nvSpPr>
        <p:spPr>
          <a:xfrm>
            <a:off x="-2" y="5856287"/>
            <a:ext cx="9144003" cy="1590"/>
          </a:xfrm>
          <a:prstGeom prst="line">
            <a:avLst/>
          </a:prstGeom>
          <a:ln w="38100">
            <a:solidFill>
              <a:srgbClr val="17375E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1" name="C:\Users\kaluzman\Downloads\dr-hlavickove-final\cvvi.png" descr="C:\Users\kaluzman\Downloads\dr-hlavickove-final\cvvi.png"/>
          <p:cNvPicPr>
            <a:picLocks noChangeAspect="1"/>
          </p:cNvPicPr>
          <p:nvPr/>
        </p:nvPicPr>
        <p:blipFill>
          <a:blip r:embed="rId2">
            <a:extLst/>
          </a:blip>
          <a:srcRect r="66667"/>
          <a:stretch>
            <a:fillRect/>
          </a:stretch>
        </p:blipFill>
        <p:spPr>
          <a:xfrm>
            <a:off x="1331912" y="6081712"/>
            <a:ext cx="720727" cy="660402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ine"/>
          <p:cNvSpPr/>
          <p:nvPr/>
        </p:nvSpPr>
        <p:spPr>
          <a:xfrm>
            <a:off x="-2" y="5856287"/>
            <a:ext cx="9144003" cy="1590"/>
          </a:xfrm>
          <a:prstGeom prst="line">
            <a:avLst/>
          </a:prstGeom>
          <a:ln w="38100">
            <a:solidFill>
              <a:srgbClr val="17375E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0" name="C:\Users\kaluzman\Downloads\dr-hlavickove-final\cvvi.png" descr="C:\Users\kaluzman\Downloads\dr-hlavickove-final\cvvi.png"/>
          <p:cNvPicPr>
            <a:picLocks noChangeAspect="1"/>
          </p:cNvPicPr>
          <p:nvPr/>
        </p:nvPicPr>
        <p:blipFill>
          <a:blip r:embed="rId3">
            <a:extLst/>
          </a:blip>
          <a:srcRect r="66667"/>
          <a:stretch>
            <a:fillRect/>
          </a:stretch>
        </p:blipFill>
        <p:spPr>
          <a:xfrm>
            <a:off x="1331912" y="6081712"/>
            <a:ext cx="720727" cy="660402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12787" y="6264912"/>
            <a:ext cx="245401" cy="243839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595959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103812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xmlns:p14="http://schemas.microsoft.com/office/powerpoint/2010/main"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nergy Dashboard 2.0"/>
          <p:cNvSpPr txBox="1">
            <a:spLocks noGrp="1"/>
          </p:cNvSpPr>
          <p:nvPr>
            <p:ph type="title" idx="4294967295"/>
          </p:nvPr>
        </p:nvSpPr>
        <p:spPr>
          <a:xfrm>
            <a:off x="1071562" y="4000499"/>
            <a:ext cx="7200901" cy="571503"/>
          </a:xfrm>
          <a:prstGeom prst="rect">
            <a:avLst/>
          </a:prstGeom>
        </p:spPr>
        <p:txBody>
          <a:bodyPr anchor="b">
            <a:normAutofit fontScale="90000"/>
          </a:bodyPr>
          <a:lstStyle>
            <a:lvl1pPr algn="r">
              <a:defRPr sz="3200" b="1">
                <a:solidFill>
                  <a:srgbClr val="17375E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Energy Dashboard 2.0</a:t>
            </a:r>
          </a:p>
        </p:txBody>
      </p:sp>
      <p:sp>
        <p:nvSpPr>
          <p:cNvPr id="41" name="Přehled systému"/>
          <p:cNvSpPr txBox="1">
            <a:spLocks noGrp="1"/>
          </p:cNvSpPr>
          <p:nvPr>
            <p:ph type="body" sz="quarter" idx="4294967295"/>
          </p:nvPr>
        </p:nvSpPr>
        <p:spPr>
          <a:xfrm>
            <a:off x="1071561" y="4500562"/>
            <a:ext cx="7215190" cy="42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400"/>
              </a:spcBef>
              <a:buSzTx/>
              <a:buNone/>
              <a:defRPr sz="20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Přehled systému</a:t>
            </a:r>
          </a:p>
        </p:txBody>
      </p:sp>
      <p:sp>
        <p:nvSpPr>
          <p:cNvPr id="42" name="17.10.2018"/>
          <p:cNvSpPr txBox="1"/>
          <p:nvPr/>
        </p:nvSpPr>
        <p:spPr>
          <a:xfrm>
            <a:off x="428623" y="6256971"/>
            <a:ext cx="1143003" cy="24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defRPr sz="1000">
                <a:solidFill>
                  <a:srgbClr val="595959"/>
                </a:solidFill>
              </a:defRPr>
            </a:lvl1pPr>
          </a:lstStyle>
          <a:p>
            <a:r>
              <a:t>17.10.2018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práva pohledů a skupin"/>
          <p:cNvSpPr txBox="1">
            <a:spLocks noGrp="1"/>
          </p:cNvSpPr>
          <p:nvPr>
            <p:ph type="title" idx="4294967295"/>
          </p:nvPr>
        </p:nvSpPr>
        <p:spPr>
          <a:xfrm>
            <a:off x="1357312" y="285750"/>
            <a:ext cx="7000876" cy="500063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rgbClr val="17375E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Správa pohledů a skupin</a:t>
            </a:r>
          </a:p>
        </p:txBody>
      </p:sp>
      <p:sp>
        <p:nvSpPr>
          <p:cNvPr id="90" name="Body"/>
          <p:cNvSpPr txBox="1">
            <a:spLocks noGrp="1"/>
          </p:cNvSpPr>
          <p:nvPr>
            <p:ph type="body" idx="4294967295"/>
          </p:nvPr>
        </p:nvSpPr>
        <p:spPr>
          <a:xfrm>
            <a:off x="928687" y="1071562"/>
            <a:ext cx="7429501" cy="45005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SzTx/>
              <a:buNone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112783" y="6264909"/>
            <a:ext cx="245402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>
              <a:defRPr sz="1000">
                <a:solidFill>
                  <a:srgbClr val="595959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9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b="4849"/>
          <a:stretch>
            <a:fillRect/>
          </a:stretch>
        </p:blipFill>
        <p:spPr>
          <a:xfrm>
            <a:off x="928687" y="1071562"/>
            <a:ext cx="7099301" cy="4500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Uživatelský profil"/>
          <p:cNvSpPr txBox="1">
            <a:spLocks noGrp="1"/>
          </p:cNvSpPr>
          <p:nvPr>
            <p:ph type="title" idx="4294967295"/>
          </p:nvPr>
        </p:nvSpPr>
        <p:spPr>
          <a:xfrm>
            <a:off x="1357312" y="285750"/>
            <a:ext cx="7000876" cy="500063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rgbClr val="17375E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Uživatelský profil</a:t>
            </a:r>
          </a:p>
        </p:txBody>
      </p:sp>
      <p:sp>
        <p:nvSpPr>
          <p:cNvPr id="95" name="Zobrazení svého profilu…"/>
          <p:cNvSpPr txBox="1">
            <a:spLocks noGrp="1"/>
          </p:cNvSpPr>
          <p:nvPr>
            <p:ph type="body" idx="4294967295"/>
          </p:nvPr>
        </p:nvSpPr>
        <p:spPr>
          <a:xfrm>
            <a:off x="928687" y="1071562"/>
            <a:ext cx="7429501" cy="45005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spcBef>
                <a:spcPts val="40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Zobrazení svého profilu</a:t>
            </a:r>
          </a:p>
          <a:p>
            <a:pPr marL="285750" indent="-285750">
              <a:spcBef>
                <a:spcPts val="40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Změna hesla</a:t>
            </a:r>
          </a:p>
          <a:p>
            <a:pPr marL="285750" indent="-285750">
              <a:spcBef>
                <a:spcPts val="40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Nastavení kontaktních údajů</a:t>
            </a:r>
          </a:p>
          <a:p>
            <a:pPr marL="285750" indent="-285750">
              <a:spcBef>
                <a:spcPts val="400"/>
              </a:spcBef>
              <a:buSzTx/>
              <a:buNone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/>
            </a:r>
            <a:br/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122147" y="6264909"/>
            <a:ext cx="236038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>
              <a:defRPr sz="1000">
                <a:solidFill>
                  <a:srgbClr val="595959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9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2987" y="2230436"/>
            <a:ext cx="4968877" cy="33099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Návrh integrace pro společnost ČEPS"/>
          <p:cNvSpPr txBox="1">
            <a:spLocks noGrp="1"/>
          </p:cNvSpPr>
          <p:nvPr>
            <p:ph type="title" idx="4294967295"/>
          </p:nvPr>
        </p:nvSpPr>
        <p:spPr>
          <a:xfrm>
            <a:off x="1357312" y="285750"/>
            <a:ext cx="7000876" cy="500063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rgbClr val="17375E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Návrh integrace pro </a:t>
            </a:r>
            <a:r>
              <a:rPr dirty="0" smtClean="0"/>
              <a:t>společnost</a:t>
            </a:r>
            <a:endParaRPr dirty="0"/>
          </a:p>
        </p:txBody>
      </p:sp>
      <p:sp>
        <p:nvSpPr>
          <p:cNvPr id="100" name="Sledované hodnoty a jejich možné vizualizace*…"/>
          <p:cNvSpPr txBox="1">
            <a:spLocks noGrp="1"/>
          </p:cNvSpPr>
          <p:nvPr>
            <p:ph type="body" idx="4294967295"/>
          </p:nvPr>
        </p:nvSpPr>
        <p:spPr>
          <a:xfrm>
            <a:off x="928687" y="1071562"/>
            <a:ext cx="7429501" cy="45005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Sledované hodnoty a jejich možné vizualizace*</a:t>
            </a:r>
          </a:p>
          <a:p>
            <a:pPr marL="800100" lvl="1" indent="-342900">
              <a:spcBef>
                <a:spcPts val="400"/>
              </a:spcBef>
              <a:buChar char="•"/>
              <a:defRPr sz="18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Průběžné jevy</a:t>
            </a:r>
          </a:p>
          <a:p>
            <a:pPr marL="1257300" lvl="2" indent="-342900">
              <a:spcBef>
                <a:spcPts val="400"/>
              </a:spcBef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Kmitočet sítě</a:t>
            </a:r>
          </a:p>
          <a:p>
            <a:pPr marL="1257300" lvl="2" indent="-342900">
              <a:spcBef>
                <a:spcPts val="400"/>
              </a:spcBef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Odchylky napájecího napětí</a:t>
            </a:r>
          </a:p>
          <a:p>
            <a:pPr marL="1257300" lvl="2" indent="-342900">
              <a:spcBef>
                <a:spcPts val="400"/>
              </a:spcBef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Rychlé změny napětí</a:t>
            </a:r>
          </a:p>
          <a:p>
            <a:pPr marL="1257300" lvl="2" indent="-342900">
              <a:spcBef>
                <a:spcPts val="400"/>
              </a:spcBef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Nesymetrie napětí</a:t>
            </a:r>
          </a:p>
          <a:p>
            <a:pPr marL="1257300" lvl="2" indent="-342900">
              <a:spcBef>
                <a:spcPts val="400"/>
              </a:spcBef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Harmonické napětí</a:t>
            </a:r>
          </a:p>
          <a:p>
            <a:pPr marL="1257300" lvl="2" indent="-342900">
              <a:spcBef>
                <a:spcPts val="400"/>
              </a:spcBef>
              <a:defRPr sz="1800" i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Meziharmonická  napětí</a:t>
            </a:r>
          </a:p>
          <a:p>
            <a:pPr marL="800100" lvl="1" indent="-342900">
              <a:spcBef>
                <a:spcPts val="400"/>
              </a:spcBef>
              <a:buChar char="•"/>
              <a:defRPr sz="18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Napěťové jevy</a:t>
            </a:r>
          </a:p>
          <a:p>
            <a:pPr marL="1257300" lvl="2" indent="-342900">
              <a:spcBef>
                <a:spcPts val="400"/>
              </a:spcBef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Přerušení napájecího napětí</a:t>
            </a:r>
          </a:p>
          <a:p>
            <a:pPr marL="1257300" lvl="2" indent="-342900">
              <a:spcBef>
                <a:spcPts val="400"/>
              </a:spcBef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Poklesy napětí napájecího napětí</a:t>
            </a:r>
          </a:p>
          <a:p>
            <a:pPr marL="1257300" lvl="2" indent="-342900">
              <a:spcBef>
                <a:spcPts val="400"/>
              </a:spcBef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Dočasná zvýšení napájecího napětí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112783" y="6264909"/>
            <a:ext cx="245402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>
              <a:defRPr sz="1000">
                <a:solidFill>
                  <a:srgbClr val="595959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02" name="* Sledované hodnoty dle PNE 33 3430-7"/>
          <p:cNvSpPr txBox="1"/>
          <p:nvPr/>
        </p:nvSpPr>
        <p:spPr>
          <a:xfrm>
            <a:off x="1068144" y="5410891"/>
            <a:ext cx="5687744" cy="335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ts val="2200"/>
              </a:lnSpc>
              <a:defRPr sz="700"/>
            </a:lvl1pPr>
          </a:lstStyle>
          <a:p>
            <a:r>
              <a:t>* Sledované hodnoty dle PNE 33 3430-7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Návrh integrace pro společnost ČEPS"/>
          <p:cNvSpPr txBox="1">
            <a:spLocks noGrp="1"/>
          </p:cNvSpPr>
          <p:nvPr>
            <p:ph type="title" idx="4294967295"/>
          </p:nvPr>
        </p:nvSpPr>
        <p:spPr>
          <a:xfrm>
            <a:off x="1357312" y="285750"/>
            <a:ext cx="7000876" cy="500063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rgbClr val="17375E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Návrh integrace pro </a:t>
            </a:r>
            <a:r>
              <a:rPr dirty="0" smtClean="0"/>
              <a:t>společnost</a:t>
            </a:r>
            <a:endParaRPr dirty="0"/>
          </a:p>
        </p:txBody>
      </p:sp>
      <p:sp>
        <p:nvSpPr>
          <p:cNvPr id="105" name="Grafické vizualizace:…"/>
          <p:cNvSpPr txBox="1">
            <a:spLocks noGrp="1"/>
          </p:cNvSpPr>
          <p:nvPr>
            <p:ph type="body" idx="4294967295"/>
          </p:nvPr>
        </p:nvSpPr>
        <p:spPr>
          <a:xfrm>
            <a:off x="928687" y="1071562"/>
            <a:ext cx="7429501" cy="45005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Grafické vizualizace:</a:t>
            </a:r>
          </a:p>
          <a:p>
            <a:pPr marL="800100" lvl="1" indent="-342900">
              <a:spcBef>
                <a:spcPts val="400"/>
              </a:spcBef>
              <a:buChar char="•"/>
              <a:defRPr sz="18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Přenosu elektrické energie v rámci distribuční sítě</a:t>
            </a:r>
          </a:p>
          <a:p>
            <a:pPr marL="1257300" lvl="2" indent="-342900">
              <a:spcBef>
                <a:spcPts val="400"/>
              </a:spcBef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Větvení sítě</a:t>
            </a:r>
          </a:p>
          <a:p>
            <a:pPr marL="1257300" lvl="2" indent="-342900">
              <a:spcBef>
                <a:spcPts val="400"/>
              </a:spcBef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Přetížení sítě</a:t>
            </a:r>
          </a:p>
          <a:p>
            <a:pPr marL="1257300" lvl="2" indent="-342900">
              <a:spcBef>
                <a:spcPts val="400"/>
              </a:spcBef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Nasazení rychlých zdrojů</a:t>
            </a:r>
          </a:p>
          <a:p>
            <a:pPr marL="1257300" lvl="2" indent="-342900">
              <a:spcBef>
                <a:spcPts val="400"/>
              </a:spcBef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Odběrové diagramy</a:t>
            </a:r>
          </a:p>
          <a:p>
            <a:pPr marL="800100" lvl="1" indent="-342900">
              <a:spcBef>
                <a:spcPts val="400"/>
              </a:spcBef>
              <a:buChar char="•"/>
              <a:defRPr sz="18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Schémata sítí:</a:t>
            </a:r>
          </a:p>
          <a:p>
            <a:pPr marL="1257300" lvl="2" indent="-342900">
              <a:spcBef>
                <a:spcPts val="400"/>
              </a:spcBef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400kV, 220 kV</a:t>
            </a:r>
          </a:p>
          <a:p>
            <a:pPr marL="1257300" lvl="2" indent="-342900">
              <a:spcBef>
                <a:spcPts val="400"/>
              </a:spcBef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Elekrárny, rozvodny</a:t>
            </a:r>
          </a:p>
          <a:p>
            <a:pPr marL="0" lvl="2" indent="457200">
              <a:spcBef>
                <a:spcPts val="400"/>
              </a:spcBef>
              <a:buSzTx/>
              <a:buNone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marL="800100" lvl="1" indent="-342900">
              <a:spcBef>
                <a:spcPts val="400"/>
              </a:spcBef>
              <a:buChar char="•"/>
              <a:defRPr sz="18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Případně jakkákoliv jiná potřebná data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112783" y="6264909"/>
            <a:ext cx="245402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>
              <a:defRPr sz="1000">
                <a:solidFill>
                  <a:srgbClr val="595959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rnutí"/>
          <p:cNvSpPr txBox="1">
            <a:spLocks noGrp="1"/>
          </p:cNvSpPr>
          <p:nvPr>
            <p:ph type="title" idx="4294967295"/>
          </p:nvPr>
        </p:nvSpPr>
        <p:spPr>
          <a:xfrm>
            <a:off x="1357312" y="285750"/>
            <a:ext cx="7000876" cy="500063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rgbClr val="17375E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Shrnutí</a:t>
            </a:r>
          </a:p>
        </p:txBody>
      </p:sp>
      <p:sp>
        <p:nvSpPr>
          <p:cNvPr id="109" name="Přiložené screenshoty jsou demonstrativní…"/>
          <p:cNvSpPr txBox="1">
            <a:spLocks noGrp="1"/>
          </p:cNvSpPr>
          <p:nvPr>
            <p:ph type="body" idx="4294967295"/>
          </p:nvPr>
        </p:nvSpPr>
        <p:spPr>
          <a:xfrm>
            <a:off x="928687" y="1071562"/>
            <a:ext cx="7429501" cy="45005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Přiložené screenshoty jsou demonstrativní</a:t>
            </a:r>
          </a:p>
          <a:p>
            <a:pPr marL="742950" lvl="1" indent="-285750">
              <a:spcBef>
                <a:spcPts val="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Nereprezentují veškerou již implementovanou, případně aktuálně vyvíjenou další funkcionalitu</a:t>
            </a:r>
          </a:p>
          <a:p>
            <a:pPr marL="742950" lvl="1" indent="-285750">
              <a:spcBef>
                <a:spcPts val="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Cílem této prezentace je rámcová ukázka systému</a:t>
            </a:r>
          </a:p>
          <a:p>
            <a:pPr marL="0" lvl="1" indent="457200">
              <a:spcBef>
                <a:spcPts val="0"/>
              </a:spcBef>
              <a:buSzTx/>
              <a:buNone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>
              <a:spcBef>
                <a:spcPts val="40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Systém je od počátku vyvíjen s ohledem na maximální modifikovatelnost a přizpůsobení klientským potřebám</a:t>
            </a:r>
          </a:p>
          <a:p>
            <a:pPr marL="742950" lvl="1" indent="-285750">
              <a:spcBef>
                <a:spcPts val="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Vizuálně</a:t>
            </a:r>
          </a:p>
          <a:p>
            <a:pPr marL="742950" lvl="1" indent="-285750">
              <a:spcBef>
                <a:spcPts val="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Funkcionálně</a:t>
            </a:r>
          </a:p>
          <a:p>
            <a:pPr marL="742950" lvl="1" indent="-285750">
              <a:spcBef>
                <a:spcPts val="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>
              <a:spcBef>
                <a:spcPts val="40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V případě realizace kontraktu bude systém uzpůsoben k potřebám a spokojenosti klienta. Neváhejte se na nás obrátit, jsme zde pro Vás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112783" y="6264909"/>
            <a:ext cx="245402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>
              <a:defRPr sz="1000">
                <a:solidFill>
                  <a:srgbClr val="595959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omas.Beier@cvvi.eu 00420 602 322 788"/>
          <p:cNvSpPr txBox="1">
            <a:spLocks noGrp="1"/>
          </p:cNvSpPr>
          <p:nvPr>
            <p:ph type="title" idx="4294967295"/>
          </p:nvPr>
        </p:nvSpPr>
        <p:spPr>
          <a:xfrm>
            <a:off x="1071562" y="4071937"/>
            <a:ext cx="7200901" cy="571502"/>
          </a:xfrm>
          <a:prstGeom prst="rect">
            <a:avLst/>
          </a:prstGeom>
        </p:spPr>
        <p:txBody>
          <a:bodyPr anchor="b">
            <a:normAutofit fontScale="90000"/>
          </a:bodyPr>
          <a:lstStyle/>
          <a:p>
            <a:pPr algn="r">
              <a:defRPr sz="1600" b="1">
                <a:solidFill>
                  <a:srgbClr val="17375E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Tomas.Beier@cvvi.eu</a:t>
            </a:r>
            <a:br/>
            <a:r>
              <a:t>00420 602 322 788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rchitektura aplikace"/>
          <p:cNvSpPr txBox="1">
            <a:spLocks noGrp="1"/>
          </p:cNvSpPr>
          <p:nvPr>
            <p:ph type="title" idx="4294967295"/>
          </p:nvPr>
        </p:nvSpPr>
        <p:spPr>
          <a:xfrm>
            <a:off x="1357312" y="285750"/>
            <a:ext cx="7000876" cy="500063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rgbClr val="17375E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Architektura aplikace</a:t>
            </a:r>
          </a:p>
        </p:txBody>
      </p:sp>
      <p:sp>
        <p:nvSpPr>
          <p:cNvPr id="45" name="Body"/>
          <p:cNvSpPr txBox="1">
            <a:spLocks noGrp="1"/>
          </p:cNvSpPr>
          <p:nvPr>
            <p:ph type="body" idx="4294967295"/>
          </p:nvPr>
        </p:nvSpPr>
        <p:spPr>
          <a:xfrm>
            <a:off x="928687" y="1071562"/>
            <a:ext cx="7429501" cy="45005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SzTx/>
              <a:buNone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183415" y="6264909"/>
            <a:ext cx="174771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>
              <a:defRPr sz="1000">
                <a:solidFill>
                  <a:srgbClr val="595959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47" name="https://lh3.googleusercontent.com/DXzVH5qUINkE4gaeeOcSbcky9qne2sEbIP1rDf8PTlifOL9NbKEB5641Ha32R08SgWTHSzCKKlKjS7laI0Jj57HfSN1JWXqlXJQOREu-islTZGSaWonoZFy8g_i01Y9012BtQnlQmo8" descr="https://lh3.googleusercontent.com/DXzVH5qUINkE4gaeeOcSbcky9qne2sEbIP1rDf8PTlifOL9NbKEB5641Ha32R08SgWTHSzCKKlKjS7laI0Jj57HfSN1JWXqlXJQOREu-islTZGSaWonoZFy8g_i01Y9012BtQnlQmo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8687" y="1087437"/>
            <a:ext cx="7235826" cy="43053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oužité technologie"/>
          <p:cNvSpPr txBox="1">
            <a:spLocks noGrp="1"/>
          </p:cNvSpPr>
          <p:nvPr>
            <p:ph type="title" idx="4294967295"/>
          </p:nvPr>
        </p:nvSpPr>
        <p:spPr>
          <a:xfrm>
            <a:off x="1357312" y="285750"/>
            <a:ext cx="7000876" cy="500063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rgbClr val="17375E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Použité technologie</a:t>
            </a:r>
          </a:p>
        </p:txBody>
      </p:sp>
      <p:sp>
        <p:nvSpPr>
          <p:cNvPr id="50" name="Angular – frontend…"/>
          <p:cNvSpPr txBox="1">
            <a:spLocks noGrp="1"/>
          </p:cNvSpPr>
          <p:nvPr>
            <p:ph type="body" idx="4294967295"/>
          </p:nvPr>
        </p:nvSpPr>
        <p:spPr>
          <a:xfrm>
            <a:off x="928687" y="1071562"/>
            <a:ext cx="7429501" cy="45005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Angular – frontend</a:t>
            </a:r>
          </a:p>
          <a:p>
            <a:pPr>
              <a:spcBef>
                <a:spcPts val="40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Golang – middleware</a:t>
            </a:r>
          </a:p>
          <a:p>
            <a:pPr>
              <a:spcBef>
                <a:spcPts val="40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Kubernetes – správa kontejnerů a komunikace s kontejnery</a:t>
            </a:r>
          </a:p>
          <a:p>
            <a:pPr>
              <a:spcBef>
                <a:spcPts val="40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Google Cloud Platform – hosting</a:t>
            </a:r>
          </a:p>
          <a:p>
            <a:pPr>
              <a:spcBef>
                <a:spcPts val="40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Google Firebase – autentifikace</a:t>
            </a:r>
          </a:p>
          <a:p>
            <a:pPr>
              <a:spcBef>
                <a:spcPts val="40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Mongo DB/PostreSQL - databáze</a:t>
            </a:r>
          </a:p>
          <a:p>
            <a:pPr>
              <a:spcBef>
                <a:spcPts val="400"/>
              </a:spcBef>
              <a:buSzTx/>
              <a:buNone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/>
            </a:r>
            <a:br/>
            <a:endParaRPr/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183415" y="6264909"/>
            <a:ext cx="174771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>
              <a:defRPr sz="1000">
                <a:solidFill>
                  <a:srgbClr val="595959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52" name="https://lh6.googleusercontent.com/PDKKTbKP66-V2u5EROSjBtIdzubdqZkSUhl44XNgywXXPzcMertuzoDerX1Jyy1nouFc2ieCWjqqEbLqssgj45nx2r_0js-Jtz0L6gq6l-IzqRaqkkvxzmrNk6SqHr1MDreCohypulU" descr="https://lh6.googleusercontent.com/PDKKTbKP66-V2u5EROSjBtIdzubdqZkSUhl44XNgywXXPzcMertuzoDerX1Jyy1nouFc2ieCWjqqEbLqssgj45nx2r_0js-Jtz0L6gq6l-IzqRaqkkvxzmrNk6SqHr1MDreCohypulU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6012" y="4005262"/>
            <a:ext cx="1227138" cy="1227139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https://lh6.googleusercontent.com/d0mo7UTjh92vV8gUQVsw9qLKTlLGONkQFJ4SIEK9Y4JpKxGOowKZNHvzia2s37QRaq3wzP1kBQaZ9MoeUjIb8MHpguvOfXohNgBUxlcZnIfwmBDeveRY7NSvAun5V280fFTR8zdIwNw" descr="https://lh6.googleusercontent.com/d0mo7UTjh92vV8gUQVsw9qLKTlLGONkQFJ4SIEK9Y4JpKxGOowKZNHvzia2s37QRaq3wzP1kBQaZ9MoeUjIb8MHpguvOfXohNgBUxlcZnIfwmBDeveRY7NSvAun5V280fFTR8zdIwNw"/>
          <p:cNvPicPr>
            <a:picLocks noChangeAspect="1"/>
          </p:cNvPicPr>
          <p:nvPr/>
        </p:nvPicPr>
        <p:blipFill>
          <a:blip r:embed="rId3">
            <a:extLst/>
          </a:blip>
          <a:srcRect l="15121" r="19602"/>
          <a:stretch>
            <a:fillRect/>
          </a:stretch>
        </p:blipFill>
        <p:spPr>
          <a:xfrm>
            <a:off x="2482849" y="4046537"/>
            <a:ext cx="809628" cy="1239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https://lh5.googleusercontent.com/5bPapIhraNp3e4lL7C314Jxdap-DJwlyyUabJVFn_Vap-PTsjL4QELBaeqUyIBupD8fJZrRNies9izsEg2EihQjRe3BMjH1WfbVypcFVLXfmqXIBaJ8tNECufGNCfepxg8Q2M-k7Cqg" descr="https://lh5.googleusercontent.com/5bPapIhraNp3e4lL7C314Jxdap-DJwlyyUabJVFn_Vap-PTsjL4QELBaeqUyIBupD8fJZrRNies9izsEg2EihQjRe3BMjH1WfbVypcFVLXfmqXIBaJ8tNECufGNCfepxg8Q2M-k7Cq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81400" y="4102100"/>
            <a:ext cx="1090613" cy="1063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https://lh6.googleusercontent.com/v8m1QWZljKbZ-Na0MMF4PZ7js5kHNP0qZOo-61SmeSZ9_wREww36keEwy7EN2a6eEi-ANjW5Q_zUfdW-q-zMyjD8v-gNNDxB7DYuHxvRwzKNw5USv00pUByI1eABXpAhBjBBH7rkWUQ" descr="https://lh6.googleusercontent.com/v8m1QWZljKbZ-Na0MMF4PZ7js5kHNP0qZOo-61SmeSZ9_wREww36keEwy7EN2a6eEi-ANjW5Q_zUfdW-q-zMyjD8v-gNNDxB7DYuHxvRwzKNw5USv00pUByI1eABXpAhBjBBH7rkWUQ"/>
          <p:cNvPicPr>
            <a:picLocks noChangeAspect="1"/>
          </p:cNvPicPr>
          <p:nvPr/>
        </p:nvPicPr>
        <p:blipFill>
          <a:blip r:embed="rId5">
            <a:extLst/>
          </a:blip>
          <a:srcRect l="9707" t="20816" r="74627" b="20250"/>
          <a:stretch>
            <a:fillRect/>
          </a:stretch>
        </p:blipFill>
        <p:spPr>
          <a:xfrm>
            <a:off x="4960937" y="4032250"/>
            <a:ext cx="1292227" cy="1238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https://lh5.googleusercontent.com/OhV9oBZdWXRwd7F-hnTbqrSThZ8jM11Eof5QbT-3q24FSdMpYe35Tpwx7RDqSPevK44EQ7pJ-BCz7IuFjPs1MGajDENxNsduhkL_cglu41ZsdftYcUEK-w_LwJcoXHN69FdBqH12NoQ" descr="https://lh5.googleusercontent.com/OhV9oBZdWXRwd7F-hnTbqrSThZ8jM11Eof5QbT-3q24FSdMpYe35Tpwx7RDqSPevK44EQ7pJ-BCz7IuFjPs1MGajDENxNsduhkL_cglu41ZsdftYcUEK-w_LwJcoXHN69FdBqH12NoQ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42086" y="4087812"/>
            <a:ext cx="820739" cy="11271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unkcionalita aplikace"/>
          <p:cNvSpPr txBox="1">
            <a:spLocks noGrp="1"/>
          </p:cNvSpPr>
          <p:nvPr>
            <p:ph type="title" idx="4294967295"/>
          </p:nvPr>
        </p:nvSpPr>
        <p:spPr>
          <a:xfrm>
            <a:off x="1357312" y="285750"/>
            <a:ext cx="7000876" cy="500063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rgbClr val="17375E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Funkcionalita aplikace</a:t>
            </a:r>
          </a:p>
        </p:txBody>
      </p:sp>
      <p:sp>
        <p:nvSpPr>
          <p:cNvPr id="59" name="Přehledy…"/>
          <p:cNvSpPr txBox="1">
            <a:spLocks noGrp="1"/>
          </p:cNvSpPr>
          <p:nvPr>
            <p:ph type="body" idx="4294967295"/>
          </p:nvPr>
        </p:nvSpPr>
        <p:spPr>
          <a:xfrm>
            <a:off x="928687" y="1071562"/>
            <a:ext cx="7429501" cy="45005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Přehledy</a:t>
            </a:r>
          </a:p>
          <a:p>
            <a:pPr>
              <a:spcBef>
                <a:spcPts val="40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Nástěnky</a:t>
            </a:r>
          </a:p>
          <a:p>
            <a:pPr>
              <a:spcBef>
                <a:spcPts val="40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Srovnávače</a:t>
            </a:r>
          </a:p>
          <a:p>
            <a:pPr>
              <a:spcBef>
                <a:spcPts val="40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Administrace</a:t>
            </a:r>
          </a:p>
          <a:p>
            <a:pPr>
              <a:spcBef>
                <a:spcPts val="40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Uživatelský profil</a:t>
            </a:r>
          </a:p>
          <a:p>
            <a:pPr>
              <a:spcBef>
                <a:spcPts val="40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Exporty</a:t>
            </a:r>
          </a:p>
          <a:p>
            <a:pPr marL="742950" lvl="1" indent="-285750">
              <a:spcBef>
                <a:spcPts val="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Generování plného reportu</a:t>
            </a:r>
          </a:p>
          <a:p>
            <a:pPr marL="742950" lvl="1" indent="-285750">
              <a:spcBef>
                <a:spcPts val="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Generování reportu dle vybraných parametrů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183415" y="6264909"/>
            <a:ext cx="174771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>
              <a:defRPr sz="1000">
                <a:solidFill>
                  <a:srgbClr val="595959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unkcionalita aplikace"/>
          <p:cNvSpPr txBox="1">
            <a:spLocks noGrp="1"/>
          </p:cNvSpPr>
          <p:nvPr>
            <p:ph type="title" idx="4294967295"/>
          </p:nvPr>
        </p:nvSpPr>
        <p:spPr>
          <a:xfrm>
            <a:off x="1357312" y="285750"/>
            <a:ext cx="7000876" cy="500063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rgbClr val="17375E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Funkcionalita aplikace</a:t>
            </a:r>
          </a:p>
        </p:txBody>
      </p:sp>
      <p:sp>
        <p:nvSpPr>
          <p:cNvPr id="63" name="Body"/>
          <p:cNvSpPr txBox="1">
            <a:spLocks noGrp="1"/>
          </p:cNvSpPr>
          <p:nvPr>
            <p:ph type="body" idx="4294967295"/>
          </p:nvPr>
        </p:nvSpPr>
        <p:spPr>
          <a:xfrm>
            <a:off x="928687" y="1071562"/>
            <a:ext cx="7429501" cy="45005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SzTx/>
              <a:buNone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183415" y="6264909"/>
            <a:ext cx="174771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>
              <a:defRPr sz="1000">
                <a:solidFill>
                  <a:srgbClr val="595959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6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775" y="1657350"/>
            <a:ext cx="8315325" cy="3328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řehledy"/>
          <p:cNvSpPr txBox="1">
            <a:spLocks noGrp="1"/>
          </p:cNvSpPr>
          <p:nvPr>
            <p:ph type="title" idx="4294967295"/>
          </p:nvPr>
        </p:nvSpPr>
        <p:spPr>
          <a:xfrm>
            <a:off x="1357312" y="285750"/>
            <a:ext cx="7000876" cy="500063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rgbClr val="17375E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Přehledy</a:t>
            </a:r>
          </a:p>
        </p:txBody>
      </p:sp>
      <p:sp>
        <p:nvSpPr>
          <p:cNvPr id="68" name="Správa vlastního pohledu…"/>
          <p:cNvSpPr txBox="1">
            <a:spLocks noGrp="1"/>
          </p:cNvSpPr>
          <p:nvPr>
            <p:ph type="body" idx="4294967295"/>
          </p:nvPr>
        </p:nvSpPr>
        <p:spPr>
          <a:xfrm>
            <a:off x="928687" y="1071562"/>
            <a:ext cx="7429501" cy="45005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Správa vlastního pohledu</a:t>
            </a:r>
          </a:p>
          <a:p>
            <a:pPr>
              <a:spcBef>
                <a:spcPts val="40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Správa míst vlastního pohledu</a:t>
            </a:r>
          </a:p>
          <a:p>
            <a:pPr>
              <a:spcBef>
                <a:spcPts val="40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Filtr pro podřízené entity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183415" y="6264909"/>
            <a:ext cx="174771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>
              <a:defRPr sz="1000">
                <a:solidFill>
                  <a:srgbClr val="595959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7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8375" y="2636836"/>
            <a:ext cx="3675063" cy="2447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59337" y="2641600"/>
            <a:ext cx="4090988" cy="2432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Nástěnky"/>
          <p:cNvSpPr txBox="1">
            <a:spLocks noGrp="1"/>
          </p:cNvSpPr>
          <p:nvPr>
            <p:ph type="title" idx="4294967295"/>
          </p:nvPr>
        </p:nvSpPr>
        <p:spPr>
          <a:xfrm>
            <a:off x="1357312" y="285750"/>
            <a:ext cx="7000876" cy="500063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rgbClr val="17375E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Nástěnky</a:t>
            </a:r>
          </a:p>
        </p:txBody>
      </p:sp>
      <p:sp>
        <p:nvSpPr>
          <p:cNvPr id="74" name="Správa nástěnky…"/>
          <p:cNvSpPr txBox="1">
            <a:spLocks noGrp="1"/>
          </p:cNvSpPr>
          <p:nvPr>
            <p:ph type="body" idx="4294967295"/>
          </p:nvPr>
        </p:nvSpPr>
        <p:spPr>
          <a:xfrm>
            <a:off x="928687" y="1071562"/>
            <a:ext cx="7429501" cy="45005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Správa nástěnky</a:t>
            </a:r>
          </a:p>
          <a:p>
            <a:pPr>
              <a:spcBef>
                <a:spcPts val="40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Sdílení nástěnky</a:t>
            </a:r>
          </a:p>
          <a:p>
            <a:pPr>
              <a:spcBef>
                <a:spcPts val="40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Přidávání a odebírání widgetů</a:t>
            </a:r>
          </a:p>
          <a:p>
            <a:pPr>
              <a:spcBef>
                <a:spcPts val="40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Dílčí nastavení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183415" y="6264909"/>
            <a:ext cx="174771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>
              <a:defRPr sz="1000">
                <a:solidFill>
                  <a:srgbClr val="595959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7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2987" y="2708275"/>
            <a:ext cx="3600452" cy="2398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59337" y="2695575"/>
            <a:ext cx="4119563" cy="24463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rovnávače"/>
          <p:cNvSpPr txBox="1">
            <a:spLocks noGrp="1"/>
          </p:cNvSpPr>
          <p:nvPr>
            <p:ph type="title" idx="4294967295"/>
          </p:nvPr>
        </p:nvSpPr>
        <p:spPr>
          <a:xfrm>
            <a:off x="1357312" y="285750"/>
            <a:ext cx="7000876" cy="500063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rgbClr val="17375E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Srovnávače</a:t>
            </a:r>
          </a:p>
        </p:txBody>
      </p:sp>
      <p:sp>
        <p:nvSpPr>
          <p:cNvPr id="80" name="Správa srovnávačů…"/>
          <p:cNvSpPr txBox="1">
            <a:spLocks noGrp="1"/>
          </p:cNvSpPr>
          <p:nvPr>
            <p:ph type="body" idx="4294967295"/>
          </p:nvPr>
        </p:nvSpPr>
        <p:spPr>
          <a:xfrm>
            <a:off x="928687" y="1071562"/>
            <a:ext cx="7429501" cy="45005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Správa srovnávačů</a:t>
            </a:r>
          </a:p>
          <a:p>
            <a:pPr>
              <a:spcBef>
                <a:spcPts val="40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Sdílení srovnávačů</a:t>
            </a:r>
          </a:p>
          <a:p>
            <a:pPr>
              <a:spcBef>
                <a:spcPts val="40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Správa grafů</a:t>
            </a:r>
          </a:p>
          <a:p>
            <a:pPr>
              <a:spcBef>
                <a:spcPts val="40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Dílčí nastavení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183415" y="6264909"/>
            <a:ext cx="174771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>
              <a:defRPr sz="1000">
                <a:solidFill>
                  <a:srgbClr val="595959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8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b="12567"/>
          <a:stretch>
            <a:fillRect/>
          </a:stretch>
        </p:blipFill>
        <p:spPr>
          <a:xfrm>
            <a:off x="930275" y="2574924"/>
            <a:ext cx="4929188" cy="28702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práva pohledů a skupin"/>
          <p:cNvSpPr txBox="1">
            <a:spLocks noGrp="1"/>
          </p:cNvSpPr>
          <p:nvPr>
            <p:ph type="title" idx="4294967295"/>
          </p:nvPr>
        </p:nvSpPr>
        <p:spPr>
          <a:xfrm>
            <a:off x="1357312" y="285750"/>
            <a:ext cx="7000876" cy="500063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rgbClr val="17375E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Správa pohledů a skupin</a:t>
            </a:r>
          </a:p>
        </p:txBody>
      </p:sp>
      <p:sp>
        <p:nvSpPr>
          <p:cNvPr id="85" name="Fyzické pohledy…"/>
          <p:cNvSpPr txBox="1">
            <a:spLocks noGrp="1"/>
          </p:cNvSpPr>
          <p:nvPr>
            <p:ph type="body" idx="4294967295"/>
          </p:nvPr>
        </p:nvSpPr>
        <p:spPr>
          <a:xfrm>
            <a:off x="928687" y="1071562"/>
            <a:ext cx="7429501" cy="45005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Fyzické pohledy</a:t>
            </a:r>
          </a:p>
          <a:p>
            <a:pPr>
              <a:spcBef>
                <a:spcPts val="400"/>
              </a:spcBef>
              <a:buChar char="•"/>
              <a:defRPr sz="1800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Vlastní pohledy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183415" y="6264909"/>
            <a:ext cx="174771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>
              <a:defRPr sz="1000">
                <a:solidFill>
                  <a:srgbClr val="595959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87" name="image.png" descr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437" y="2349500"/>
            <a:ext cx="7620001" cy="158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cvvi">
  <a:themeElements>
    <a:clrScheme name="cvv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vvi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vv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vvi">
  <a:themeElements>
    <a:clrScheme name="cvv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vvi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vv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Microsoft Macintosh PowerPoint</Application>
  <PresentationFormat>On-screen Show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cvvi</vt:lpstr>
      <vt:lpstr>Energy Dashboard 2.0</vt:lpstr>
      <vt:lpstr>Architektura aplikace</vt:lpstr>
      <vt:lpstr>Použité technologie</vt:lpstr>
      <vt:lpstr>Funkcionalita aplikace</vt:lpstr>
      <vt:lpstr>Funkcionalita aplikace</vt:lpstr>
      <vt:lpstr>Přehledy</vt:lpstr>
      <vt:lpstr>Nástěnky</vt:lpstr>
      <vt:lpstr>Srovnávače</vt:lpstr>
      <vt:lpstr>Správa pohledů a skupin</vt:lpstr>
      <vt:lpstr>Správa pohledů a skupin</vt:lpstr>
      <vt:lpstr>Uživatelský profil</vt:lpstr>
      <vt:lpstr>Návrh integrace pro společnost</vt:lpstr>
      <vt:lpstr>Návrh integrace pro společnost</vt:lpstr>
      <vt:lpstr>Shrnutí</vt:lpstr>
      <vt:lpstr>Tomas.Beier@cvvi.eu 00420 602 322 788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Dashboard 2.0</dc:title>
  <cp:lastModifiedBy>User</cp:lastModifiedBy>
  <cp:revision>1</cp:revision>
  <dcterms:modified xsi:type="dcterms:W3CDTF">2019-01-16T21:19:56Z</dcterms:modified>
</cp:coreProperties>
</file>