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1" r:id="rId4"/>
    <p:sldId id="262" r:id="rId5"/>
    <p:sldId id="263" r:id="rId6"/>
    <p:sldId id="264" r:id="rId7"/>
    <p:sldId id="268" r:id="rId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870"/>
    <a:srgbClr val="2F8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731"/>
  </p:normalViewPr>
  <p:slideViewPr>
    <p:cSldViewPr snapToGrid="0" snapToObjects="1">
      <p:cViewPr>
        <p:scale>
          <a:sx n="130" d="100"/>
          <a:sy n="130" d="100"/>
        </p:scale>
        <p:origin x="-808" y="8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250912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:\Users\kaluzman\Downloads\dr-hlavickove-final\cvvi.png" descr="C:\Users\kaluzman\Downloads\dr-hlavickove-final\cvv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836612"/>
            <a:ext cx="1936750" cy="592138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Line"/>
          <p:cNvSpPr/>
          <p:nvPr/>
        </p:nvSpPr>
        <p:spPr>
          <a:xfrm>
            <a:off x="-1" y="5856287"/>
            <a:ext cx="9144002" cy="1589"/>
          </a:xfrm>
          <a:prstGeom prst="line">
            <a:avLst/>
          </a:prstGeom>
          <a:ln w="38100">
            <a:solidFill>
              <a:srgbClr val="17375E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1" name="C:\Users\kaluzman\Downloads\dr-hlavickove-final\cvvi.png" descr="C:\Users\kaluzman\Downloads\dr-hlavickove-final\cvvi.png"/>
          <p:cNvPicPr>
            <a:picLocks noChangeAspect="1"/>
          </p:cNvPicPr>
          <p:nvPr/>
        </p:nvPicPr>
        <p:blipFill>
          <a:blip r:embed="rId2"/>
          <a:srcRect r="66667"/>
          <a:stretch>
            <a:fillRect/>
          </a:stretch>
        </p:blipFill>
        <p:spPr>
          <a:xfrm>
            <a:off x="1331912" y="6081712"/>
            <a:ext cx="720726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"/>
          <p:cNvSpPr/>
          <p:nvPr/>
        </p:nvSpPr>
        <p:spPr>
          <a:xfrm>
            <a:off x="-1" y="5856287"/>
            <a:ext cx="9144002" cy="1589"/>
          </a:xfrm>
          <a:prstGeom prst="line">
            <a:avLst/>
          </a:prstGeom>
          <a:ln w="38100">
            <a:solidFill>
              <a:srgbClr val="17375E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30" name="C:\Users\kaluzman\Downloads\dr-hlavickove-final\cvvi.png" descr="C:\Users\kaluzman\Downloads\dr-hlavickove-final\cvvi.png"/>
          <p:cNvPicPr>
            <a:picLocks noChangeAspect="1"/>
          </p:cNvPicPr>
          <p:nvPr/>
        </p:nvPicPr>
        <p:blipFill>
          <a:blip r:embed="rId3"/>
          <a:srcRect r="66667"/>
          <a:stretch>
            <a:fillRect/>
          </a:stretch>
        </p:blipFill>
        <p:spPr>
          <a:xfrm>
            <a:off x="1331912" y="6081712"/>
            <a:ext cx="720726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12784" y="6264909"/>
            <a:ext cx="245404" cy="243841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59595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xmlns:p14="http://schemas.microsoft.com/office/powerpoint/2010/main"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nergy Dashboard 2.0"/>
          <p:cNvSpPr txBox="1">
            <a:spLocks noGrp="1"/>
          </p:cNvSpPr>
          <p:nvPr>
            <p:ph type="title" idx="4294967295"/>
          </p:nvPr>
        </p:nvSpPr>
        <p:spPr>
          <a:xfrm>
            <a:off x="1071562" y="4000500"/>
            <a:ext cx="7200901" cy="571501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32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dirty="0"/>
              <a:t>Evidence majetku</a:t>
            </a:r>
            <a:endParaRPr dirty="0"/>
          </a:p>
        </p:txBody>
      </p:sp>
      <p:sp>
        <p:nvSpPr>
          <p:cNvPr id="41" name="Přehled systému"/>
          <p:cNvSpPr txBox="1">
            <a:spLocks noGrp="1"/>
          </p:cNvSpPr>
          <p:nvPr>
            <p:ph type="body" sz="quarter" idx="4294967295"/>
          </p:nvPr>
        </p:nvSpPr>
        <p:spPr>
          <a:xfrm>
            <a:off x="1071562" y="4500562"/>
            <a:ext cx="7215188" cy="428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spcBef>
                <a:spcPts val="400"/>
              </a:spcBef>
              <a:buSzTx/>
              <a:buNone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dirty="0" err="1"/>
              <a:t>Přehled</a:t>
            </a:r>
            <a:r>
              <a:rPr dirty="0"/>
              <a:t> </a:t>
            </a:r>
            <a:r>
              <a:rPr dirty="0" err="1"/>
              <a:t>systému</a:t>
            </a:r>
            <a:endParaRPr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unkcionalita aplikace"/>
          <p:cNvSpPr txBox="1">
            <a:spLocks noGrp="1"/>
          </p:cNvSpPr>
          <p:nvPr>
            <p:ph type="title" idx="4294967295"/>
          </p:nvPr>
        </p:nvSpPr>
        <p:spPr>
          <a:xfrm>
            <a:off x="1357312" y="285750"/>
            <a:ext cx="7000876" cy="50006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sz="2800" dirty="0" smtClean="0"/>
              <a:t>Výhody našeho řešení</a:t>
            </a:r>
            <a:endParaRPr sz="2800" dirty="0"/>
          </a:p>
        </p:txBody>
      </p:sp>
      <p:sp>
        <p:nvSpPr>
          <p:cNvPr id="58" name="Přehledy…"/>
          <p:cNvSpPr txBox="1">
            <a:spLocks noGrp="1"/>
          </p:cNvSpPr>
          <p:nvPr>
            <p:ph type="body" idx="4294967295"/>
          </p:nvPr>
        </p:nvSpPr>
        <p:spPr>
          <a:xfrm>
            <a:off x="928687" y="1071562"/>
            <a:ext cx="7429501" cy="45005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 smtClean="0"/>
              <a:t>Správa uživatelských skupin</a:t>
            </a:r>
            <a:endParaRPr sz="2000" dirty="0"/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 smtClean="0"/>
              <a:t>Efektivní správa </a:t>
            </a:r>
            <a:r>
              <a:rPr lang="cs-CZ" sz="2000" dirty="0"/>
              <a:t>objektů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 smtClean="0"/>
              <a:t>Přehledná správa </a:t>
            </a:r>
            <a:r>
              <a:rPr lang="cs-CZ" sz="2000" dirty="0"/>
              <a:t>majetku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Historie </a:t>
            </a:r>
            <a:r>
              <a:rPr lang="cs-CZ" sz="2000" dirty="0" smtClean="0"/>
              <a:t>změn v evidencích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 smtClean="0"/>
              <a:t>Úspora nákladů</a:t>
            </a:r>
            <a:endParaRPr lang="cs-CZ" sz="2000" dirty="0"/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Generování </a:t>
            </a:r>
            <a:r>
              <a:rPr lang="cs-CZ" sz="2000" dirty="0" smtClean="0"/>
              <a:t>dokumentů a QR kódů pro snadnější evidenci</a:t>
            </a:r>
            <a:endParaRPr lang="cs-CZ" sz="2000" dirty="0">
              <a:sym typeface="Helvetica"/>
            </a:endParaRP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ym typeface="Helvetica"/>
              </a:rPr>
              <a:t>Kalendář úkolů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ym typeface="Helvetica"/>
              </a:rPr>
              <a:t>Revize</a:t>
            </a:r>
            <a:endParaRPr lang="cs-CZ" sz="2000" dirty="0"/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83416" y="6264910"/>
            <a:ext cx="174772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EAC57DD-89C5-5046-B198-1100AD90E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538" y="3969972"/>
            <a:ext cx="1675922" cy="167592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řehledy"/>
          <p:cNvSpPr txBox="1">
            <a:spLocks noGrp="1"/>
          </p:cNvSpPr>
          <p:nvPr>
            <p:ph type="title" idx="4294967295"/>
          </p:nvPr>
        </p:nvSpPr>
        <p:spPr>
          <a:xfrm>
            <a:off x="1357312" y="285750"/>
            <a:ext cx="7000876" cy="50006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sz="2800" dirty="0" smtClean="0">
                <a:solidFill>
                  <a:srgbClr val="2A2870"/>
                </a:solidFill>
              </a:rPr>
              <a:t>P</a:t>
            </a:r>
            <a:r>
              <a:rPr lang="cs-CZ" sz="2800" dirty="0" smtClean="0"/>
              <a:t>řehled řešení</a:t>
            </a:r>
            <a:endParaRPr sz="2800" dirty="0"/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83416" y="6264910"/>
            <a:ext cx="174772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4" name="Group 3"/>
          <p:cNvGrpSpPr/>
          <p:nvPr/>
        </p:nvGrpSpPr>
        <p:grpSpPr>
          <a:xfrm>
            <a:off x="193144" y="1426308"/>
            <a:ext cx="8848908" cy="3441166"/>
            <a:chOff x="193144" y="1426308"/>
            <a:chExt cx="8848908" cy="3441166"/>
          </a:xfrm>
        </p:grpSpPr>
        <p:sp>
          <p:nvSpPr>
            <p:cNvPr id="5" name="Rounded Rectangle 4"/>
            <p:cNvSpPr/>
            <p:nvPr/>
          </p:nvSpPr>
          <p:spPr>
            <a:xfrm>
              <a:off x="568226" y="1597531"/>
              <a:ext cx="1394565" cy="1370596"/>
            </a:xfrm>
            <a:prstGeom prst="roundRect">
              <a:avLst>
                <a:gd name="adj" fmla="val 10000"/>
              </a:avLst>
            </a:prstGeom>
            <a:blipFill rotWithShape="1">
              <a:blip r:embed="rId2"/>
              <a:srcRect/>
              <a:stretch>
                <a:fillRect/>
              </a:stretch>
            </a:blipFill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193144" y="3421606"/>
              <a:ext cx="2172028" cy="1442171"/>
            </a:xfrm>
            <a:custGeom>
              <a:avLst/>
              <a:gdLst>
                <a:gd name="connsiteX0" fmla="*/ 0 w 1442171"/>
                <a:gd name="connsiteY0" fmla="*/ 144217 h 1442171"/>
                <a:gd name="connsiteX1" fmla="*/ 144217 w 1442171"/>
                <a:gd name="connsiteY1" fmla="*/ 0 h 1442171"/>
                <a:gd name="connsiteX2" fmla="*/ 1297954 w 1442171"/>
                <a:gd name="connsiteY2" fmla="*/ 0 h 1442171"/>
                <a:gd name="connsiteX3" fmla="*/ 1442171 w 1442171"/>
                <a:gd name="connsiteY3" fmla="*/ 144217 h 1442171"/>
                <a:gd name="connsiteX4" fmla="*/ 1442171 w 1442171"/>
                <a:gd name="connsiteY4" fmla="*/ 1297954 h 1442171"/>
                <a:gd name="connsiteX5" fmla="*/ 1297954 w 1442171"/>
                <a:gd name="connsiteY5" fmla="*/ 1442171 h 1442171"/>
                <a:gd name="connsiteX6" fmla="*/ 144217 w 1442171"/>
                <a:gd name="connsiteY6" fmla="*/ 1442171 h 1442171"/>
                <a:gd name="connsiteX7" fmla="*/ 0 w 1442171"/>
                <a:gd name="connsiteY7" fmla="*/ 1297954 h 1442171"/>
                <a:gd name="connsiteX8" fmla="*/ 0 w 1442171"/>
                <a:gd name="connsiteY8" fmla="*/ 144217 h 1442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42171" h="1442171">
                  <a:moveTo>
                    <a:pt x="0" y="144217"/>
                  </a:moveTo>
                  <a:cubicBezTo>
                    <a:pt x="0" y="64568"/>
                    <a:pt x="64568" y="0"/>
                    <a:pt x="144217" y="0"/>
                  </a:cubicBezTo>
                  <a:lnTo>
                    <a:pt x="1297954" y="0"/>
                  </a:lnTo>
                  <a:cubicBezTo>
                    <a:pt x="1377603" y="0"/>
                    <a:pt x="1442171" y="64568"/>
                    <a:pt x="1442171" y="144217"/>
                  </a:cubicBezTo>
                  <a:lnTo>
                    <a:pt x="1442171" y="1297954"/>
                  </a:lnTo>
                  <a:cubicBezTo>
                    <a:pt x="1442171" y="1377603"/>
                    <a:pt x="1377603" y="1442171"/>
                    <a:pt x="1297954" y="1442171"/>
                  </a:cubicBezTo>
                  <a:lnTo>
                    <a:pt x="144217" y="1442171"/>
                  </a:lnTo>
                  <a:cubicBezTo>
                    <a:pt x="64568" y="1442171"/>
                    <a:pt x="0" y="1377603"/>
                    <a:pt x="0" y="1297954"/>
                  </a:cubicBezTo>
                  <a:lnTo>
                    <a:pt x="0" y="144217"/>
                  </a:lnTo>
                  <a:close/>
                </a:path>
              </a:pathLst>
            </a:custGeom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200" tIns="103200" rIns="103200" bIns="103200" numCol="1" spcCol="1270" anchor="t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UŽIVATELSKÉ SKUPINY</a:t>
              </a:r>
              <a:endParaRPr lang="en-GB" sz="1600" b="1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•"/>
              </a:pPr>
              <a:r>
                <a:rPr lang="cs-CZ" sz="1200" kern="1200" dirty="0" smtClean="0"/>
                <a:t>Nastavení uživatelského oprávnění</a:t>
              </a:r>
              <a:endParaRPr lang="en-GB" sz="1200" kern="1200" dirty="0"/>
            </a:p>
          </p:txBody>
        </p:sp>
        <p:sp>
          <p:nvSpPr>
            <p:cNvPr id="7" name="Freeform 6"/>
            <p:cNvSpPr/>
            <p:nvPr/>
          </p:nvSpPr>
          <p:spPr>
            <a:xfrm rot="35699">
              <a:off x="2215555" y="2232956"/>
              <a:ext cx="279694" cy="346533"/>
            </a:xfrm>
            <a:custGeom>
              <a:avLst/>
              <a:gdLst>
                <a:gd name="connsiteX0" fmla="*/ 0 w 279694"/>
                <a:gd name="connsiteY0" fmla="*/ 69307 h 346533"/>
                <a:gd name="connsiteX1" fmla="*/ 139847 w 279694"/>
                <a:gd name="connsiteY1" fmla="*/ 69307 h 346533"/>
                <a:gd name="connsiteX2" fmla="*/ 139847 w 279694"/>
                <a:gd name="connsiteY2" fmla="*/ 0 h 346533"/>
                <a:gd name="connsiteX3" fmla="*/ 279694 w 279694"/>
                <a:gd name="connsiteY3" fmla="*/ 173267 h 346533"/>
                <a:gd name="connsiteX4" fmla="*/ 139847 w 279694"/>
                <a:gd name="connsiteY4" fmla="*/ 346533 h 346533"/>
                <a:gd name="connsiteX5" fmla="*/ 139847 w 279694"/>
                <a:gd name="connsiteY5" fmla="*/ 277226 h 346533"/>
                <a:gd name="connsiteX6" fmla="*/ 0 w 279694"/>
                <a:gd name="connsiteY6" fmla="*/ 277226 h 346533"/>
                <a:gd name="connsiteX7" fmla="*/ 0 w 279694"/>
                <a:gd name="connsiteY7" fmla="*/ 69307 h 34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9694" h="346533">
                  <a:moveTo>
                    <a:pt x="0" y="69307"/>
                  </a:moveTo>
                  <a:lnTo>
                    <a:pt x="139847" y="69307"/>
                  </a:lnTo>
                  <a:lnTo>
                    <a:pt x="139847" y="0"/>
                  </a:lnTo>
                  <a:lnTo>
                    <a:pt x="279694" y="173267"/>
                  </a:lnTo>
                  <a:lnTo>
                    <a:pt x="139847" y="346533"/>
                  </a:lnTo>
                  <a:lnTo>
                    <a:pt x="139847" y="277226"/>
                  </a:lnTo>
                  <a:lnTo>
                    <a:pt x="0" y="277226"/>
                  </a:lnTo>
                  <a:lnTo>
                    <a:pt x="0" y="69307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69306" rIns="83908" bIns="6930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300" kern="120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645086" y="1525956"/>
              <a:ext cx="1442171" cy="1442171"/>
            </a:xfrm>
            <a:prstGeom prst="roundRect">
              <a:avLst>
                <a:gd name="adj" fmla="val 10000"/>
              </a:avLst>
            </a:prstGeom>
            <a:blipFill rotWithShape="0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2447176" y="3425303"/>
              <a:ext cx="2073595" cy="1442171"/>
            </a:xfrm>
            <a:custGeom>
              <a:avLst/>
              <a:gdLst>
                <a:gd name="connsiteX0" fmla="*/ 0 w 1442171"/>
                <a:gd name="connsiteY0" fmla="*/ 144217 h 1442171"/>
                <a:gd name="connsiteX1" fmla="*/ 144217 w 1442171"/>
                <a:gd name="connsiteY1" fmla="*/ 0 h 1442171"/>
                <a:gd name="connsiteX2" fmla="*/ 1297954 w 1442171"/>
                <a:gd name="connsiteY2" fmla="*/ 0 h 1442171"/>
                <a:gd name="connsiteX3" fmla="*/ 1442171 w 1442171"/>
                <a:gd name="connsiteY3" fmla="*/ 144217 h 1442171"/>
                <a:gd name="connsiteX4" fmla="*/ 1442171 w 1442171"/>
                <a:gd name="connsiteY4" fmla="*/ 1297954 h 1442171"/>
                <a:gd name="connsiteX5" fmla="*/ 1297954 w 1442171"/>
                <a:gd name="connsiteY5" fmla="*/ 1442171 h 1442171"/>
                <a:gd name="connsiteX6" fmla="*/ 144217 w 1442171"/>
                <a:gd name="connsiteY6" fmla="*/ 1442171 h 1442171"/>
                <a:gd name="connsiteX7" fmla="*/ 0 w 1442171"/>
                <a:gd name="connsiteY7" fmla="*/ 1297954 h 1442171"/>
                <a:gd name="connsiteX8" fmla="*/ 0 w 1442171"/>
                <a:gd name="connsiteY8" fmla="*/ 144217 h 1442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42171" h="1442171">
                  <a:moveTo>
                    <a:pt x="0" y="144217"/>
                  </a:moveTo>
                  <a:cubicBezTo>
                    <a:pt x="0" y="64568"/>
                    <a:pt x="64568" y="0"/>
                    <a:pt x="144217" y="0"/>
                  </a:cubicBezTo>
                  <a:lnTo>
                    <a:pt x="1297954" y="0"/>
                  </a:lnTo>
                  <a:cubicBezTo>
                    <a:pt x="1377603" y="0"/>
                    <a:pt x="1442171" y="64568"/>
                    <a:pt x="1442171" y="144217"/>
                  </a:cubicBezTo>
                  <a:lnTo>
                    <a:pt x="1442171" y="1297954"/>
                  </a:lnTo>
                  <a:cubicBezTo>
                    <a:pt x="1442171" y="1377603"/>
                    <a:pt x="1377603" y="1442171"/>
                    <a:pt x="1297954" y="1442171"/>
                  </a:cubicBezTo>
                  <a:lnTo>
                    <a:pt x="144217" y="1442171"/>
                  </a:lnTo>
                  <a:cubicBezTo>
                    <a:pt x="64568" y="1442171"/>
                    <a:pt x="0" y="1377603"/>
                    <a:pt x="0" y="1297954"/>
                  </a:cubicBezTo>
                  <a:lnTo>
                    <a:pt x="0" y="144217"/>
                  </a:lnTo>
                  <a:close/>
                </a:path>
              </a:pathLst>
            </a:custGeom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200" tIns="103200" rIns="103200" bIns="103200" numCol="1" spcCol="1270" anchor="t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NASTAVENÍ BUDOV</a:t>
              </a:r>
              <a:endParaRPr lang="en-GB" sz="1600" b="1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1200" kern="1200" dirty="0" err="1"/>
                <a:t>soupis</a:t>
              </a:r>
              <a:r>
                <a:rPr lang="en-GB" sz="1200" kern="1200" dirty="0"/>
                <a:t> </a:t>
              </a:r>
              <a:r>
                <a:rPr lang="en-GB" sz="1200" kern="1200" dirty="0" err="1" smtClean="0"/>
                <a:t>nemovitostí</a:t>
              </a:r>
              <a:endParaRPr lang="en-GB" sz="12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1200" kern="1200" dirty="0" err="1" smtClean="0"/>
                <a:t>evidovaný</a:t>
              </a:r>
              <a:r>
                <a:rPr lang="en-GB" sz="1200" kern="1200" dirty="0" smtClean="0"/>
                <a:t> </a:t>
              </a:r>
              <a:r>
                <a:rPr lang="en-GB" sz="1200" kern="1200" dirty="0" err="1"/>
                <a:t>majetek</a:t>
              </a:r>
              <a:endParaRPr lang="en-GB" sz="1200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4366398" y="2185233"/>
              <a:ext cx="308745" cy="346533"/>
            </a:xfrm>
            <a:custGeom>
              <a:avLst/>
              <a:gdLst>
                <a:gd name="connsiteX0" fmla="*/ 0 w 308745"/>
                <a:gd name="connsiteY0" fmla="*/ 69307 h 346533"/>
                <a:gd name="connsiteX1" fmla="*/ 154373 w 308745"/>
                <a:gd name="connsiteY1" fmla="*/ 69307 h 346533"/>
                <a:gd name="connsiteX2" fmla="*/ 154373 w 308745"/>
                <a:gd name="connsiteY2" fmla="*/ 0 h 346533"/>
                <a:gd name="connsiteX3" fmla="*/ 308745 w 308745"/>
                <a:gd name="connsiteY3" fmla="*/ 173267 h 346533"/>
                <a:gd name="connsiteX4" fmla="*/ 154373 w 308745"/>
                <a:gd name="connsiteY4" fmla="*/ 346533 h 346533"/>
                <a:gd name="connsiteX5" fmla="*/ 154373 w 308745"/>
                <a:gd name="connsiteY5" fmla="*/ 277226 h 346533"/>
                <a:gd name="connsiteX6" fmla="*/ 0 w 308745"/>
                <a:gd name="connsiteY6" fmla="*/ 277226 h 346533"/>
                <a:gd name="connsiteX7" fmla="*/ 0 w 308745"/>
                <a:gd name="connsiteY7" fmla="*/ 69307 h 34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8745" h="346533">
                  <a:moveTo>
                    <a:pt x="0" y="69307"/>
                  </a:moveTo>
                  <a:lnTo>
                    <a:pt x="154373" y="69307"/>
                  </a:lnTo>
                  <a:lnTo>
                    <a:pt x="154373" y="0"/>
                  </a:lnTo>
                  <a:lnTo>
                    <a:pt x="308745" y="173267"/>
                  </a:lnTo>
                  <a:lnTo>
                    <a:pt x="154373" y="346533"/>
                  </a:lnTo>
                  <a:lnTo>
                    <a:pt x="154373" y="277226"/>
                  </a:lnTo>
                  <a:lnTo>
                    <a:pt x="0" y="277226"/>
                  </a:lnTo>
                  <a:lnTo>
                    <a:pt x="0" y="69307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69306" rIns="92623" bIns="6930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300" kern="120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001988" y="1525956"/>
              <a:ext cx="1442171" cy="1442171"/>
            </a:xfrm>
            <a:prstGeom prst="roundRect">
              <a:avLst>
                <a:gd name="adj" fmla="val 10000"/>
              </a:avLst>
            </a:prstGeom>
            <a:blipFill rotWithShape="0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4520771" y="3425303"/>
              <a:ext cx="1934165" cy="1442171"/>
            </a:xfrm>
            <a:custGeom>
              <a:avLst/>
              <a:gdLst>
                <a:gd name="connsiteX0" fmla="*/ 0 w 1442171"/>
                <a:gd name="connsiteY0" fmla="*/ 144217 h 1442171"/>
                <a:gd name="connsiteX1" fmla="*/ 144217 w 1442171"/>
                <a:gd name="connsiteY1" fmla="*/ 0 h 1442171"/>
                <a:gd name="connsiteX2" fmla="*/ 1297954 w 1442171"/>
                <a:gd name="connsiteY2" fmla="*/ 0 h 1442171"/>
                <a:gd name="connsiteX3" fmla="*/ 1442171 w 1442171"/>
                <a:gd name="connsiteY3" fmla="*/ 144217 h 1442171"/>
                <a:gd name="connsiteX4" fmla="*/ 1442171 w 1442171"/>
                <a:gd name="connsiteY4" fmla="*/ 1297954 h 1442171"/>
                <a:gd name="connsiteX5" fmla="*/ 1297954 w 1442171"/>
                <a:gd name="connsiteY5" fmla="*/ 1442171 h 1442171"/>
                <a:gd name="connsiteX6" fmla="*/ 144217 w 1442171"/>
                <a:gd name="connsiteY6" fmla="*/ 1442171 h 1442171"/>
                <a:gd name="connsiteX7" fmla="*/ 0 w 1442171"/>
                <a:gd name="connsiteY7" fmla="*/ 1297954 h 1442171"/>
                <a:gd name="connsiteX8" fmla="*/ 0 w 1442171"/>
                <a:gd name="connsiteY8" fmla="*/ 144217 h 1442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42171" h="1442171">
                  <a:moveTo>
                    <a:pt x="0" y="144217"/>
                  </a:moveTo>
                  <a:cubicBezTo>
                    <a:pt x="0" y="64568"/>
                    <a:pt x="64568" y="0"/>
                    <a:pt x="144217" y="0"/>
                  </a:cubicBezTo>
                  <a:lnTo>
                    <a:pt x="1297954" y="0"/>
                  </a:lnTo>
                  <a:cubicBezTo>
                    <a:pt x="1377603" y="0"/>
                    <a:pt x="1442171" y="64568"/>
                    <a:pt x="1442171" y="144217"/>
                  </a:cubicBezTo>
                  <a:lnTo>
                    <a:pt x="1442171" y="1297954"/>
                  </a:lnTo>
                  <a:cubicBezTo>
                    <a:pt x="1442171" y="1377603"/>
                    <a:pt x="1377603" y="1442171"/>
                    <a:pt x="1297954" y="1442171"/>
                  </a:cubicBezTo>
                  <a:lnTo>
                    <a:pt x="144217" y="1442171"/>
                  </a:lnTo>
                  <a:cubicBezTo>
                    <a:pt x="64568" y="1442171"/>
                    <a:pt x="0" y="1377603"/>
                    <a:pt x="0" y="1297954"/>
                  </a:cubicBezTo>
                  <a:lnTo>
                    <a:pt x="0" y="144217"/>
                  </a:lnTo>
                  <a:close/>
                </a:path>
              </a:pathLst>
            </a:custGeom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200" tIns="103200" rIns="103200" bIns="103200" numCol="1" spcCol="1270" anchor="t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EVIDENCE MAJETKU</a:t>
              </a:r>
              <a:endParaRPr lang="en-GB" sz="1600" b="1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1200" kern="1200" dirty="0" err="1" smtClean="0"/>
                <a:t>zápis</a:t>
              </a:r>
              <a:r>
                <a:rPr lang="en-GB" sz="1200" kern="1200" dirty="0" smtClean="0"/>
                <a:t> </a:t>
              </a:r>
              <a:r>
                <a:rPr lang="en-GB" sz="1200" kern="1200" dirty="0" err="1"/>
                <a:t>majetku</a:t>
              </a:r>
              <a:r>
                <a:rPr lang="en-GB" sz="1200" kern="1200" dirty="0"/>
                <a:t> do </a:t>
              </a:r>
              <a:r>
                <a:rPr lang="en-GB" sz="1200" kern="1200" dirty="0" err="1"/>
                <a:t>systému</a:t>
              </a:r>
              <a:endParaRPr lang="en-GB" sz="12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6756052" y="2231512"/>
              <a:ext cx="277794" cy="346533"/>
            </a:xfrm>
            <a:custGeom>
              <a:avLst/>
              <a:gdLst>
                <a:gd name="connsiteX0" fmla="*/ 0 w 277794"/>
                <a:gd name="connsiteY0" fmla="*/ 69307 h 346533"/>
                <a:gd name="connsiteX1" fmla="*/ 138897 w 277794"/>
                <a:gd name="connsiteY1" fmla="*/ 69307 h 346533"/>
                <a:gd name="connsiteX2" fmla="*/ 138897 w 277794"/>
                <a:gd name="connsiteY2" fmla="*/ 0 h 346533"/>
                <a:gd name="connsiteX3" fmla="*/ 277794 w 277794"/>
                <a:gd name="connsiteY3" fmla="*/ 173267 h 346533"/>
                <a:gd name="connsiteX4" fmla="*/ 138897 w 277794"/>
                <a:gd name="connsiteY4" fmla="*/ 346533 h 346533"/>
                <a:gd name="connsiteX5" fmla="*/ 138897 w 277794"/>
                <a:gd name="connsiteY5" fmla="*/ 277226 h 346533"/>
                <a:gd name="connsiteX6" fmla="*/ 0 w 277794"/>
                <a:gd name="connsiteY6" fmla="*/ 277226 h 346533"/>
                <a:gd name="connsiteX7" fmla="*/ 0 w 277794"/>
                <a:gd name="connsiteY7" fmla="*/ 69307 h 34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7794" h="346533">
                  <a:moveTo>
                    <a:pt x="0" y="69307"/>
                  </a:moveTo>
                  <a:lnTo>
                    <a:pt x="138897" y="69307"/>
                  </a:lnTo>
                  <a:lnTo>
                    <a:pt x="138897" y="0"/>
                  </a:lnTo>
                  <a:lnTo>
                    <a:pt x="277794" y="173267"/>
                  </a:lnTo>
                  <a:lnTo>
                    <a:pt x="138897" y="346533"/>
                  </a:lnTo>
                  <a:lnTo>
                    <a:pt x="138897" y="277226"/>
                  </a:lnTo>
                  <a:lnTo>
                    <a:pt x="0" y="277226"/>
                  </a:lnTo>
                  <a:lnTo>
                    <a:pt x="0" y="69307"/>
                  </a:lnTo>
                  <a:close/>
                </a:path>
              </a:pathLst>
            </a:custGeom>
          </p:spPr>
          <p:style>
            <a:ln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dk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9307" rIns="83338" bIns="6930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300" kern="120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102232" y="1426308"/>
              <a:ext cx="1631460" cy="1541819"/>
            </a:xfrm>
            <a:prstGeom prst="roundRect">
              <a:avLst>
                <a:gd name="adj" fmla="val 10000"/>
              </a:avLst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16000" b="-16000"/>
              </a:stretch>
            </a:blipFill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6756052" y="3425303"/>
              <a:ext cx="2286000" cy="1442171"/>
            </a:xfrm>
            <a:custGeom>
              <a:avLst/>
              <a:gdLst>
                <a:gd name="connsiteX0" fmla="*/ 0 w 1442171"/>
                <a:gd name="connsiteY0" fmla="*/ 144217 h 1442171"/>
                <a:gd name="connsiteX1" fmla="*/ 144217 w 1442171"/>
                <a:gd name="connsiteY1" fmla="*/ 0 h 1442171"/>
                <a:gd name="connsiteX2" fmla="*/ 1297954 w 1442171"/>
                <a:gd name="connsiteY2" fmla="*/ 0 h 1442171"/>
                <a:gd name="connsiteX3" fmla="*/ 1442171 w 1442171"/>
                <a:gd name="connsiteY3" fmla="*/ 144217 h 1442171"/>
                <a:gd name="connsiteX4" fmla="*/ 1442171 w 1442171"/>
                <a:gd name="connsiteY4" fmla="*/ 1297954 h 1442171"/>
                <a:gd name="connsiteX5" fmla="*/ 1297954 w 1442171"/>
                <a:gd name="connsiteY5" fmla="*/ 1442171 h 1442171"/>
                <a:gd name="connsiteX6" fmla="*/ 144217 w 1442171"/>
                <a:gd name="connsiteY6" fmla="*/ 1442171 h 1442171"/>
                <a:gd name="connsiteX7" fmla="*/ 0 w 1442171"/>
                <a:gd name="connsiteY7" fmla="*/ 1297954 h 1442171"/>
                <a:gd name="connsiteX8" fmla="*/ 0 w 1442171"/>
                <a:gd name="connsiteY8" fmla="*/ 144217 h 1442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42171" h="1442171">
                  <a:moveTo>
                    <a:pt x="0" y="144217"/>
                  </a:moveTo>
                  <a:cubicBezTo>
                    <a:pt x="0" y="64568"/>
                    <a:pt x="64568" y="0"/>
                    <a:pt x="144217" y="0"/>
                  </a:cubicBezTo>
                  <a:lnTo>
                    <a:pt x="1297954" y="0"/>
                  </a:lnTo>
                  <a:cubicBezTo>
                    <a:pt x="1377603" y="0"/>
                    <a:pt x="1442171" y="64568"/>
                    <a:pt x="1442171" y="144217"/>
                  </a:cubicBezTo>
                  <a:lnTo>
                    <a:pt x="1442171" y="1297954"/>
                  </a:lnTo>
                  <a:cubicBezTo>
                    <a:pt x="1442171" y="1377603"/>
                    <a:pt x="1377603" y="1442171"/>
                    <a:pt x="1297954" y="1442171"/>
                  </a:cubicBezTo>
                  <a:lnTo>
                    <a:pt x="144217" y="1442171"/>
                  </a:lnTo>
                  <a:cubicBezTo>
                    <a:pt x="64568" y="1442171"/>
                    <a:pt x="0" y="1377603"/>
                    <a:pt x="0" y="1297954"/>
                  </a:cubicBezTo>
                  <a:lnTo>
                    <a:pt x="0" y="144217"/>
                  </a:lnTo>
                  <a:close/>
                </a:path>
              </a:pathLst>
            </a:custGeom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820" tIns="110820" rIns="110820" bIns="11082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KONTROLA MAJETKU</a:t>
              </a:r>
              <a:endParaRPr lang="en-GB" sz="1600" b="1" kern="1200" dirty="0"/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•"/>
              </a:pPr>
              <a:r>
                <a:rPr lang="cs-CZ" sz="1200" kern="1200" dirty="0" smtClean="0">
                  <a:sym typeface="Helvetica"/>
                </a:rPr>
                <a:t>automaticky pomocí skenování QR kódů v mobilní aplikaci</a:t>
              </a:r>
              <a:endParaRPr lang="en-GB" sz="12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•"/>
              </a:pPr>
              <a:r>
                <a:rPr lang="cs-CZ" sz="1200" kern="1200" dirty="0" smtClean="0">
                  <a:sym typeface="Helvetica"/>
                </a:rPr>
                <a:t>ručním potvrzením nebo </a:t>
              </a:r>
              <a:endParaRPr lang="en-GB" sz="1200" kern="1200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Nástěnky"/>
          <p:cNvSpPr txBox="1">
            <a:spLocks noGrp="1"/>
          </p:cNvSpPr>
          <p:nvPr>
            <p:ph type="title" idx="4294967295"/>
          </p:nvPr>
        </p:nvSpPr>
        <p:spPr>
          <a:xfrm>
            <a:off x="1357312" y="285750"/>
            <a:ext cx="7000876" cy="50006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sz="2800" dirty="0" smtClean="0"/>
              <a:t>Další možná evidence?</a:t>
            </a:r>
            <a:endParaRPr sz="2800" dirty="0"/>
          </a:p>
        </p:txBody>
      </p:sp>
      <p:sp>
        <p:nvSpPr>
          <p:cNvPr id="73" name="Správa nástěnky…"/>
          <p:cNvSpPr txBox="1">
            <a:spLocks noGrp="1"/>
          </p:cNvSpPr>
          <p:nvPr>
            <p:ph type="body" idx="4294967295"/>
          </p:nvPr>
        </p:nvSpPr>
        <p:spPr>
          <a:xfrm>
            <a:off x="928687" y="1071562"/>
            <a:ext cx="7429501" cy="45005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Přiřazení majetku k objektu (budově)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Přiřazení majetku k zodpovědné osobě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Evidence uživatelských kontrol (zda je majetek v pořádku)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Počet kusů majetku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Evidenční číslo, středisko, umístnění v objektu,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Platnost záruky (upozornění na blížící se konec záruční lhůty)</a:t>
            </a:r>
          </a:p>
          <a:p>
            <a:pPr>
              <a:spcBef>
                <a:spcPts val="22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Evidence reklamací a zápůjček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83416" y="6264910"/>
            <a:ext cx="174772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rovnávače"/>
          <p:cNvSpPr txBox="1">
            <a:spLocks noGrp="1"/>
          </p:cNvSpPr>
          <p:nvPr>
            <p:ph type="title" idx="4294967295"/>
          </p:nvPr>
        </p:nvSpPr>
        <p:spPr>
          <a:xfrm>
            <a:off x="1357312" y="285750"/>
            <a:ext cx="7000876" cy="50006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sz="2800" dirty="0"/>
              <a:t>Další funkcionality</a:t>
            </a:r>
            <a:endParaRPr sz="2800" dirty="0"/>
          </a:p>
        </p:txBody>
      </p:sp>
      <p:sp>
        <p:nvSpPr>
          <p:cNvPr id="79" name="Správa srovnávačů…"/>
          <p:cNvSpPr txBox="1">
            <a:spLocks noGrp="1"/>
          </p:cNvSpPr>
          <p:nvPr>
            <p:ph type="body" idx="4294967295"/>
          </p:nvPr>
        </p:nvSpPr>
        <p:spPr>
          <a:xfrm>
            <a:off x="928687" y="1071562"/>
            <a:ext cx="7429501" cy="45005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Historie změn</a:t>
            </a:r>
          </a:p>
          <a:p>
            <a:pPr lvl="1"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evidence uživatelských akcí v systému</a:t>
            </a:r>
          </a:p>
          <a:p>
            <a:pPr lvl="1"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jednoznačné zachycení reality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Generování dokumentů (předávací protokoly)</a:t>
            </a:r>
          </a:p>
          <a:p>
            <a:pPr lvl="1"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zrychlení administrace předávání majetku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Generování QR </a:t>
            </a:r>
            <a:r>
              <a:rPr lang="cs-CZ" sz="2000" dirty="0">
                <a:solidFill>
                  <a:srgbClr val="404040"/>
                </a:solidFill>
                <a:sym typeface="Helvetica"/>
              </a:rPr>
              <a:t>kódů</a:t>
            </a:r>
          </a:p>
          <a:p>
            <a:pPr lvl="1"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olidFill>
                  <a:srgbClr val="404040"/>
                </a:solidFill>
                <a:sym typeface="Helvetica"/>
              </a:rPr>
              <a:t>zrychluje kontrolu majetku, funguje automaticky v mobilní aplikaci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olidFill>
                  <a:srgbClr val="404040"/>
                </a:solidFill>
                <a:sym typeface="Helvetica"/>
              </a:rPr>
              <a:t>Kalendář úkolů a připomínek</a:t>
            </a:r>
          </a:p>
          <a:p>
            <a:pPr>
              <a:spcBef>
                <a:spcPts val="16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olidFill>
                  <a:srgbClr val="404040"/>
                </a:solidFill>
                <a:sym typeface="Helvetica"/>
              </a:rPr>
              <a:t>Správa revizí majetku</a:t>
            </a:r>
            <a:endParaRPr lang="cs-CZ" sz="2000" dirty="0"/>
          </a:p>
          <a:p>
            <a:pPr>
              <a:spcBef>
                <a:spcPts val="400"/>
              </a:spcBef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cs-CZ" dirty="0"/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83416" y="6264910"/>
            <a:ext cx="174772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pic>
        <p:nvPicPr>
          <p:cNvPr id="3" name="Picture 2" descr="insuranc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24" y="4298459"/>
            <a:ext cx="1383322" cy="138332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práva pohledů a skupin"/>
          <p:cNvSpPr txBox="1">
            <a:spLocks noGrp="1"/>
          </p:cNvSpPr>
          <p:nvPr>
            <p:ph type="title" idx="4294967295"/>
          </p:nvPr>
        </p:nvSpPr>
        <p:spPr>
          <a:xfrm>
            <a:off x="1357312" y="285750"/>
            <a:ext cx="7000876" cy="50006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cs-CZ" sz="2800" dirty="0"/>
              <a:t>Co tím získáte?</a:t>
            </a:r>
            <a:endParaRPr sz="2800" dirty="0"/>
          </a:p>
        </p:txBody>
      </p:sp>
      <p:sp>
        <p:nvSpPr>
          <p:cNvPr id="84" name="Fyzické pohledy…"/>
          <p:cNvSpPr txBox="1">
            <a:spLocks noGrp="1"/>
          </p:cNvSpPr>
          <p:nvPr>
            <p:ph type="body" idx="4294967295"/>
          </p:nvPr>
        </p:nvSpPr>
        <p:spPr>
          <a:xfrm>
            <a:off x="928687" y="1071562"/>
            <a:ext cx="7429501" cy="45005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1600"/>
              </a:spcBef>
              <a:buFont typeface="Arial" panose="020B0604020202020204" pitchFamily="34" charset="0"/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>
                <a:solidFill>
                  <a:srgbClr val="404040"/>
                </a:solidFill>
                <a:sym typeface="Helvetica"/>
              </a:rPr>
              <a:t>Snížení administrativních nákladů</a:t>
            </a:r>
            <a:endParaRPr lang="cs-CZ" sz="2000" dirty="0"/>
          </a:p>
          <a:p>
            <a:pPr>
              <a:spcBef>
                <a:spcPts val="1600"/>
              </a:spcBef>
              <a:buFont typeface="Arial" panose="020B0604020202020204" pitchFamily="34" charset="0"/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Výrazná úspora času</a:t>
            </a:r>
          </a:p>
          <a:p>
            <a:pPr>
              <a:spcBef>
                <a:spcPts val="1600"/>
              </a:spcBef>
              <a:buFont typeface="Arial" panose="020B0604020202020204" pitchFamily="34" charset="0"/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Automatizované upozornění k </a:t>
            </a:r>
            <a:r>
              <a:rPr lang="cs-CZ" sz="2000" dirty="0" smtClean="0"/>
              <a:t>inventurám</a:t>
            </a:r>
            <a:endParaRPr lang="cs-CZ" sz="2000" dirty="0"/>
          </a:p>
          <a:p>
            <a:pPr>
              <a:spcBef>
                <a:spcPts val="1600"/>
              </a:spcBef>
              <a:buFont typeface="Arial" panose="020B0604020202020204" pitchFamily="34" charset="0"/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Více času pro vlastní práci</a:t>
            </a:r>
          </a:p>
          <a:p>
            <a:pPr>
              <a:spcBef>
                <a:spcPts val="1600"/>
              </a:spcBef>
              <a:buFont typeface="Arial" panose="020B0604020202020204" pitchFamily="34" charset="0"/>
              <a:buChar char="•"/>
              <a:defRPr sz="18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2000" dirty="0"/>
              <a:t>Spokojené zaměstnance</a:t>
            </a:r>
            <a:endParaRPr sz="2000" dirty="0"/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183416" y="6264910"/>
            <a:ext cx="174772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omas.Beier@cvvi.eu 00420 602 322 788"/>
          <p:cNvSpPr txBox="1">
            <a:spLocks noGrp="1"/>
          </p:cNvSpPr>
          <p:nvPr>
            <p:ph type="title" idx="4294967295"/>
          </p:nvPr>
        </p:nvSpPr>
        <p:spPr>
          <a:xfrm>
            <a:off x="1071562" y="4071937"/>
            <a:ext cx="7200901" cy="571501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r">
              <a:defRPr sz="1600" b="1">
                <a:solidFill>
                  <a:srgbClr val="17375E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cs-CZ" sz="1800" dirty="0"/>
              <a:t>t</a:t>
            </a:r>
            <a:r>
              <a:rPr sz="1800" dirty="0" smtClean="0"/>
              <a:t>omas.</a:t>
            </a:r>
            <a:r>
              <a:rPr lang="cs-CZ" sz="1800" dirty="0" smtClean="0"/>
              <a:t>b</a:t>
            </a:r>
            <a:r>
              <a:rPr sz="1800" dirty="0" smtClean="0"/>
              <a:t>eier</a:t>
            </a:r>
            <a:r>
              <a:rPr sz="1800" dirty="0"/>
              <a:t>@cvvi.eu</a:t>
            </a:r>
            <a:br>
              <a:rPr sz="1800" dirty="0"/>
            </a:br>
            <a:r>
              <a:rPr lang="cs-CZ" sz="1800" dirty="0" smtClean="0"/>
              <a:t>+</a:t>
            </a:r>
            <a:r>
              <a:rPr sz="1800" dirty="0" smtClean="0"/>
              <a:t>420 </a:t>
            </a:r>
            <a:r>
              <a:rPr sz="1800" dirty="0"/>
              <a:t>602 322 788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vvi">
  <a:themeElements>
    <a:clrScheme name="cvv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vvi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vv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vvi">
  <a:themeElements>
    <a:clrScheme name="cvvi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vvi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vv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188</Words>
  <Application>Microsoft Macintosh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cvvi</vt:lpstr>
      <vt:lpstr>Evidence majetku</vt:lpstr>
      <vt:lpstr>Výhody našeho řešení</vt:lpstr>
      <vt:lpstr>Přehled řešení</vt:lpstr>
      <vt:lpstr>Další možná evidence?</vt:lpstr>
      <vt:lpstr>Další funkcionality</vt:lpstr>
      <vt:lpstr>Co tím získáte?</vt:lpstr>
      <vt:lpstr>tomas.beier@cvvi.eu +420 602 322 788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majetku</dc:title>
  <cp:lastModifiedBy>User</cp:lastModifiedBy>
  <cp:revision>22</cp:revision>
  <dcterms:modified xsi:type="dcterms:W3CDTF">2019-11-12T19:31:05Z</dcterms:modified>
</cp:coreProperties>
</file>