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6858000" cx="12192000"/>
  <p:notesSz cx="6858000" cy="9144000"/>
  <p:embeddedFontLst>
    <p:embeddedFont>
      <p:font typeface="Arial Black"/>
      <p:regular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35">
          <p15:clr>
            <a:srgbClr val="A4A3A4"/>
          </p15:clr>
        </p15:guide>
        <p15:guide id="4" orient="horz" pos="565">
          <p15:clr>
            <a:srgbClr val="A4A3A4"/>
          </p15:clr>
        </p15:guide>
        <p15:guide id="5" orient="horz" pos="810">
          <p15:clr>
            <a:srgbClr val="A4A3A4"/>
          </p15:clr>
        </p15:guide>
        <p15:guide id="6" orient="horz" pos="3637">
          <p15:clr>
            <a:srgbClr val="A4A3A4"/>
          </p15:clr>
        </p15:guide>
        <p15:guide id="7" pos="440">
          <p15:clr>
            <a:srgbClr val="A4A3A4"/>
          </p15:clr>
        </p15:guide>
        <p15:guide id="8" pos="7240">
          <p15:clr>
            <a:srgbClr val="A4A3A4"/>
          </p15:clr>
        </p15:guide>
        <p15:guide id="9" orient="horz" pos="3022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r:id="rId34" roundtripDataSignature="AMtx7mixpwFxCZ4c/Ea7RQmhd7dx5n7r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  <p:guide pos="235" orient="horz"/>
        <p:guide pos="565" orient="horz"/>
        <p:guide pos="810" orient="horz"/>
        <p:guide pos="3637" orient="horz"/>
        <p:guide pos="440"/>
        <p:guide pos="7240"/>
        <p:guide pos="3022" orient="horz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ArialBlack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customschemas.google.com/relationships/presentationmetadata" Target="meta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8" name="Google Shape;39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1" name="Google Shape;531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2" name="Google Shape;572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2" name="Google Shape;612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4" name="Google Shape;644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/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5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35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5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5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5"/>
          <p:cNvSpPr txBox="1"/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5"/>
          <p:cNvSpPr txBox="1"/>
          <p:nvPr>
            <p:ph idx="1" type="body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7" name="Google Shape;77;p45"/>
          <p:cNvSpPr txBox="1"/>
          <p:nvPr>
            <p:ph idx="2" type="body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8" name="Google Shape;78;p45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5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5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6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6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46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85" name="Google Shape;85;p46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6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6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47"/>
          <p:cNvSpPr txBox="1"/>
          <p:nvPr>
            <p:ph idx="1" type="body"/>
          </p:nvPr>
        </p:nvSpPr>
        <p:spPr>
          <a:xfrm rot="5400000">
            <a:off x="3833019" y="-1623215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47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7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47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8"/>
          <p:cNvSpPr txBox="1"/>
          <p:nvPr>
            <p:ph type="title"/>
          </p:nvPr>
        </p:nvSpPr>
        <p:spPr>
          <a:xfrm rot="5400000">
            <a:off x="10688638" y="1371604"/>
            <a:ext cx="5851525" cy="36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8"/>
          <p:cNvSpPr txBox="1"/>
          <p:nvPr>
            <p:ph idx="1" type="body"/>
          </p:nvPr>
        </p:nvSpPr>
        <p:spPr>
          <a:xfrm rot="5400000">
            <a:off x="3271838" y="-2184396"/>
            <a:ext cx="5851525" cy="107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48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8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8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6"/>
          <p:cNvSpPr txBox="1"/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6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6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6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6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9"/>
          <p:cNvSpPr txBox="1"/>
          <p:nvPr>
            <p:ph idx="1" type="body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9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9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9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4"/>
          <p:cNvSpPr txBox="1"/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4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" name="Google Shape;42;p34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4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4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Text Slide 02">
  <p:cSld name="Blank Text Slide 02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Birmingham\MSU\Creative Services\DG EAC Framework jobs\EIT\2014 EIT re-brand\Brand elements examples\Mock-ups\Examples\Powerpoint Template\Old\Graphic_element.png" id="46" name="Google Shape;46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48900" y="-341313"/>
            <a:ext cx="1943100" cy="260985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40"/>
          <p:cNvSpPr txBox="1"/>
          <p:nvPr>
            <p:ph idx="1" type="body"/>
          </p:nvPr>
        </p:nvSpPr>
        <p:spPr>
          <a:xfrm>
            <a:off x="374594" y="404664"/>
            <a:ext cx="9321806" cy="1117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40"/>
          <p:cNvSpPr txBox="1"/>
          <p:nvPr>
            <p:ph idx="2" type="body"/>
          </p:nvPr>
        </p:nvSpPr>
        <p:spPr>
          <a:xfrm>
            <a:off x="374594" y="1621366"/>
            <a:ext cx="9321806" cy="41838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>
                <a:solidFill>
                  <a:schemeClr val="dk1"/>
                </a:solidFill>
              </a:defRPr>
            </a:lvl1pPr>
            <a:lvl2pPr indent="-355600" lvl="1" marL="9144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/>
            </a:lvl2pPr>
            <a:lvl3pPr indent="-355600" lvl="2" marL="13716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3pPr>
            <a:lvl4pPr indent="-355600" lvl="3" marL="1828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1"/>
          <p:cNvSpPr txBox="1"/>
          <p:nvPr>
            <p:ph idx="1" type="body"/>
          </p:nvPr>
        </p:nvSpPr>
        <p:spPr>
          <a:xfrm>
            <a:off x="812800" y="1600203"/>
            <a:ext cx="7213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2" name="Google Shape;52;p41"/>
          <p:cNvSpPr txBox="1"/>
          <p:nvPr>
            <p:ph idx="2" type="body"/>
          </p:nvPr>
        </p:nvSpPr>
        <p:spPr>
          <a:xfrm>
            <a:off x="8229600" y="1600203"/>
            <a:ext cx="7213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3" name="Google Shape;53;p41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1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1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2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42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0" name="Google Shape;60;p42"/>
          <p:cNvSpPr txBox="1"/>
          <p:nvPr>
            <p:ph idx="3" type="body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42"/>
          <p:cNvSpPr txBox="1"/>
          <p:nvPr>
            <p:ph idx="4" type="body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2" name="Google Shape;62;p42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2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2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3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3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43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4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4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4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3"/>
          <p:cNvSpPr txBox="1"/>
          <p:nvPr>
            <p:ph idx="1" type="body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3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3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3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Google Shape;23;p32"/>
          <p:cNvSpPr txBox="1"/>
          <p:nvPr>
            <p:ph idx="1" type="body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32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32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32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5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36.png"/><Relationship Id="rId6" Type="http://schemas.openxmlformats.org/officeDocument/2006/relationships/image" Target="../media/image43.png"/><Relationship Id="rId7" Type="http://schemas.openxmlformats.org/officeDocument/2006/relationships/image" Target="../media/image38.png"/><Relationship Id="rId8" Type="http://schemas.openxmlformats.org/officeDocument/2006/relationships/image" Target="../media/image3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46.jpg"/><Relationship Id="rId6" Type="http://schemas.openxmlformats.org/officeDocument/2006/relationships/image" Target="../media/image45.jpg"/><Relationship Id="rId7" Type="http://schemas.openxmlformats.org/officeDocument/2006/relationships/image" Target="../media/image44.jp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55.jpg"/><Relationship Id="rId10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36.png"/><Relationship Id="rId5" Type="http://schemas.openxmlformats.org/officeDocument/2006/relationships/image" Target="../media/image16.jp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6.jpg"/><Relationship Id="rId4" Type="http://schemas.openxmlformats.org/officeDocument/2006/relationships/image" Target="../media/image53.png"/><Relationship Id="rId5" Type="http://schemas.openxmlformats.org/officeDocument/2006/relationships/image" Target="../media/image55.jp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61.png"/><Relationship Id="rId10" Type="http://schemas.openxmlformats.org/officeDocument/2006/relationships/image" Target="../media/image58.png"/><Relationship Id="rId13" Type="http://schemas.openxmlformats.org/officeDocument/2006/relationships/image" Target="../media/image63.jpg"/><Relationship Id="rId1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9.jpg"/><Relationship Id="rId4" Type="http://schemas.openxmlformats.org/officeDocument/2006/relationships/image" Target="../media/image11.png"/><Relationship Id="rId9" Type="http://schemas.openxmlformats.org/officeDocument/2006/relationships/image" Target="../media/image66.png"/><Relationship Id="rId14" Type="http://schemas.openxmlformats.org/officeDocument/2006/relationships/image" Target="../media/image74.png"/><Relationship Id="rId5" Type="http://schemas.openxmlformats.org/officeDocument/2006/relationships/image" Target="../media/image60.png"/><Relationship Id="rId6" Type="http://schemas.openxmlformats.org/officeDocument/2006/relationships/image" Target="../media/image52.png"/><Relationship Id="rId7" Type="http://schemas.openxmlformats.org/officeDocument/2006/relationships/image" Target="../media/image57.png"/><Relationship Id="rId8" Type="http://schemas.openxmlformats.org/officeDocument/2006/relationships/image" Target="../media/image6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9.png"/><Relationship Id="rId4" Type="http://schemas.openxmlformats.org/officeDocument/2006/relationships/image" Target="../media/image13.png"/><Relationship Id="rId5" Type="http://schemas.openxmlformats.org/officeDocument/2006/relationships/image" Target="../media/image75.png"/><Relationship Id="rId6" Type="http://schemas.openxmlformats.org/officeDocument/2006/relationships/image" Target="../media/image70.png"/><Relationship Id="rId7" Type="http://schemas.openxmlformats.org/officeDocument/2006/relationships/image" Target="../media/image68.png"/><Relationship Id="rId8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hyperlink" Target="https://cz.linkedin.com/company/powerhubprague" TargetMode="External"/><Relationship Id="rId10" Type="http://schemas.openxmlformats.org/officeDocument/2006/relationships/hyperlink" Target="https://www.facebook.com/PowerHUB.cz" TargetMode="External"/><Relationship Id="rId13" Type="http://schemas.openxmlformats.org/officeDocument/2006/relationships/hyperlink" Target="https://www.youtube.com/channel/UCL8OewS7qPqzotfSMmqT9Qw" TargetMode="External"/><Relationship Id="rId12" Type="http://schemas.openxmlformats.org/officeDocument/2006/relationships/hyperlink" Target="https://twitter.com/powerhubcz?lang=cs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7.png"/><Relationship Id="rId4" Type="http://schemas.openxmlformats.org/officeDocument/2006/relationships/image" Target="../media/image2.png"/><Relationship Id="rId9" Type="http://schemas.openxmlformats.org/officeDocument/2006/relationships/hyperlink" Target="https://www.facebook.com/PowerHUB.cz" TargetMode="External"/><Relationship Id="rId15" Type="http://schemas.openxmlformats.org/officeDocument/2006/relationships/image" Target="../media/image76.png"/><Relationship Id="rId14" Type="http://schemas.openxmlformats.org/officeDocument/2006/relationships/hyperlink" Target="https://www.instagram.com/powerhubcz/" TargetMode="External"/><Relationship Id="rId5" Type="http://schemas.openxmlformats.org/officeDocument/2006/relationships/image" Target="../media/image71.jpg"/><Relationship Id="rId6" Type="http://schemas.openxmlformats.org/officeDocument/2006/relationships/image" Target="../media/image11.png"/><Relationship Id="rId7" Type="http://schemas.openxmlformats.org/officeDocument/2006/relationships/hyperlink" Target="mailto:contactme@powerhub.cz" TargetMode="External"/><Relationship Id="rId8" Type="http://schemas.openxmlformats.org/officeDocument/2006/relationships/hyperlink" Target="tel:+420608882070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9.jpg"/><Relationship Id="rId4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hyperlink" Target="https://covidpomucky.cz/" TargetMode="External"/><Relationship Id="rId10" Type="http://schemas.openxmlformats.org/officeDocument/2006/relationships/hyperlink" Target="https://um7.eu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Relationship Id="rId4" Type="http://schemas.openxmlformats.org/officeDocument/2006/relationships/image" Target="../media/image73.png"/><Relationship Id="rId9" Type="http://schemas.openxmlformats.org/officeDocument/2006/relationships/hyperlink" Target="https://yourcity.powerhub.cz/" TargetMode="External"/><Relationship Id="rId5" Type="http://schemas.openxmlformats.org/officeDocument/2006/relationships/image" Target="../media/image84.png"/><Relationship Id="rId6" Type="http://schemas.openxmlformats.org/officeDocument/2006/relationships/image" Target="../media/image72.png"/><Relationship Id="rId7" Type="http://schemas.openxmlformats.org/officeDocument/2006/relationships/image" Target="../media/image80.png"/><Relationship Id="rId8" Type="http://schemas.openxmlformats.org/officeDocument/2006/relationships/hyperlink" Target="https://citysafety.powerhub.cz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20" Type="http://schemas.openxmlformats.org/officeDocument/2006/relationships/image" Target="../media/image102.jpg"/><Relationship Id="rId11" Type="http://schemas.openxmlformats.org/officeDocument/2006/relationships/image" Target="../media/image87.png"/><Relationship Id="rId10" Type="http://schemas.openxmlformats.org/officeDocument/2006/relationships/image" Target="../media/image95.png"/><Relationship Id="rId13" Type="http://schemas.openxmlformats.org/officeDocument/2006/relationships/image" Target="../media/image89.png"/><Relationship Id="rId1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Relationship Id="rId4" Type="http://schemas.openxmlformats.org/officeDocument/2006/relationships/image" Target="../media/image79.png"/><Relationship Id="rId9" Type="http://schemas.openxmlformats.org/officeDocument/2006/relationships/image" Target="../media/image90.png"/><Relationship Id="rId15" Type="http://schemas.openxmlformats.org/officeDocument/2006/relationships/image" Target="../media/image100.png"/><Relationship Id="rId14" Type="http://schemas.openxmlformats.org/officeDocument/2006/relationships/image" Target="../media/image94.png"/><Relationship Id="rId17" Type="http://schemas.openxmlformats.org/officeDocument/2006/relationships/image" Target="../media/image98.png"/><Relationship Id="rId16" Type="http://schemas.openxmlformats.org/officeDocument/2006/relationships/image" Target="../media/image93.png"/><Relationship Id="rId5" Type="http://schemas.openxmlformats.org/officeDocument/2006/relationships/image" Target="../media/image81.png"/><Relationship Id="rId19" Type="http://schemas.openxmlformats.org/officeDocument/2006/relationships/image" Target="../media/image97.jpg"/><Relationship Id="rId6" Type="http://schemas.openxmlformats.org/officeDocument/2006/relationships/image" Target="../media/image85.png"/><Relationship Id="rId18" Type="http://schemas.openxmlformats.org/officeDocument/2006/relationships/image" Target="../media/image99.png"/><Relationship Id="rId7" Type="http://schemas.openxmlformats.org/officeDocument/2006/relationships/image" Target="../media/image96.png"/><Relationship Id="rId8" Type="http://schemas.openxmlformats.org/officeDocument/2006/relationships/image" Target="../media/image91.png"/></Relationships>
</file>

<file path=ppt/slides/_rels/slide21.xml.rels><?xml version="1.0" encoding="UTF-8" standalone="yes"?><Relationships xmlns="http://schemas.openxmlformats.org/package/2006/relationships"><Relationship Id="rId20" Type="http://schemas.openxmlformats.org/officeDocument/2006/relationships/image" Target="../media/image125.png"/><Relationship Id="rId11" Type="http://schemas.openxmlformats.org/officeDocument/2006/relationships/image" Target="../media/image109.jpg"/><Relationship Id="rId22" Type="http://schemas.openxmlformats.org/officeDocument/2006/relationships/image" Target="../media/image120.png"/><Relationship Id="rId10" Type="http://schemas.openxmlformats.org/officeDocument/2006/relationships/image" Target="../media/image105.gif"/><Relationship Id="rId21" Type="http://schemas.openxmlformats.org/officeDocument/2006/relationships/image" Target="../media/image117.png"/><Relationship Id="rId13" Type="http://schemas.openxmlformats.org/officeDocument/2006/relationships/image" Target="../media/image111.jpg"/><Relationship Id="rId24" Type="http://schemas.openxmlformats.org/officeDocument/2006/relationships/image" Target="../media/image121.png"/><Relationship Id="rId12" Type="http://schemas.openxmlformats.org/officeDocument/2006/relationships/image" Target="../media/image108.png"/><Relationship Id="rId23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5" Type="http://schemas.openxmlformats.org/officeDocument/2006/relationships/image" Target="../media/image112.png"/><Relationship Id="rId14" Type="http://schemas.openxmlformats.org/officeDocument/2006/relationships/image" Target="../media/image110.png"/><Relationship Id="rId17" Type="http://schemas.openxmlformats.org/officeDocument/2006/relationships/image" Target="../media/image116.jpg"/><Relationship Id="rId16" Type="http://schemas.openxmlformats.org/officeDocument/2006/relationships/image" Target="../media/image115.jpg"/><Relationship Id="rId5" Type="http://schemas.openxmlformats.org/officeDocument/2006/relationships/image" Target="../media/image103.jpg"/><Relationship Id="rId19" Type="http://schemas.openxmlformats.org/officeDocument/2006/relationships/image" Target="../media/image114.png"/><Relationship Id="rId6" Type="http://schemas.openxmlformats.org/officeDocument/2006/relationships/image" Target="../media/image104.png"/><Relationship Id="rId18" Type="http://schemas.openxmlformats.org/officeDocument/2006/relationships/image" Target="../media/image113.png"/><Relationship Id="rId7" Type="http://schemas.openxmlformats.org/officeDocument/2006/relationships/image" Target="../media/image107.png"/><Relationship Id="rId8" Type="http://schemas.openxmlformats.org/officeDocument/2006/relationships/image" Target="../media/image118.png"/></Relationships>
</file>

<file path=ppt/slides/_rels/slide22.xml.rels><?xml version="1.0" encoding="UTF-8" standalone="yes"?><Relationships xmlns="http://schemas.openxmlformats.org/package/2006/relationships"><Relationship Id="rId20" Type="http://schemas.openxmlformats.org/officeDocument/2006/relationships/image" Target="../media/image121.png"/><Relationship Id="rId22" Type="http://schemas.openxmlformats.org/officeDocument/2006/relationships/image" Target="../media/image137.png"/><Relationship Id="rId21" Type="http://schemas.openxmlformats.org/officeDocument/2006/relationships/image" Target="../media/image134.png"/><Relationship Id="rId24" Type="http://schemas.openxmlformats.org/officeDocument/2006/relationships/image" Target="../media/image138.png"/><Relationship Id="rId23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1.png"/><Relationship Id="rId4" Type="http://schemas.openxmlformats.org/officeDocument/2006/relationships/image" Target="../media/image104.png"/><Relationship Id="rId9" Type="http://schemas.openxmlformats.org/officeDocument/2006/relationships/image" Target="../media/image108.png"/><Relationship Id="rId26" Type="http://schemas.openxmlformats.org/officeDocument/2006/relationships/image" Target="../media/image147.png"/><Relationship Id="rId25" Type="http://schemas.openxmlformats.org/officeDocument/2006/relationships/image" Target="../media/image135.jpg"/><Relationship Id="rId28" Type="http://schemas.openxmlformats.org/officeDocument/2006/relationships/image" Target="../media/image140.png"/><Relationship Id="rId27" Type="http://schemas.openxmlformats.org/officeDocument/2006/relationships/image" Target="../media/image144.png"/><Relationship Id="rId5" Type="http://schemas.openxmlformats.org/officeDocument/2006/relationships/image" Target="../media/image107.png"/><Relationship Id="rId6" Type="http://schemas.openxmlformats.org/officeDocument/2006/relationships/image" Target="../media/image118.png"/><Relationship Id="rId29" Type="http://schemas.openxmlformats.org/officeDocument/2006/relationships/image" Target="../media/image139.png"/><Relationship Id="rId7" Type="http://schemas.openxmlformats.org/officeDocument/2006/relationships/image" Target="../media/image105.gif"/><Relationship Id="rId8" Type="http://schemas.openxmlformats.org/officeDocument/2006/relationships/image" Target="../media/image109.jpg"/><Relationship Id="rId31" Type="http://schemas.openxmlformats.org/officeDocument/2006/relationships/image" Target="../media/image142.png"/><Relationship Id="rId30" Type="http://schemas.openxmlformats.org/officeDocument/2006/relationships/image" Target="../media/image141.jpg"/><Relationship Id="rId11" Type="http://schemas.openxmlformats.org/officeDocument/2006/relationships/image" Target="../media/image110.png"/><Relationship Id="rId33" Type="http://schemas.openxmlformats.org/officeDocument/2006/relationships/image" Target="../media/image143.jpg"/><Relationship Id="rId10" Type="http://schemas.openxmlformats.org/officeDocument/2006/relationships/image" Target="../media/image111.jpg"/><Relationship Id="rId32" Type="http://schemas.openxmlformats.org/officeDocument/2006/relationships/image" Target="../media/image155.png"/><Relationship Id="rId13" Type="http://schemas.openxmlformats.org/officeDocument/2006/relationships/image" Target="../media/image116.jpg"/><Relationship Id="rId35" Type="http://schemas.openxmlformats.org/officeDocument/2006/relationships/image" Target="../media/image145.png"/><Relationship Id="rId12" Type="http://schemas.openxmlformats.org/officeDocument/2006/relationships/image" Target="../media/image115.jpg"/><Relationship Id="rId34" Type="http://schemas.openxmlformats.org/officeDocument/2006/relationships/image" Target="../media/image146.jpg"/><Relationship Id="rId15" Type="http://schemas.openxmlformats.org/officeDocument/2006/relationships/image" Target="../media/image114.png"/><Relationship Id="rId14" Type="http://schemas.openxmlformats.org/officeDocument/2006/relationships/image" Target="../media/image113.png"/><Relationship Id="rId17" Type="http://schemas.openxmlformats.org/officeDocument/2006/relationships/image" Target="../media/image117.png"/><Relationship Id="rId16" Type="http://schemas.openxmlformats.org/officeDocument/2006/relationships/image" Target="../media/image125.png"/><Relationship Id="rId19" Type="http://schemas.openxmlformats.org/officeDocument/2006/relationships/image" Target="../media/image119.png"/><Relationship Id="rId18" Type="http://schemas.openxmlformats.org/officeDocument/2006/relationships/image" Target="../media/image120.png"/></Relationships>
</file>

<file path=ppt/slides/_rels/slide23.xml.rels><?xml version="1.0" encoding="UTF-8" standalone="yes"?><Relationships xmlns="http://schemas.openxmlformats.org/package/2006/relationships"><Relationship Id="rId20" Type="http://schemas.openxmlformats.org/officeDocument/2006/relationships/image" Target="../media/image162.png"/><Relationship Id="rId22" Type="http://schemas.openxmlformats.org/officeDocument/2006/relationships/image" Target="../media/image163.png"/><Relationship Id="rId21" Type="http://schemas.openxmlformats.org/officeDocument/2006/relationships/image" Target="../media/image164.png"/><Relationship Id="rId24" Type="http://schemas.openxmlformats.org/officeDocument/2006/relationships/image" Target="../media/image170.png"/><Relationship Id="rId23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8.png"/><Relationship Id="rId4" Type="http://schemas.openxmlformats.org/officeDocument/2006/relationships/image" Target="../media/image11.png"/><Relationship Id="rId9" Type="http://schemas.openxmlformats.org/officeDocument/2006/relationships/image" Target="../media/image156.png"/><Relationship Id="rId26" Type="http://schemas.openxmlformats.org/officeDocument/2006/relationships/image" Target="../media/image169.png"/><Relationship Id="rId25" Type="http://schemas.openxmlformats.org/officeDocument/2006/relationships/image" Target="../media/image171.png"/><Relationship Id="rId28" Type="http://schemas.openxmlformats.org/officeDocument/2006/relationships/image" Target="../media/image179.png"/><Relationship Id="rId27" Type="http://schemas.openxmlformats.org/officeDocument/2006/relationships/image" Target="../media/image172.png"/><Relationship Id="rId5" Type="http://schemas.openxmlformats.org/officeDocument/2006/relationships/image" Target="../media/image149.png"/><Relationship Id="rId6" Type="http://schemas.openxmlformats.org/officeDocument/2006/relationships/image" Target="../media/image151.png"/><Relationship Id="rId29" Type="http://schemas.openxmlformats.org/officeDocument/2006/relationships/image" Target="../media/image175.png"/><Relationship Id="rId7" Type="http://schemas.openxmlformats.org/officeDocument/2006/relationships/image" Target="../media/image150.png"/><Relationship Id="rId8" Type="http://schemas.openxmlformats.org/officeDocument/2006/relationships/image" Target="../media/image152.png"/><Relationship Id="rId31" Type="http://schemas.openxmlformats.org/officeDocument/2006/relationships/image" Target="../media/image155.png"/><Relationship Id="rId30" Type="http://schemas.openxmlformats.org/officeDocument/2006/relationships/image" Target="../media/image173.png"/><Relationship Id="rId11" Type="http://schemas.openxmlformats.org/officeDocument/2006/relationships/image" Target="../media/image158.png"/><Relationship Id="rId33" Type="http://schemas.openxmlformats.org/officeDocument/2006/relationships/image" Target="../media/image174.png"/><Relationship Id="rId10" Type="http://schemas.openxmlformats.org/officeDocument/2006/relationships/image" Target="../media/image153.png"/><Relationship Id="rId32" Type="http://schemas.openxmlformats.org/officeDocument/2006/relationships/image" Target="../media/image177.png"/><Relationship Id="rId13" Type="http://schemas.openxmlformats.org/officeDocument/2006/relationships/image" Target="../media/image157.png"/><Relationship Id="rId35" Type="http://schemas.openxmlformats.org/officeDocument/2006/relationships/image" Target="../media/image182.jpg"/><Relationship Id="rId12" Type="http://schemas.openxmlformats.org/officeDocument/2006/relationships/image" Target="../media/image154.png"/><Relationship Id="rId34" Type="http://schemas.openxmlformats.org/officeDocument/2006/relationships/image" Target="../media/image176.png"/><Relationship Id="rId15" Type="http://schemas.openxmlformats.org/officeDocument/2006/relationships/image" Target="../media/image159.png"/><Relationship Id="rId14" Type="http://schemas.openxmlformats.org/officeDocument/2006/relationships/image" Target="../media/image166.png"/><Relationship Id="rId36" Type="http://schemas.openxmlformats.org/officeDocument/2006/relationships/image" Target="../media/image178.jpg"/><Relationship Id="rId17" Type="http://schemas.openxmlformats.org/officeDocument/2006/relationships/image" Target="../media/image165.png"/><Relationship Id="rId16" Type="http://schemas.openxmlformats.org/officeDocument/2006/relationships/image" Target="../media/image167.png"/><Relationship Id="rId19" Type="http://schemas.openxmlformats.org/officeDocument/2006/relationships/image" Target="../media/image160.png"/><Relationship Id="rId18" Type="http://schemas.openxmlformats.org/officeDocument/2006/relationships/image" Target="../media/image161.png"/></Relationships>
</file>

<file path=ppt/slides/_rels/slide24.xml.rels><?xml version="1.0" encoding="UTF-8" standalone="yes"?><Relationships xmlns="http://schemas.openxmlformats.org/package/2006/relationships"><Relationship Id="rId20" Type="http://schemas.openxmlformats.org/officeDocument/2006/relationships/image" Target="../media/image195.png"/><Relationship Id="rId22" Type="http://schemas.openxmlformats.org/officeDocument/2006/relationships/image" Target="../media/image202.png"/><Relationship Id="rId21" Type="http://schemas.openxmlformats.org/officeDocument/2006/relationships/image" Target="../media/image147.png"/><Relationship Id="rId24" Type="http://schemas.openxmlformats.org/officeDocument/2006/relationships/image" Target="../media/image144.png"/><Relationship Id="rId23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4.png"/><Relationship Id="rId4" Type="http://schemas.openxmlformats.org/officeDocument/2006/relationships/image" Target="../media/image189.png"/><Relationship Id="rId9" Type="http://schemas.openxmlformats.org/officeDocument/2006/relationships/image" Target="../media/image136.png"/><Relationship Id="rId26" Type="http://schemas.openxmlformats.org/officeDocument/2006/relationships/image" Target="../media/image140.png"/><Relationship Id="rId25" Type="http://schemas.openxmlformats.org/officeDocument/2006/relationships/image" Target="../media/image197.png"/><Relationship Id="rId28" Type="http://schemas.openxmlformats.org/officeDocument/2006/relationships/image" Target="../media/image210.png"/><Relationship Id="rId27" Type="http://schemas.openxmlformats.org/officeDocument/2006/relationships/image" Target="../media/image139.png"/><Relationship Id="rId5" Type="http://schemas.openxmlformats.org/officeDocument/2006/relationships/image" Target="../media/image134.png"/><Relationship Id="rId6" Type="http://schemas.openxmlformats.org/officeDocument/2006/relationships/image" Target="../media/image11.png"/><Relationship Id="rId29" Type="http://schemas.openxmlformats.org/officeDocument/2006/relationships/image" Target="../media/image201.png"/><Relationship Id="rId7" Type="http://schemas.openxmlformats.org/officeDocument/2006/relationships/image" Target="../media/image183.png"/><Relationship Id="rId8" Type="http://schemas.openxmlformats.org/officeDocument/2006/relationships/image" Target="../media/image137.png"/><Relationship Id="rId31" Type="http://schemas.openxmlformats.org/officeDocument/2006/relationships/image" Target="../media/image141.jpg"/><Relationship Id="rId30" Type="http://schemas.openxmlformats.org/officeDocument/2006/relationships/image" Target="../media/image211.jpg"/><Relationship Id="rId11" Type="http://schemas.openxmlformats.org/officeDocument/2006/relationships/image" Target="../media/image187.png"/><Relationship Id="rId33" Type="http://schemas.openxmlformats.org/officeDocument/2006/relationships/image" Target="../media/image208.jpg"/><Relationship Id="rId10" Type="http://schemas.openxmlformats.org/officeDocument/2006/relationships/image" Target="../media/image191.png"/><Relationship Id="rId32" Type="http://schemas.openxmlformats.org/officeDocument/2006/relationships/image" Target="../media/image142.png"/><Relationship Id="rId13" Type="http://schemas.openxmlformats.org/officeDocument/2006/relationships/image" Target="../media/image188.png"/><Relationship Id="rId35" Type="http://schemas.openxmlformats.org/officeDocument/2006/relationships/image" Target="../media/image220.jpg"/><Relationship Id="rId12" Type="http://schemas.openxmlformats.org/officeDocument/2006/relationships/image" Target="../media/image138.png"/><Relationship Id="rId34" Type="http://schemas.openxmlformats.org/officeDocument/2006/relationships/image" Target="../media/image213.png"/><Relationship Id="rId15" Type="http://schemas.openxmlformats.org/officeDocument/2006/relationships/image" Target="../media/image194.png"/><Relationship Id="rId14" Type="http://schemas.openxmlformats.org/officeDocument/2006/relationships/image" Target="../media/image135.jpg"/><Relationship Id="rId17" Type="http://schemas.openxmlformats.org/officeDocument/2006/relationships/image" Target="../media/image198.png"/><Relationship Id="rId16" Type="http://schemas.openxmlformats.org/officeDocument/2006/relationships/image" Target="../media/image193.png"/><Relationship Id="rId19" Type="http://schemas.openxmlformats.org/officeDocument/2006/relationships/image" Target="../media/image203.png"/><Relationship Id="rId18" Type="http://schemas.openxmlformats.org/officeDocument/2006/relationships/image" Target="../media/image196.png"/></Relationships>
</file>

<file path=ppt/slides/_rels/slide25.xml.rels><?xml version="1.0" encoding="UTF-8" standalone="yes"?><Relationships xmlns="http://schemas.openxmlformats.org/package/2006/relationships"><Relationship Id="rId20" Type="http://schemas.openxmlformats.org/officeDocument/2006/relationships/image" Target="../media/image231.jpg"/><Relationship Id="rId22" Type="http://schemas.openxmlformats.org/officeDocument/2006/relationships/image" Target="../media/image146.jpg"/><Relationship Id="rId21" Type="http://schemas.openxmlformats.org/officeDocument/2006/relationships/image" Target="../media/image226.png"/><Relationship Id="rId24" Type="http://schemas.openxmlformats.org/officeDocument/2006/relationships/image" Target="../media/image116.jpg"/><Relationship Id="rId23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Relationship Id="rId4" Type="http://schemas.openxmlformats.org/officeDocument/2006/relationships/image" Target="../media/image212.png"/><Relationship Id="rId9" Type="http://schemas.openxmlformats.org/officeDocument/2006/relationships/image" Target="../media/image232.png"/><Relationship Id="rId26" Type="http://schemas.openxmlformats.org/officeDocument/2006/relationships/image" Target="../media/image234.png"/><Relationship Id="rId25" Type="http://schemas.openxmlformats.org/officeDocument/2006/relationships/image" Target="../media/image114.png"/><Relationship Id="rId27" Type="http://schemas.openxmlformats.org/officeDocument/2006/relationships/image" Target="../media/image233.png"/><Relationship Id="rId5" Type="http://schemas.openxmlformats.org/officeDocument/2006/relationships/image" Target="../media/image214.png"/><Relationship Id="rId6" Type="http://schemas.openxmlformats.org/officeDocument/2006/relationships/image" Target="../media/image145.png"/><Relationship Id="rId7" Type="http://schemas.openxmlformats.org/officeDocument/2006/relationships/image" Target="../media/image215.png"/><Relationship Id="rId8" Type="http://schemas.openxmlformats.org/officeDocument/2006/relationships/image" Target="../media/image219.png"/><Relationship Id="rId11" Type="http://schemas.openxmlformats.org/officeDocument/2006/relationships/image" Target="../media/image229.png"/><Relationship Id="rId10" Type="http://schemas.openxmlformats.org/officeDocument/2006/relationships/image" Target="../media/image216.png"/><Relationship Id="rId13" Type="http://schemas.openxmlformats.org/officeDocument/2006/relationships/image" Target="../media/image224.jpg"/><Relationship Id="rId12" Type="http://schemas.openxmlformats.org/officeDocument/2006/relationships/image" Target="../media/image218.png"/><Relationship Id="rId15" Type="http://schemas.openxmlformats.org/officeDocument/2006/relationships/image" Target="../media/image225.jpg"/><Relationship Id="rId14" Type="http://schemas.openxmlformats.org/officeDocument/2006/relationships/image" Target="../media/image221.png"/><Relationship Id="rId17" Type="http://schemas.openxmlformats.org/officeDocument/2006/relationships/image" Target="../media/image222.jpg"/><Relationship Id="rId16" Type="http://schemas.openxmlformats.org/officeDocument/2006/relationships/image" Target="../media/image143.jpg"/><Relationship Id="rId19" Type="http://schemas.openxmlformats.org/officeDocument/2006/relationships/image" Target="../media/image223.png"/><Relationship Id="rId18" Type="http://schemas.openxmlformats.org/officeDocument/2006/relationships/image" Target="../media/image227.jpg"/></Relationships>
</file>

<file path=ppt/slides/_rels/slide26.xml.rels><?xml version="1.0" encoding="UTF-8" standalone="yes"?><Relationships xmlns="http://schemas.openxmlformats.org/package/2006/relationships"><Relationship Id="rId40" Type="http://schemas.openxmlformats.org/officeDocument/2006/relationships/image" Target="../media/image270.png"/><Relationship Id="rId20" Type="http://schemas.openxmlformats.org/officeDocument/2006/relationships/image" Target="../media/image250.png"/><Relationship Id="rId42" Type="http://schemas.openxmlformats.org/officeDocument/2006/relationships/image" Target="../media/image273.png"/><Relationship Id="rId41" Type="http://schemas.openxmlformats.org/officeDocument/2006/relationships/image" Target="../media/image274.png"/><Relationship Id="rId22" Type="http://schemas.openxmlformats.org/officeDocument/2006/relationships/image" Target="../media/image255.png"/><Relationship Id="rId44" Type="http://schemas.openxmlformats.org/officeDocument/2006/relationships/image" Target="../media/image272.png"/><Relationship Id="rId21" Type="http://schemas.openxmlformats.org/officeDocument/2006/relationships/image" Target="../media/image254.png"/><Relationship Id="rId43" Type="http://schemas.openxmlformats.org/officeDocument/2006/relationships/image" Target="../media/image275.png"/><Relationship Id="rId24" Type="http://schemas.openxmlformats.org/officeDocument/2006/relationships/image" Target="../media/image257.png"/><Relationship Id="rId46" Type="http://schemas.openxmlformats.org/officeDocument/2006/relationships/image" Target="../media/image280.jpg"/><Relationship Id="rId23" Type="http://schemas.openxmlformats.org/officeDocument/2006/relationships/image" Target="../media/image252.png"/><Relationship Id="rId45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5.png"/><Relationship Id="rId4" Type="http://schemas.openxmlformats.org/officeDocument/2006/relationships/image" Target="../media/image236.png"/><Relationship Id="rId9" Type="http://schemas.openxmlformats.org/officeDocument/2006/relationships/image" Target="../media/image245.png"/><Relationship Id="rId26" Type="http://schemas.openxmlformats.org/officeDocument/2006/relationships/image" Target="../media/image263.png"/><Relationship Id="rId48" Type="http://schemas.openxmlformats.org/officeDocument/2006/relationships/image" Target="../media/image277.png"/><Relationship Id="rId25" Type="http://schemas.openxmlformats.org/officeDocument/2006/relationships/image" Target="../media/image253.png"/><Relationship Id="rId47" Type="http://schemas.openxmlformats.org/officeDocument/2006/relationships/image" Target="../media/image278.png"/><Relationship Id="rId28" Type="http://schemas.openxmlformats.org/officeDocument/2006/relationships/image" Target="../media/image262.png"/><Relationship Id="rId27" Type="http://schemas.openxmlformats.org/officeDocument/2006/relationships/image" Target="../media/image258.png"/><Relationship Id="rId5" Type="http://schemas.openxmlformats.org/officeDocument/2006/relationships/image" Target="../media/image241.png"/><Relationship Id="rId6" Type="http://schemas.openxmlformats.org/officeDocument/2006/relationships/image" Target="../media/image242.png"/><Relationship Id="rId29" Type="http://schemas.openxmlformats.org/officeDocument/2006/relationships/image" Target="../media/image259.png"/><Relationship Id="rId7" Type="http://schemas.openxmlformats.org/officeDocument/2006/relationships/image" Target="../media/image237.png"/><Relationship Id="rId8" Type="http://schemas.openxmlformats.org/officeDocument/2006/relationships/image" Target="../media/image11.png"/><Relationship Id="rId31" Type="http://schemas.openxmlformats.org/officeDocument/2006/relationships/image" Target="../media/image265.png"/><Relationship Id="rId30" Type="http://schemas.openxmlformats.org/officeDocument/2006/relationships/image" Target="../media/image256.png"/><Relationship Id="rId11" Type="http://schemas.openxmlformats.org/officeDocument/2006/relationships/image" Target="../media/image243.png"/><Relationship Id="rId33" Type="http://schemas.openxmlformats.org/officeDocument/2006/relationships/image" Target="../media/image261.png"/><Relationship Id="rId10" Type="http://schemas.openxmlformats.org/officeDocument/2006/relationships/image" Target="../media/image240.png"/><Relationship Id="rId32" Type="http://schemas.openxmlformats.org/officeDocument/2006/relationships/image" Target="../media/image260.png"/><Relationship Id="rId13" Type="http://schemas.openxmlformats.org/officeDocument/2006/relationships/image" Target="../media/image239.png"/><Relationship Id="rId35" Type="http://schemas.openxmlformats.org/officeDocument/2006/relationships/image" Target="../media/image266.png"/><Relationship Id="rId12" Type="http://schemas.openxmlformats.org/officeDocument/2006/relationships/image" Target="../media/image251.png"/><Relationship Id="rId34" Type="http://schemas.openxmlformats.org/officeDocument/2006/relationships/image" Target="../media/image264.png"/><Relationship Id="rId15" Type="http://schemas.openxmlformats.org/officeDocument/2006/relationships/image" Target="../media/image276.png"/><Relationship Id="rId37" Type="http://schemas.openxmlformats.org/officeDocument/2006/relationships/image" Target="../media/image267.png"/><Relationship Id="rId14" Type="http://schemas.openxmlformats.org/officeDocument/2006/relationships/image" Target="../media/image244.png"/><Relationship Id="rId36" Type="http://schemas.openxmlformats.org/officeDocument/2006/relationships/image" Target="../media/image268.png"/><Relationship Id="rId17" Type="http://schemas.openxmlformats.org/officeDocument/2006/relationships/image" Target="../media/image249.png"/><Relationship Id="rId39" Type="http://schemas.openxmlformats.org/officeDocument/2006/relationships/image" Target="../media/image269.png"/><Relationship Id="rId16" Type="http://schemas.openxmlformats.org/officeDocument/2006/relationships/image" Target="../media/image246.png"/><Relationship Id="rId38" Type="http://schemas.openxmlformats.org/officeDocument/2006/relationships/image" Target="../media/image271.png"/><Relationship Id="rId19" Type="http://schemas.openxmlformats.org/officeDocument/2006/relationships/image" Target="../media/image248.png"/><Relationship Id="rId18" Type="http://schemas.openxmlformats.org/officeDocument/2006/relationships/image" Target="../media/image2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4.jpg"/><Relationship Id="rId13" Type="http://schemas.openxmlformats.org/officeDocument/2006/relationships/image" Target="../media/image27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jpg"/><Relationship Id="rId14" Type="http://schemas.openxmlformats.org/officeDocument/2006/relationships/image" Target="../media/image20.jpg"/><Relationship Id="rId5" Type="http://schemas.openxmlformats.org/officeDocument/2006/relationships/image" Target="../media/image5.jpg"/><Relationship Id="rId6" Type="http://schemas.openxmlformats.org/officeDocument/2006/relationships/image" Target="../media/image10.jpg"/><Relationship Id="rId7" Type="http://schemas.openxmlformats.org/officeDocument/2006/relationships/image" Target="../media/image14.png"/><Relationship Id="rId8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hyperlink" Target="http://www.ciirc.cvut.cz" TargetMode="External"/><Relationship Id="rId6" Type="http://schemas.openxmlformats.org/officeDocument/2006/relationships/hyperlink" Target="http://www.depot.bike" TargetMode="External"/><Relationship Id="rId7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29.jp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jpg"/><Relationship Id="rId10" Type="http://schemas.openxmlformats.org/officeDocument/2006/relationships/image" Target="../media/image40.jpg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42.jpg"/><Relationship Id="rId5" Type="http://schemas.openxmlformats.org/officeDocument/2006/relationships/image" Target="../media/image21.jpg"/><Relationship Id="rId6" Type="http://schemas.openxmlformats.org/officeDocument/2006/relationships/image" Target="../media/image13.png"/><Relationship Id="rId7" Type="http://schemas.openxmlformats.org/officeDocument/2006/relationships/image" Target="../media/image26.gif"/><Relationship Id="rId8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37.jpg"/><Relationship Id="rId6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16.jpg"/><Relationship Id="rId6" Type="http://schemas.openxmlformats.org/officeDocument/2006/relationships/image" Target="../media/image41.jpg"/><Relationship Id="rId7" Type="http://schemas.openxmlformats.org/officeDocument/2006/relationships/image" Target="../media/image35.jpg"/><Relationship Id="rId8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ky, outdoor, outdoor object, high&#10;&#10;Description automatically generated" id="105" name="Google Shape;10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751" y="-324"/>
            <a:ext cx="9077624" cy="614354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"/>
          <p:cNvSpPr/>
          <p:nvPr/>
        </p:nvSpPr>
        <p:spPr>
          <a:xfrm>
            <a:off x="8039818" y="-4314"/>
            <a:ext cx="4140679" cy="6153509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55767" y="382426"/>
            <a:ext cx="3500464" cy="6531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uc-powerpoint.officeapps.live.com/pods/GetClipboardImage.ashx?Id=5a45048d-36bd-4b93-b852-b98bc5243050&amp;DC=GEU4&amp;wdoverrides=GetClipboardImageEnabled:true" id="108" name="Google Shape;108;p1"/>
          <p:cNvPicPr preferRelativeResize="0"/>
          <p:nvPr/>
        </p:nvPicPr>
        <p:blipFill rotWithShape="1">
          <a:blip r:embed="rId5">
            <a:alphaModFix/>
          </a:blip>
          <a:srcRect b="1852" l="24212" r="60366" t="87592"/>
          <a:stretch/>
        </p:blipFill>
        <p:spPr>
          <a:xfrm>
            <a:off x="1" y="6148614"/>
            <a:ext cx="188007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/>
          <p:cNvPicPr preferRelativeResize="0"/>
          <p:nvPr/>
        </p:nvPicPr>
        <p:blipFill rotWithShape="1">
          <a:blip r:embed="rId5">
            <a:alphaModFix/>
          </a:blip>
          <a:srcRect b="1852" l="0" r="1481" t="87592"/>
          <a:stretch/>
        </p:blipFill>
        <p:spPr>
          <a:xfrm>
            <a:off x="247073" y="6148614"/>
            <a:ext cx="11944926" cy="71985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"/>
          <p:cNvSpPr txBox="1"/>
          <p:nvPr/>
        </p:nvSpPr>
        <p:spPr>
          <a:xfrm>
            <a:off x="9249267" y="5166739"/>
            <a:ext cx="2378546" cy="341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rgbClr val="03833E"/>
                </a:solidFill>
                <a:latin typeface="Calibri"/>
                <a:ea typeface="Calibri"/>
                <a:cs typeface="Calibri"/>
                <a:sym typeface="Calibri"/>
              </a:rPr>
              <a:t>www.powerhub.cz</a:t>
            </a:r>
            <a:endParaRPr b="0" i="0" sz="1800" u="sng" cap="none" strike="noStrike">
              <a:solidFill>
                <a:srgbClr val="03833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"/>
          <p:cNvSpPr txBox="1"/>
          <p:nvPr/>
        </p:nvSpPr>
        <p:spPr>
          <a:xfrm>
            <a:off x="66718" y="5333883"/>
            <a:ext cx="8436633" cy="6309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"/>
          <p:cNvSpPr txBox="1"/>
          <p:nvPr/>
        </p:nvSpPr>
        <p:spPr>
          <a:xfrm>
            <a:off x="9066940" y="5285443"/>
            <a:ext cx="2743200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4436F"/>
                </a:solidFill>
                <a:latin typeface="Calibri"/>
                <a:ea typeface="Calibri"/>
                <a:cs typeface="Calibri"/>
                <a:sym typeface="Calibri"/>
              </a:rPr>
              <a:t>Říčany, 23-24.6.2022</a:t>
            </a:r>
            <a:endParaRPr sz="2000">
              <a:solidFill>
                <a:srgbClr val="14436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"/>
          <p:cNvSpPr/>
          <p:nvPr/>
        </p:nvSpPr>
        <p:spPr>
          <a:xfrm>
            <a:off x="17253" y="5229045"/>
            <a:ext cx="12191998" cy="833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"/>
          <p:cNvSpPr txBox="1"/>
          <p:nvPr/>
        </p:nvSpPr>
        <p:spPr>
          <a:xfrm>
            <a:off x="9934659" y="5993704"/>
            <a:ext cx="3519577" cy="695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"/>
          <p:cNvSpPr txBox="1"/>
          <p:nvPr/>
        </p:nvSpPr>
        <p:spPr>
          <a:xfrm>
            <a:off x="8102228" y="1581705"/>
            <a:ext cx="3847894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4436F"/>
                </a:solidFill>
                <a:latin typeface="Calibri"/>
                <a:ea typeface="Calibri"/>
                <a:cs typeface="Calibri"/>
                <a:sym typeface="Calibri"/>
              </a:rPr>
              <a:t>Future</a:t>
            </a:r>
            <a:r>
              <a:rPr b="1" lang="en-US" sz="3000">
                <a:solidFill>
                  <a:srgbClr val="03833E"/>
                </a:solidFill>
                <a:latin typeface="Calibri"/>
                <a:ea typeface="Calibri"/>
                <a:cs typeface="Calibri"/>
                <a:sym typeface="Calibri"/>
              </a:rPr>
              <a:t>City</a:t>
            </a:r>
            <a:r>
              <a:rPr b="1" lang="en-US" sz="3000">
                <a:solidFill>
                  <a:srgbClr val="14436F"/>
                </a:solidFill>
                <a:latin typeface="Calibri"/>
                <a:ea typeface="Calibri"/>
                <a:cs typeface="Calibri"/>
                <a:sym typeface="Calibri"/>
              </a:rPr>
              <a:t>Tech 2022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1443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14436F"/>
                </a:solidFill>
                <a:latin typeface="Calibri"/>
                <a:ea typeface="Calibri"/>
                <a:cs typeface="Calibri"/>
                <a:sym typeface="Calibri"/>
              </a:rPr>
              <a:t>Citylogistika</a:t>
            </a:r>
            <a:endParaRPr b="1" sz="2400">
              <a:solidFill>
                <a:srgbClr val="1443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1443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14436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"/>
          <p:cNvSpPr/>
          <p:nvPr/>
        </p:nvSpPr>
        <p:spPr>
          <a:xfrm>
            <a:off x="310291" y="1381294"/>
            <a:ext cx="11352399" cy="381603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5"/>
          <p:cNvSpPr txBox="1"/>
          <p:nvPr/>
        </p:nvSpPr>
        <p:spPr>
          <a:xfrm>
            <a:off x="247073" y="347959"/>
            <a:ext cx="10664700" cy="554100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F497D"/>
                </a:solidFill>
              </a:rPr>
              <a:t>Řešení – Trailery ? </a:t>
            </a:r>
            <a:endParaRPr b="1" sz="3000">
              <a:solidFill>
                <a:srgbClr val="1F497D"/>
              </a:solidFill>
            </a:endParaRPr>
          </a:p>
        </p:txBody>
      </p:sp>
      <p:pic>
        <p:nvPicPr>
          <p:cNvPr descr="https://euc-powerpoint.officeapps.live.com/pods/GetClipboardImage.ashx?Id=5a45048d-36bd-4b93-b852-b98bc5243050&amp;DC=GEU4&amp;wdoverrides=GetClipboardImageEnabled:true" id="269" name="Google Shape;26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6148614"/>
            <a:ext cx="1880076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073" y="6148614"/>
            <a:ext cx="11944926" cy="733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74399" y="3997649"/>
            <a:ext cx="4817600" cy="2150975"/>
          </a:xfrm>
          <a:prstGeom prst="rect">
            <a:avLst/>
          </a:prstGeom>
          <a:noFill/>
          <a:ln>
            <a:noFill/>
          </a:ln>
          <a:effectLst>
            <a:outerShdw blurRad="149987" algn="ctr" dir="8460000" dist="250190">
              <a:srgbClr val="000000">
                <a:alpha val="27843"/>
              </a:srgbClr>
            </a:outerShdw>
          </a:effectLst>
        </p:spPr>
      </p:pic>
      <p:pic>
        <p:nvPicPr>
          <p:cNvPr id="272" name="Google Shape;272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4340" y="5111576"/>
            <a:ext cx="1005737" cy="821588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5"/>
          <p:cNvSpPr txBox="1"/>
          <p:nvPr/>
        </p:nvSpPr>
        <p:spPr>
          <a:xfrm>
            <a:off x="194265" y="993933"/>
            <a:ext cx="11127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</a:rPr>
              <a:t>eTrailer: elektrický přívěs pro jízdní kola s patentovanou technologií umožňující inteligentní synchronizovaný pohyb</a:t>
            </a:r>
            <a:endParaRPr b="1" sz="1900">
              <a:solidFill>
                <a:schemeClr val="dk1"/>
              </a:solidFill>
            </a:endParaRPr>
          </a:p>
        </p:txBody>
      </p:sp>
      <p:sp>
        <p:nvSpPr>
          <p:cNvPr id="274" name="Google Shape;274;p15"/>
          <p:cNvSpPr txBox="1"/>
          <p:nvPr/>
        </p:nvSpPr>
        <p:spPr>
          <a:xfrm>
            <a:off x="392471" y="1762891"/>
            <a:ext cx="84543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Vlastnosti přívěsu NÜWIEL eTrailer</a:t>
            </a:r>
            <a:endParaRPr b="1" sz="18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Smart Sensor - </a:t>
            </a:r>
            <a:r>
              <a:rPr lang="en-US" sz="1800">
                <a:solidFill>
                  <a:schemeClr val="dk1"/>
                </a:solidFill>
              </a:rPr>
              <a:t>Patentovaná technologie pro automatické zrychlování a brzdění.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Systém dvojité brzdy - </a:t>
            </a:r>
            <a:r>
              <a:rPr lang="en-US" sz="1800">
                <a:solidFill>
                  <a:schemeClr val="dk1"/>
                </a:solidFill>
              </a:rPr>
              <a:t>Zvýšená bezpečnost díky rekuperační a nájezdové brzdě.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Režim eHandcart - </a:t>
            </a:r>
            <a:r>
              <a:rPr lang="en-US" sz="1800">
                <a:solidFill>
                  <a:schemeClr val="dk1"/>
                </a:solidFill>
              </a:rPr>
              <a:t>Automatické přepínání mezi cyklo/pěším režimem.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Univerzální - </a:t>
            </a:r>
            <a:r>
              <a:rPr lang="en-US" sz="1800">
                <a:solidFill>
                  <a:schemeClr val="dk1"/>
                </a:solidFill>
              </a:rPr>
              <a:t>lze připojit k jakémukoli typu jízdního kola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75" name="Google Shape;275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18168" y="5274094"/>
            <a:ext cx="1643690" cy="65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043315" y="1882816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euc-powerpoint.officeapps.live.com/pods/GetClipboardImage.ashx?Id=5a45048d-36bd-4b93-b852-b98bc5243050&amp;DC=GEU4&amp;wdoverrides=GetClipboardImageEnabled:true" id="282" name="Google Shape;28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6148614"/>
            <a:ext cx="1880076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074" y="6124555"/>
            <a:ext cx="11944926" cy="73344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6"/>
          <p:cNvSpPr/>
          <p:nvPr/>
        </p:nvSpPr>
        <p:spPr>
          <a:xfrm>
            <a:off x="-254000" y="-254000"/>
            <a:ext cx="0" cy="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192993528</a:t>
            </a:r>
            <a:endParaRPr/>
          </a:p>
        </p:txBody>
      </p:sp>
      <p:sp>
        <p:nvSpPr>
          <p:cNvPr id="285" name="Google Shape;285;p16"/>
          <p:cNvSpPr txBox="1"/>
          <p:nvPr/>
        </p:nvSpPr>
        <p:spPr>
          <a:xfrm>
            <a:off x="352425" y="427818"/>
            <a:ext cx="7426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1F497D"/>
                </a:solidFill>
              </a:rPr>
              <a:t>Řešení – Autonomní Logistická e-vozidla ?</a:t>
            </a:r>
            <a:endParaRPr b="1" sz="2700">
              <a:solidFill>
                <a:srgbClr val="1F497D"/>
              </a:solidFill>
            </a:endParaRPr>
          </a:p>
        </p:txBody>
      </p:sp>
      <p:sp>
        <p:nvSpPr>
          <p:cNvPr descr="https://euc-powerpoint.officeapps.live.com/pods/GetClipboardImage.ashx?Id=63b28c7e-abeb-4f03-a937-f08fd22843d5&amp;DC=GEU6&amp;pkey=ce29de14-3728-421c-919c-27c19e511d69&amp;wdwaccluster=GEU6" id="286" name="Google Shape;286;p16"/>
          <p:cNvSpPr/>
          <p:nvPr/>
        </p:nvSpPr>
        <p:spPr>
          <a:xfrm>
            <a:off x="21272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euc-powerpoint.officeapps.live.com/pods/GetClipboardImage.ashx?Id=63b28c7e-abeb-4f03-a937-f08fd22843d5&amp;DC=GEU6&amp;pkey=ce29de14-3728-421c-919c-27c19e511d69&amp;wdwaccluster=GEU6" id="287" name="Google Shape;287;p16"/>
          <p:cNvSpPr/>
          <p:nvPr/>
        </p:nvSpPr>
        <p:spPr>
          <a:xfrm>
            <a:off x="36512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euc-powerpoint.officeapps.live.com/pods/GetClipboardImage.ashx?Id=b1884365-5528-4a8f-a6f0-368bdf0f6512&amp;DC=GEU6&amp;pkey=c4ef1a3c-cf6b-4b0d-a228-b28b1451e03d&amp;wdwaccluster=GEU6" id="288" name="Google Shape;288;p16"/>
          <p:cNvSpPr/>
          <p:nvPr/>
        </p:nvSpPr>
        <p:spPr>
          <a:xfrm>
            <a:off x="51752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road, car&#10;&#10;Description automatically generated" id="289" name="Google Shape;28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3872" y="1842054"/>
            <a:ext cx="4654657" cy="262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90491" y="3477957"/>
            <a:ext cx="4690108" cy="225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80244" y="1750675"/>
            <a:ext cx="2714625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euc-powerpoint.officeapps.live.com/pods/GetClipboardImage.ashx?Id=5a45048d-36bd-4b93-b852-b98bc5243050&amp;DC=GEU4&amp;wdoverrides=GetClipboardImageEnabled:true" id="297" name="Google Shape;29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6148614"/>
            <a:ext cx="1880076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073" y="6148614"/>
            <a:ext cx="11944926" cy="73344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7"/>
          <p:cNvSpPr/>
          <p:nvPr/>
        </p:nvSpPr>
        <p:spPr>
          <a:xfrm>
            <a:off x="-254000" y="-254000"/>
            <a:ext cx="0" cy="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192993528</a:t>
            </a:r>
            <a:endParaRPr/>
          </a:p>
        </p:txBody>
      </p:sp>
      <p:sp>
        <p:nvSpPr>
          <p:cNvPr id="300" name="Google Shape;300;p17"/>
          <p:cNvSpPr txBox="1"/>
          <p:nvPr/>
        </p:nvSpPr>
        <p:spPr>
          <a:xfrm>
            <a:off x="352425" y="427818"/>
            <a:ext cx="7426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1F497D"/>
                </a:solidFill>
              </a:rPr>
              <a:t>Komplexní systémy </a:t>
            </a:r>
            <a:endParaRPr b="1" sz="2800">
              <a:solidFill>
                <a:srgbClr val="1F497D"/>
              </a:solidFill>
            </a:endParaRPr>
          </a:p>
        </p:txBody>
      </p:sp>
      <p:sp>
        <p:nvSpPr>
          <p:cNvPr descr="https://euc-powerpoint.officeapps.live.com/pods/GetClipboardImage.ashx?Id=63b28c7e-abeb-4f03-a937-f08fd22843d5&amp;DC=GEU6&amp;pkey=ce29de14-3728-421c-919c-27c19e511d69&amp;wdwaccluster=GEU6" id="301" name="Google Shape;301;p17"/>
          <p:cNvSpPr/>
          <p:nvPr/>
        </p:nvSpPr>
        <p:spPr>
          <a:xfrm>
            <a:off x="21272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euc-powerpoint.officeapps.live.com/pods/GetClipboardImage.ashx?Id=63b28c7e-abeb-4f03-a937-f08fd22843d5&amp;DC=GEU6&amp;pkey=ce29de14-3728-421c-919c-27c19e511d69&amp;wdwaccluster=GEU6" id="302" name="Google Shape;302;p17"/>
          <p:cNvSpPr/>
          <p:nvPr/>
        </p:nvSpPr>
        <p:spPr>
          <a:xfrm>
            <a:off x="36512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euc-powerpoint.officeapps.live.com/pods/GetClipboardImage.ashx?Id=b1884365-5528-4a8f-a6f0-368bdf0f6512&amp;DC=GEU6&amp;pkey=c4ef1a3c-cf6b-4b0d-a228-b28b1451e03d&amp;wdwaccluster=GEU6" id="303" name="Google Shape;303;p17"/>
          <p:cNvSpPr/>
          <p:nvPr/>
        </p:nvSpPr>
        <p:spPr>
          <a:xfrm>
            <a:off x="51752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55256" y="397207"/>
            <a:ext cx="621164" cy="615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7525" y="1127673"/>
            <a:ext cx="4438788" cy="24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56313" y="1063723"/>
            <a:ext cx="5296245" cy="296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6969" y="3417817"/>
            <a:ext cx="4526122" cy="257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87252" y="3128736"/>
            <a:ext cx="3560884" cy="1589866"/>
          </a:xfrm>
          <a:prstGeom prst="rect">
            <a:avLst/>
          </a:prstGeom>
          <a:noFill/>
          <a:ln>
            <a:noFill/>
          </a:ln>
          <a:effectLst>
            <a:outerShdw blurRad="149987" algn="ctr" dir="8460000" dist="250190">
              <a:srgbClr val="000000">
                <a:alpha val="27843"/>
              </a:srgbClr>
            </a:outerShdw>
          </a:effectLst>
        </p:spPr>
      </p:pic>
      <p:pic>
        <p:nvPicPr>
          <p:cNvPr id="309" name="Google Shape;309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97231" y="3923164"/>
            <a:ext cx="2868607" cy="190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606921" y="4451434"/>
            <a:ext cx="2771775" cy="164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ucktrain vehicle system for urban last-mile and industrial logistics -  YouTube" id="315" name="Google Shape;31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3476" y="137981"/>
            <a:ext cx="2502877" cy="1409954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8"/>
          <p:cNvSpPr txBox="1"/>
          <p:nvPr>
            <p:ph idx="1" type="body"/>
          </p:nvPr>
        </p:nvSpPr>
        <p:spPr>
          <a:xfrm>
            <a:off x="374650" y="404813"/>
            <a:ext cx="9321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b="1" lang="en-US"/>
              <a:t>ZEND - </a:t>
            </a:r>
            <a:r>
              <a:rPr lang="en-US"/>
              <a:t>Zero EmissioN last-mile Delivery</a:t>
            </a:r>
            <a:endParaRPr/>
          </a:p>
        </p:txBody>
      </p:sp>
      <p:sp>
        <p:nvSpPr>
          <p:cNvPr id="317" name="Google Shape;317;p18"/>
          <p:cNvSpPr txBox="1"/>
          <p:nvPr>
            <p:ph idx="2" type="body"/>
          </p:nvPr>
        </p:nvSpPr>
        <p:spPr>
          <a:xfrm>
            <a:off x="374650" y="1287462"/>
            <a:ext cx="10689902" cy="4283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15900" lvl="0" marL="34290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Otestování nových technologií, obchodních modelů provozu Mikrohub Logistických center, služeb pro operátory i zákazníky, optimalizace doručovacích služeb (1st Mile Delivery, Last Mile Delivery)</a:t>
            </a:r>
            <a:endParaRPr/>
          </a:p>
          <a:p>
            <a:pPr indent="-215900" lvl="0" marL="34290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Projekt Leader – PowerHUB</a:t>
            </a:r>
            <a:endParaRPr/>
          </a:p>
          <a:p>
            <a:pPr indent="-342900" lvl="1" marL="990900" rtl="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Partneři – AMAT (City of Milan), City of Prague + City of Říčany, City of Helmond (Brainport Smart District), KTH Royal Institute of Technology, VUB-MOBI, MOVEN, Eurometropole Strasbourg, Cargobici, DroidDrive GmbH,  DisruptiveHUB (SK)</a:t>
            </a:r>
            <a:endParaRPr/>
          </a:p>
          <a:p>
            <a:pPr indent="-215900" lvl="0" marL="34290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Plánováno v rámci Bike Depot 2023 (Spolupráce MHMP, TSK)</a:t>
            </a:r>
            <a:endParaRPr/>
          </a:p>
          <a:p>
            <a:pPr indent="0" lvl="0" marL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318" name="Google Shape;31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4130" y="5434303"/>
            <a:ext cx="3886200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10562" y="4746624"/>
            <a:ext cx="2771775" cy="164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20000"/>
          </a:blip>
          <a:stretch>
            <a:fillRect/>
          </a:stretch>
        </a:blip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9"/>
          <p:cNvSpPr txBox="1"/>
          <p:nvPr/>
        </p:nvSpPr>
        <p:spPr>
          <a:xfrm>
            <a:off x="704754" y="385145"/>
            <a:ext cx="10927500" cy="630900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dk2"/>
                </a:solidFill>
              </a:rPr>
              <a:t> Strategické aktivity pro 2022</a:t>
            </a:r>
            <a:endParaRPr b="1" sz="1700"/>
          </a:p>
        </p:txBody>
      </p:sp>
      <p:pic>
        <p:nvPicPr>
          <p:cNvPr descr="https://euc-powerpoint.officeapps.live.com/pods/GetClipboardImage.ashx?Id=5a45048d-36bd-4b93-b852-b98bc5243050&amp;DC=GEU4&amp;wdoverrides=GetClipboardImageEnabled:true" id="326" name="Google Shape;326;p19"/>
          <p:cNvPicPr preferRelativeResize="0"/>
          <p:nvPr/>
        </p:nvPicPr>
        <p:blipFill rotWithShape="1">
          <a:blip r:embed="rId4">
            <a:alphaModFix/>
          </a:blip>
          <a:srcRect b="1852" l="24212" r="60366" t="87592"/>
          <a:stretch/>
        </p:blipFill>
        <p:spPr>
          <a:xfrm>
            <a:off x="1" y="6134100"/>
            <a:ext cx="188007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uc-powerpoint.officeapps.live.com/pods/GetClipboardImage.ashx?Id=5a45048d-36bd-4b93-b852-b98bc5243050&amp;DC=GEU4&amp;wdoverrides=GetClipboardImageEnabled:true" id="327" name="Google Shape;327;p19"/>
          <p:cNvPicPr preferRelativeResize="0"/>
          <p:nvPr/>
        </p:nvPicPr>
        <p:blipFill rotWithShape="1">
          <a:blip r:embed="rId4">
            <a:alphaModFix/>
          </a:blip>
          <a:srcRect b="1852" l="0" r="1481" t="87592"/>
          <a:stretch/>
        </p:blipFill>
        <p:spPr>
          <a:xfrm>
            <a:off x="180753" y="6134100"/>
            <a:ext cx="12011249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9"/>
          <p:cNvSpPr/>
          <p:nvPr/>
        </p:nvSpPr>
        <p:spPr>
          <a:xfrm>
            <a:off x="6408611" y="181386"/>
            <a:ext cx="6096000" cy="6124523"/>
          </a:xfrm>
          <a:prstGeom prst="rect">
            <a:avLst/>
          </a:prstGeom>
          <a:solidFill>
            <a:srgbClr val="03833E">
              <a:alpha val="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9"/>
          <p:cNvSpPr txBox="1"/>
          <p:nvPr/>
        </p:nvSpPr>
        <p:spPr>
          <a:xfrm>
            <a:off x="641277" y="1115082"/>
            <a:ext cx="6461672" cy="4544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571500" marR="0" rtl="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</a:pPr>
            <a:r>
              <a:t/>
            </a:r>
            <a:endParaRPr b="1"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9"/>
          <p:cNvSpPr txBox="1"/>
          <p:nvPr/>
        </p:nvSpPr>
        <p:spPr>
          <a:xfrm>
            <a:off x="610778" y="1202305"/>
            <a:ext cx="7680426" cy="4136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Living Labs in CZ 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Prague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Central Bohemia</a:t>
            </a:r>
            <a:b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20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Inovační centrum s Centrum Paraple 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914400" marR="0" rtl="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Living Labs &amp; Czech Mobility EcoSystem  (Czech Mobility HUB)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914400" marR="0" rtl="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text, zařízení, indikátor, metr&#10;&#10;Popis se vygeneroval automaticky." id="331" name="Google Shape;331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81087" y="3184659"/>
            <a:ext cx="861312" cy="89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20769" y="1142707"/>
            <a:ext cx="11811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37061" y="946954"/>
            <a:ext cx="971550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35655" y="2063453"/>
            <a:ext cx="1095375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133407" y="2095500"/>
            <a:ext cx="63817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016778" y="1274021"/>
            <a:ext cx="1304925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425618" y="2138825"/>
            <a:ext cx="781050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359014" y="1548686"/>
            <a:ext cx="1400175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497134" y="2195402"/>
            <a:ext cx="151447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931030" y="4186066"/>
            <a:ext cx="3031145" cy="918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&#10;&#10;Description automatically generated" id="346" name="Google Shape;34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9835" y="-1438"/>
            <a:ext cx="8652292" cy="6142005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energy ecar" id="347" name="Google Shape;347;p20"/>
          <p:cNvSpPr/>
          <p:nvPr/>
        </p:nvSpPr>
        <p:spPr>
          <a:xfrm>
            <a:off x="155575" y="-928688"/>
            <a:ext cx="3394075" cy="1943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energy ecar" id="348" name="Google Shape;348;p20"/>
          <p:cNvSpPr/>
          <p:nvPr/>
        </p:nvSpPr>
        <p:spPr>
          <a:xfrm>
            <a:off x="77193" y="-825614"/>
            <a:ext cx="3394075" cy="1943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9" name="Google Shape;34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133530"/>
            <a:ext cx="12192000" cy="73344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0"/>
          <p:cNvSpPr/>
          <p:nvPr/>
        </p:nvSpPr>
        <p:spPr>
          <a:xfrm>
            <a:off x="1066798" y="4917827"/>
            <a:ext cx="2332892" cy="1008184"/>
          </a:xfrm>
          <a:prstGeom prst="rect">
            <a:avLst/>
          </a:prstGeom>
          <a:solidFill>
            <a:srgbClr val="92C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20"/>
          <p:cNvSpPr/>
          <p:nvPr/>
        </p:nvSpPr>
        <p:spPr>
          <a:xfrm>
            <a:off x="1066798" y="3663458"/>
            <a:ext cx="2332892" cy="1008184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0"/>
          <p:cNvSpPr/>
          <p:nvPr/>
        </p:nvSpPr>
        <p:spPr>
          <a:xfrm>
            <a:off x="1066799" y="2420813"/>
            <a:ext cx="2332892" cy="1008184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20"/>
          <p:cNvSpPr/>
          <p:nvPr/>
        </p:nvSpPr>
        <p:spPr>
          <a:xfrm>
            <a:off x="3565142" y="4917829"/>
            <a:ext cx="6435968" cy="996461"/>
          </a:xfrm>
          <a:prstGeom prst="rect">
            <a:avLst/>
          </a:prstGeom>
          <a:solidFill>
            <a:srgbClr val="92C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0"/>
          <p:cNvSpPr/>
          <p:nvPr/>
        </p:nvSpPr>
        <p:spPr>
          <a:xfrm>
            <a:off x="3567925" y="3663459"/>
            <a:ext cx="6400799" cy="1019907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20"/>
          <p:cNvSpPr/>
          <p:nvPr/>
        </p:nvSpPr>
        <p:spPr>
          <a:xfrm>
            <a:off x="3567926" y="2435191"/>
            <a:ext cx="6400799" cy="973015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0"/>
          <p:cNvSpPr txBox="1"/>
          <p:nvPr/>
        </p:nvSpPr>
        <p:spPr>
          <a:xfrm>
            <a:off x="3557953" y="219165"/>
            <a:ext cx="7106760" cy="584775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1F497D"/>
                </a:solidFill>
                <a:latin typeface="Arial Rounded"/>
                <a:ea typeface="Arial Rounded"/>
                <a:cs typeface="Arial Rounded"/>
                <a:sym typeface="Arial Rounded"/>
              </a:rPr>
              <a:t>Připojte se k silnému ekosystému </a:t>
            </a:r>
            <a:endParaRPr b="1" sz="3200">
              <a:solidFill>
                <a:srgbClr val="1F497D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57" name="Google Shape;357;p20"/>
          <p:cNvSpPr txBox="1"/>
          <p:nvPr/>
        </p:nvSpPr>
        <p:spPr>
          <a:xfrm>
            <a:off x="3641890" y="3797607"/>
            <a:ext cx="641141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Připojte se k nám a využijte investiční příležitosti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do nejnovějších technologických řešení  </a:t>
            </a:r>
            <a:endParaRPr b="1" sz="20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58" name="Google Shape;358;p20"/>
          <p:cNvSpPr txBox="1"/>
          <p:nvPr/>
        </p:nvSpPr>
        <p:spPr>
          <a:xfrm>
            <a:off x="1067458" y="1443483"/>
            <a:ext cx="239150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1F497D"/>
                </a:solidFill>
                <a:latin typeface="Arial Rounded"/>
                <a:ea typeface="Arial Rounded"/>
                <a:cs typeface="Arial Rounded"/>
                <a:sym typeface="Arial Rounded"/>
              </a:rPr>
              <a:t>Hledáme</a:t>
            </a:r>
            <a:endParaRPr/>
          </a:p>
        </p:txBody>
      </p:sp>
      <p:sp>
        <p:nvSpPr>
          <p:cNvPr id="359" name="Google Shape;359;p20"/>
          <p:cNvSpPr txBox="1"/>
          <p:nvPr/>
        </p:nvSpPr>
        <p:spPr>
          <a:xfrm>
            <a:off x="3627514" y="2426670"/>
            <a:ext cx="557642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Zapojte se do našeho ekosystému a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pojďte s námi řešit technologické výzvy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pomocí inovativních řešení</a:t>
            </a:r>
            <a:endParaRPr b="1" sz="20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60" name="Google Shape;360;p20"/>
          <p:cNvSpPr txBox="1"/>
          <p:nvPr/>
        </p:nvSpPr>
        <p:spPr>
          <a:xfrm>
            <a:off x="1172305" y="3892056"/>
            <a:ext cx="161778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Investory</a:t>
            </a:r>
            <a:endParaRPr b="1" sz="24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61" name="Google Shape;361;p20"/>
          <p:cNvSpPr txBox="1"/>
          <p:nvPr/>
        </p:nvSpPr>
        <p:spPr>
          <a:xfrm>
            <a:off x="1125411" y="4949787"/>
            <a:ext cx="216876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Startups &amp;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innovators</a:t>
            </a:r>
            <a:endParaRPr b="1" sz="24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62" name="Google Shape;362;p20"/>
          <p:cNvSpPr txBox="1"/>
          <p:nvPr/>
        </p:nvSpPr>
        <p:spPr>
          <a:xfrm>
            <a:off x="3580619" y="5017472"/>
            <a:ext cx="613117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Testujte a zavádějte s námi na trh</a:t>
            </a:r>
            <a:endParaRPr b="1" sz="20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nejmodernější technologie do praxe</a:t>
            </a:r>
            <a:endParaRPr b="1" sz="20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descr="Obsah obrázku text&#10;&#10;Popis se vygeneroval automaticky." id="363" name="Google Shape;363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702" y="2420815"/>
            <a:ext cx="902677" cy="937846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0"/>
          <p:cNvSpPr txBox="1"/>
          <p:nvPr/>
        </p:nvSpPr>
        <p:spPr>
          <a:xfrm>
            <a:off x="1129174" y="2511389"/>
            <a:ext cx="205153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Strategické partnery </a:t>
            </a:r>
            <a:endParaRPr b="1" sz="24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65" name="Google Shape;365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9209" y="3829350"/>
            <a:ext cx="691662" cy="633047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0"/>
          <p:cNvSpPr/>
          <p:nvPr/>
        </p:nvSpPr>
        <p:spPr>
          <a:xfrm>
            <a:off x="31630" y="3000555"/>
            <a:ext cx="158151" cy="4313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165230" y="5058103"/>
            <a:ext cx="691662" cy="7033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podepsat&#10;&#10;Popis se vygeneroval automaticky." id="368" name="Google Shape;368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43819" y="302355"/>
            <a:ext cx="2902587" cy="538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750" y="-1406"/>
            <a:ext cx="12203502" cy="615632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1"/>
          <p:cNvSpPr/>
          <p:nvPr/>
        </p:nvSpPr>
        <p:spPr>
          <a:xfrm rot="-5400000">
            <a:off x="4513220" y="478665"/>
            <a:ext cx="6882059" cy="5895975"/>
          </a:xfrm>
          <a:custGeom>
            <a:rect b="b" l="l" r="r" t="t"/>
            <a:pathLst>
              <a:path extrusionOk="0" h="10000" w="10041">
                <a:moveTo>
                  <a:pt x="13" y="5409"/>
                </a:moveTo>
                <a:lnTo>
                  <a:pt x="10041" y="0"/>
                </a:lnTo>
                <a:lnTo>
                  <a:pt x="10041" y="10000"/>
                </a:lnTo>
                <a:lnTo>
                  <a:pt x="41" y="10000"/>
                </a:lnTo>
                <a:cubicBezTo>
                  <a:pt x="97" y="8480"/>
                  <a:pt x="-43" y="6929"/>
                  <a:pt x="13" y="5409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21"/>
          <p:cNvSpPr/>
          <p:nvPr/>
        </p:nvSpPr>
        <p:spPr>
          <a:xfrm rot="-5400000">
            <a:off x="5889248" y="478663"/>
            <a:ext cx="6882059" cy="5895975"/>
          </a:xfrm>
          <a:custGeom>
            <a:rect b="b" l="l" r="r" t="t"/>
            <a:pathLst>
              <a:path extrusionOk="0" h="10000" w="10041">
                <a:moveTo>
                  <a:pt x="13" y="5409"/>
                </a:moveTo>
                <a:lnTo>
                  <a:pt x="10041" y="0"/>
                </a:lnTo>
                <a:lnTo>
                  <a:pt x="10041" y="10000"/>
                </a:lnTo>
                <a:lnTo>
                  <a:pt x="41" y="10000"/>
                </a:lnTo>
                <a:cubicBezTo>
                  <a:pt x="97" y="8480"/>
                  <a:pt x="-43" y="6929"/>
                  <a:pt x="13" y="540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2522" y="310539"/>
            <a:ext cx="4262463" cy="7968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 europe with highlighted czech republic Vector Image" id="378" name="Google Shape;378;p21"/>
          <p:cNvPicPr preferRelativeResize="0"/>
          <p:nvPr/>
        </p:nvPicPr>
        <p:blipFill rotWithShape="1">
          <a:blip r:embed="rId5">
            <a:alphaModFix/>
          </a:blip>
          <a:srcRect b="8729" l="0" r="0" t="0"/>
          <a:stretch/>
        </p:blipFill>
        <p:spPr>
          <a:xfrm>
            <a:off x="10002982" y="4791412"/>
            <a:ext cx="1536947" cy="13474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uc-powerpoint.officeapps.live.com/pods/GetClipboardImage.ashx?Id=5a45048d-36bd-4b93-b852-b98bc5243050&amp;DC=GEU4&amp;wdoverrides=GetClipboardImageEnabled:true" id="379" name="Google Shape;379;p21"/>
          <p:cNvPicPr preferRelativeResize="0"/>
          <p:nvPr/>
        </p:nvPicPr>
        <p:blipFill rotWithShape="1">
          <a:blip r:embed="rId6">
            <a:alphaModFix/>
          </a:blip>
          <a:srcRect b="1852" l="24212" r="60366" t="87592"/>
          <a:stretch/>
        </p:blipFill>
        <p:spPr>
          <a:xfrm>
            <a:off x="1" y="6148614"/>
            <a:ext cx="188007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1"/>
          <p:cNvPicPr preferRelativeResize="0"/>
          <p:nvPr/>
        </p:nvPicPr>
        <p:blipFill rotWithShape="1">
          <a:blip r:embed="rId6">
            <a:alphaModFix/>
          </a:blip>
          <a:srcRect b="1852" l="0" r="1481" t="87592"/>
          <a:stretch/>
        </p:blipFill>
        <p:spPr>
          <a:xfrm>
            <a:off x="247073" y="6148614"/>
            <a:ext cx="12016812" cy="734234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1"/>
          <p:cNvSpPr txBox="1"/>
          <p:nvPr/>
        </p:nvSpPr>
        <p:spPr>
          <a:xfrm>
            <a:off x="6458730" y="1338537"/>
            <a:ext cx="539750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>
                <a:solidFill>
                  <a:srgbClr val="002D5E"/>
                </a:solidFill>
                <a:latin typeface="Arial"/>
                <a:ea typeface="Arial"/>
                <a:cs typeface="Arial"/>
                <a:sym typeface="Arial"/>
              </a:rPr>
              <a:t>PowerHUB z.ú.</a:t>
            </a:r>
            <a:endParaRPr b="1" i="0" sz="1800">
              <a:solidFill>
                <a:srgbClr val="002D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rgbClr val="002D5E"/>
                </a:solidFill>
                <a:latin typeface="Arial"/>
                <a:ea typeface="Arial"/>
                <a:cs typeface="Arial"/>
                <a:sym typeface="Arial"/>
              </a:rPr>
              <a:t>nám. Kinských 6, 150 00 Praha 5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strike="noStrike">
                <a:solidFill>
                  <a:srgbClr val="002D5E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contactme@powerhub.cz</a:t>
            </a:r>
            <a:endParaRPr b="0" i="0" sz="1800">
              <a:solidFill>
                <a:srgbClr val="002D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strike="noStrike">
                <a:solidFill>
                  <a:srgbClr val="002D5E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+420 608 88 20 70</a:t>
            </a:r>
            <a:endParaRPr b="0" i="0" sz="1800">
              <a:solidFill>
                <a:srgbClr val="002D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1"/>
          <p:cNvSpPr txBox="1"/>
          <p:nvPr/>
        </p:nvSpPr>
        <p:spPr>
          <a:xfrm>
            <a:off x="9715793" y="2492670"/>
            <a:ext cx="2569025" cy="2306144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144000" lIns="144000" spcFirstLastPara="1" rIns="144000" wrap="square" tIns="180000">
            <a:normAutofit/>
          </a:bodyPr>
          <a:lstStyle/>
          <a:p>
            <a:pPr indent="-165100" lvl="0" marL="5334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t/>
            </a:r>
            <a:endParaRPr b="0" i="0" sz="1600" u="sng">
              <a:solidFill>
                <a:srgbClr val="002D5E"/>
              </a:solidFill>
              <a:latin typeface="Arial"/>
              <a:ea typeface="Arial"/>
              <a:cs typeface="Arial"/>
              <a:sym typeface="Arial"/>
              <a:hlinkClick r:id="rId9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266700" lvl="0" marL="533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D5E"/>
              </a:buClr>
              <a:buSzPts val="1600"/>
              <a:buFont typeface="Arial"/>
              <a:buChar char="•"/>
            </a:pPr>
            <a:r>
              <a:rPr b="0" i="0" lang="en-US" sz="1600" u="sng">
                <a:solidFill>
                  <a:srgbClr val="002D5E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Facebook</a:t>
            </a:r>
            <a:endParaRPr b="0" i="0" sz="1600">
              <a:solidFill>
                <a:srgbClr val="002D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00" lvl="0" marL="533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D5E"/>
              </a:buClr>
              <a:buSzPts val="1600"/>
              <a:buFont typeface="Arial"/>
              <a:buChar char="•"/>
            </a:pPr>
            <a:r>
              <a:rPr b="0" i="0" lang="en-US" sz="1600" u="sng" strike="noStrike">
                <a:solidFill>
                  <a:srgbClr val="002D5E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LinkedIn</a:t>
            </a:r>
            <a:endParaRPr b="0" i="0" sz="1600">
              <a:solidFill>
                <a:srgbClr val="002D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00" lvl="0" marL="533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D5E"/>
              </a:buClr>
              <a:buSzPts val="1600"/>
              <a:buFont typeface="Arial"/>
              <a:buChar char="•"/>
            </a:pPr>
            <a:r>
              <a:rPr b="0" i="0" lang="en-US" sz="1600" u="sng" strike="noStrike">
                <a:solidFill>
                  <a:srgbClr val="002D5E"/>
                </a:solidFill>
                <a:latin typeface="Arial"/>
                <a:ea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Twitter</a:t>
            </a:r>
            <a:endParaRPr b="0" i="0" sz="1600">
              <a:solidFill>
                <a:srgbClr val="002D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00" lvl="0" marL="533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D5E"/>
              </a:buClr>
              <a:buSzPts val="1600"/>
              <a:buFont typeface="Arial"/>
              <a:buChar char="•"/>
            </a:pPr>
            <a:r>
              <a:rPr b="0" i="0" lang="en-US" sz="1600" u="sng" strike="noStrike">
                <a:solidFill>
                  <a:srgbClr val="002D5E"/>
                </a:solidFill>
                <a:latin typeface="Arial"/>
                <a:ea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YouTube</a:t>
            </a:r>
            <a:endParaRPr b="0" i="0" sz="1600">
              <a:solidFill>
                <a:srgbClr val="002D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00" lvl="0" marL="533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D5E"/>
              </a:buClr>
              <a:buSzPts val="1600"/>
              <a:buFont typeface="Arial"/>
              <a:buChar char="•"/>
            </a:pPr>
            <a:r>
              <a:rPr b="0" i="0" lang="en-US" sz="1600" u="sng" strike="noStrike">
                <a:solidFill>
                  <a:srgbClr val="002D5E"/>
                </a:solidFill>
                <a:latin typeface="Arial"/>
                <a:ea typeface="Arial"/>
                <a:cs typeface="Arial"/>
                <a:sym typeface="Arial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Instagram</a:t>
            </a:r>
            <a:endParaRPr b="0" i="0" sz="1600">
              <a:solidFill>
                <a:srgbClr val="002D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00" lvl="0" marL="533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4436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p2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636468" y="2875748"/>
            <a:ext cx="353971" cy="1708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"/>
          <p:cNvSpPr txBox="1"/>
          <p:nvPr/>
        </p:nvSpPr>
        <p:spPr>
          <a:xfrm>
            <a:off x="698500" y="798226"/>
            <a:ext cx="107950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Back up</a:t>
            </a:r>
            <a:endParaRPr sz="2000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https://euc-powerpoint.officeapps.live.com/pods/GetClipboardImage.ashx?Id=5a45048d-36bd-4b93-b852-b98bc5243050&amp;DC=GEU4&amp;wdoverrides=GetClipboardImageEnabled:true" id="390" name="Google Shape;390;p22"/>
          <p:cNvPicPr preferRelativeResize="0"/>
          <p:nvPr/>
        </p:nvPicPr>
        <p:blipFill rotWithShape="1">
          <a:blip r:embed="rId3">
            <a:alphaModFix/>
          </a:blip>
          <a:srcRect b="1852" l="24212" r="60366" t="87592"/>
          <a:stretch/>
        </p:blipFill>
        <p:spPr>
          <a:xfrm>
            <a:off x="1" y="6134100"/>
            <a:ext cx="188007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uc-powerpoint.officeapps.live.com/pods/GetClipboardImage.ashx?Id=5a45048d-36bd-4b93-b852-b98bc5243050&amp;DC=GEU4&amp;wdoverrides=GetClipboardImageEnabled:true" id="391" name="Google Shape;391;p22"/>
          <p:cNvPicPr preferRelativeResize="0"/>
          <p:nvPr/>
        </p:nvPicPr>
        <p:blipFill rotWithShape="1">
          <a:blip r:embed="rId3">
            <a:alphaModFix/>
          </a:blip>
          <a:srcRect b="1852" l="0" r="1481" t="87592"/>
          <a:stretch/>
        </p:blipFill>
        <p:spPr>
          <a:xfrm>
            <a:off x="180753" y="6134100"/>
            <a:ext cx="12011249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energy ecar" id="392" name="Google Shape;392;p22"/>
          <p:cNvSpPr/>
          <p:nvPr/>
        </p:nvSpPr>
        <p:spPr>
          <a:xfrm>
            <a:off x="155575" y="-928688"/>
            <a:ext cx="3394075" cy="1943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energy ecar" id="393" name="Google Shape;393;p22"/>
          <p:cNvSpPr/>
          <p:nvPr/>
        </p:nvSpPr>
        <p:spPr>
          <a:xfrm>
            <a:off x="307975" y="-776288"/>
            <a:ext cx="3394075" cy="1943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energy icon" id="394" name="Google Shape;394;p22"/>
          <p:cNvSpPr/>
          <p:nvPr/>
        </p:nvSpPr>
        <p:spPr>
          <a:xfrm>
            <a:off x="155575" y="-898525"/>
            <a:ext cx="3532188" cy="1874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22"/>
          <p:cNvSpPr txBox="1"/>
          <p:nvPr/>
        </p:nvSpPr>
        <p:spPr>
          <a:xfrm>
            <a:off x="9195759" y="6305909"/>
            <a:ext cx="331829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Toufik Dallal, Jan Rakušan 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20000"/>
          </a:blip>
          <a:stretch>
            <a:fillRect/>
          </a:stretch>
        </a:blip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3"/>
          <p:cNvSpPr txBox="1"/>
          <p:nvPr/>
        </p:nvSpPr>
        <p:spPr>
          <a:xfrm>
            <a:off x="573375" y="372007"/>
            <a:ext cx="5133552" cy="584775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 Outlook 2022+</a:t>
            </a:r>
            <a:endParaRPr/>
          </a:p>
        </p:txBody>
      </p:sp>
      <p:pic>
        <p:nvPicPr>
          <p:cNvPr descr="https://euc-powerpoint.officeapps.live.com/pods/GetClipboardImage.ashx?Id=5a45048d-36bd-4b93-b852-b98bc5243050&amp;DC=GEU4&amp;wdoverrides=GetClipboardImageEnabled:true" id="402" name="Google Shape;402;p23"/>
          <p:cNvPicPr preferRelativeResize="0"/>
          <p:nvPr/>
        </p:nvPicPr>
        <p:blipFill rotWithShape="1">
          <a:blip r:embed="rId4">
            <a:alphaModFix/>
          </a:blip>
          <a:srcRect b="1852" l="24212" r="60366" t="87592"/>
          <a:stretch/>
        </p:blipFill>
        <p:spPr>
          <a:xfrm>
            <a:off x="1" y="6134100"/>
            <a:ext cx="188007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uc-powerpoint.officeapps.live.com/pods/GetClipboardImage.ashx?Id=5a45048d-36bd-4b93-b852-b98bc5243050&amp;DC=GEU4&amp;wdoverrides=GetClipboardImageEnabled:true" id="403" name="Google Shape;403;p23"/>
          <p:cNvPicPr preferRelativeResize="0"/>
          <p:nvPr/>
        </p:nvPicPr>
        <p:blipFill rotWithShape="1">
          <a:blip r:embed="rId4">
            <a:alphaModFix/>
          </a:blip>
          <a:srcRect b="1852" l="0" r="1481" t="87592"/>
          <a:stretch/>
        </p:blipFill>
        <p:spPr>
          <a:xfrm>
            <a:off x="180753" y="6134100"/>
            <a:ext cx="12011249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3"/>
          <p:cNvSpPr/>
          <p:nvPr/>
        </p:nvSpPr>
        <p:spPr>
          <a:xfrm>
            <a:off x="6102197" y="1009804"/>
            <a:ext cx="6089805" cy="5127109"/>
          </a:xfrm>
          <a:prstGeom prst="rect">
            <a:avLst/>
          </a:prstGeom>
          <a:solidFill>
            <a:srgbClr val="03833E">
              <a:alpha val="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23"/>
          <p:cNvSpPr txBox="1"/>
          <p:nvPr/>
        </p:nvSpPr>
        <p:spPr>
          <a:xfrm>
            <a:off x="706967" y="1285875"/>
            <a:ext cx="5397500" cy="4097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innovation projects</a:t>
            </a:r>
            <a:br>
              <a:rPr b="1" lang="en-US"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(from mobility &amp; energy, eg. Autonomous vehicles, WalCycData,  IoT, Tracking Form, PowerManagement)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accelerator programs</a:t>
            </a:r>
            <a:br>
              <a:rPr b="1" lang="en-US"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(Great Idea, 5 Accelerator Programmes, Scale-up Program, SME HUB)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start-up bootcamps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events in Prague with Pan European impact</a:t>
            </a:r>
            <a:br>
              <a:rPr b="1" lang="en-US"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(PowerMotion, Future City Tech, SWCS – European Final)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 supported start-ups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spin offs (from PowerHUB research)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6230" lvl="0" marL="457200" marR="0" rtl="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r>
              <a:t/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r>
              <a:t/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r>
              <a:t/>
            </a:r>
            <a:endParaRPr b="1"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23"/>
          <p:cNvSpPr txBox="1"/>
          <p:nvPr/>
        </p:nvSpPr>
        <p:spPr>
          <a:xfrm>
            <a:off x="6627562" y="1285875"/>
            <a:ext cx="5032879" cy="3847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Living Labs in CZ </a:t>
            </a:r>
            <a:br>
              <a:rPr b="1" lang="en-US"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(Living Lab Central Bohemia, Living Lab Prague)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Deepening cooperation with Industry, Cities and Regions</a:t>
            </a:r>
            <a:br>
              <a:rPr b="1" lang="en-US"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(Prague, Brno, Ostrava, Munich, Košice, Žilina,  Bratislava, Helmond, Sofia, Warsaw, Poznan)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Main Mobility Challenges for 2022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9853" lvl="1" marL="914400" marR="0" rtl="0" algn="l"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1" i="0" lang="en-US" sz="17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Autonomous Vehicles </a:t>
            </a:r>
            <a:endParaRPr b="1" i="0" sz="17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9853" lvl="1" marL="914400" marR="0" rtl="0" algn="l"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1" i="0" lang="en-US" sz="17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Zero Emissions Zones and City Logistics</a:t>
            </a:r>
            <a:endParaRPr b="1" i="0" sz="17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9853" lvl="1" marL="914400" marR="0" rtl="0" algn="l"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1" i="0" lang="en-US" sz="17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E-Vehicles Infrastructure</a:t>
            </a:r>
            <a:endParaRPr b="1" i="0" sz="17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914400" marR="0" rtl="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6230" lvl="0" marL="457200" marR="0" rtl="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r>
              <a:t/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4"/>
          <p:cNvSpPr txBox="1"/>
          <p:nvPr/>
        </p:nvSpPr>
        <p:spPr>
          <a:xfrm>
            <a:off x="698500" y="372007"/>
            <a:ext cx="107950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Power for Projects</a:t>
            </a:r>
            <a:endParaRPr sz="3200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https://euc-powerpoint.officeapps.live.com/pods/GetClipboardImage.ashx?Id=5a45048d-36bd-4b93-b852-b98bc5243050&amp;DC=GEU4&amp;wdoverrides=GetClipboardImageEnabled:true" id="413" name="Google Shape;413;p24"/>
          <p:cNvPicPr preferRelativeResize="0"/>
          <p:nvPr/>
        </p:nvPicPr>
        <p:blipFill rotWithShape="1">
          <a:blip r:embed="rId3">
            <a:alphaModFix/>
          </a:blip>
          <a:srcRect b="1852" l="24212" r="60366" t="87592"/>
          <a:stretch/>
        </p:blipFill>
        <p:spPr>
          <a:xfrm>
            <a:off x="1" y="6134100"/>
            <a:ext cx="188007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uc-powerpoint.officeapps.live.com/pods/GetClipboardImage.ashx?Id=5a45048d-36bd-4b93-b852-b98bc5243050&amp;DC=GEU4&amp;wdoverrides=GetClipboardImageEnabled:true" id="414" name="Google Shape;414;p24"/>
          <p:cNvPicPr preferRelativeResize="0"/>
          <p:nvPr/>
        </p:nvPicPr>
        <p:blipFill rotWithShape="1">
          <a:blip r:embed="rId3">
            <a:alphaModFix/>
          </a:blip>
          <a:srcRect b="1852" l="0" r="1481" t="87592"/>
          <a:stretch/>
        </p:blipFill>
        <p:spPr>
          <a:xfrm>
            <a:off x="180753" y="6134100"/>
            <a:ext cx="12011249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4"/>
          <p:cNvSpPr txBox="1"/>
          <p:nvPr/>
        </p:nvSpPr>
        <p:spPr>
          <a:xfrm>
            <a:off x="622300" y="12858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3833E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03833E"/>
                </a:solidFill>
                <a:latin typeface="Calibri"/>
                <a:ea typeface="Calibri"/>
                <a:cs typeface="Calibri"/>
                <a:sym typeface="Calibri"/>
              </a:rPr>
              <a:t>Delivering agile IT solutions and variety of projects</a:t>
            </a:r>
            <a:endParaRPr b="1" sz="2400">
              <a:solidFill>
                <a:srgbClr val="03833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6" name="Google Shape;416;p24"/>
          <p:cNvGrpSpPr/>
          <p:nvPr/>
        </p:nvGrpSpPr>
        <p:grpSpPr>
          <a:xfrm>
            <a:off x="699089" y="1890810"/>
            <a:ext cx="10896600" cy="3621254"/>
            <a:chOff x="673100" y="1964118"/>
            <a:chExt cx="10896600" cy="3621254"/>
          </a:xfrm>
        </p:grpSpPr>
        <p:grpSp>
          <p:nvGrpSpPr>
            <p:cNvPr id="417" name="Google Shape;417;p24"/>
            <p:cNvGrpSpPr/>
            <p:nvPr/>
          </p:nvGrpSpPr>
          <p:grpSpPr>
            <a:xfrm>
              <a:off x="673100" y="1964118"/>
              <a:ext cx="10896600" cy="3621254"/>
              <a:chOff x="596901" y="2014918"/>
              <a:chExt cx="10595789" cy="3521286"/>
            </a:xfrm>
          </p:grpSpPr>
          <p:pic>
            <p:nvPicPr>
              <p:cNvPr id="418" name="Google Shape;418;p24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596901" y="2014918"/>
                <a:ext cx="2564950" cy="342806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9" name="Google Shape;419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3296638" y="2034424"/>
                <a:ext cx="2535692" cy="33890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0" name="Google Shape;420;p24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5958753" y="2015074"/>
                <a:ext cx="2564950" cy="285265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1" name="Google Shape;421;p2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8603358" y="2034998"/>
                <a:ext cx="2589332" cy="350120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22" name="Google Shape;422;p24"/>
            <p:cNvPicPr preferRelativeResize="0"/>
            <p:nvPr/>
          </p:nvPicPr>
          <p:blipFill rotWithShape="1">
            <a:blip r:embed="rId6">
              <a:alphaModFix/>
            </a:blip>
            <a:srcRect b="0" l="0" r="0" t="91465"/>
            <a:stretch/>
          </p:blipFill>
          <p:spPr>
            <a:xfrm>
              <a:off x="6182717" y="5223669"/>
              <a:ext cx="2637768" cy="2503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24"/>
            <p:cNvPicPr preferRelativeResize="0"/>
            <p:nvPr/>
          </p:nvPicPr>
          <p:blipFill rotWithShape="1">
            <a:blip r:embed="rId6">
              <a:alphaModFix/>
            </a:blip>
            <a:srcRect b="44426" l="0" r="0" t="50123"/>
            <a:stretch/>
          </p:blipFill>
          <p:spPr>
            <a:xfrm>
              <a:off x="6182717" y="4692649"/>
              <a:ext cx="2637768" cy="5477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4" name="Google Shape;424;p24"/>
          <p:cNvSpPr txBox="1"/>
          <p:nvPr/>
        </p:nvSpPr>
        <p:spPr>
          <a:xfrm>
            <a:off x="841375" y="5368095"/>
            <a:ext cx="258664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https://citysafety.powerhub.cz/</a:t>
            </a:r>
            <a:r>
              <a:rPr lang="en-US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24"/>
          <p:cNvSpPr txBox="1"/>
          <p:nvPr/>
        </p:nvSpPr>
        <p:spPr>
          <a:xfrm>
            <a:off x="3643586" y="5396126"/>
            <a:ext cx="2603823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https://yourcity.powerhub.cz/</a:t>
            </a:r>
            <a:r>
              <a:rPr lang="en-US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24"/>
          <p:cNvSpPr txBox="1"/>
          <p:nvPr/>
        </p:nvSpPr>
        <p:spPr>
          <a:xfrm>
            <a:off x="6299200" y="5396487"/>
            <a:ext cx="213042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https://um7.eu/</a:t>
            </a:r>
            <a:r>
              <a:rPr lang="en-US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24"/>
          <p:cNvSpPr txBox="1"/>
          <p:nvPr/>
        </p:nvSpPr>
        <p:spPr>
          <a:xfrm>
            <a:off x="9076228" y="5491981"/>
            <a:ext cx="248712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https://covidpomucky.cz/</a:t>
            </a:r>
            <a:r>
              <a:rPr lang="en-US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euc-powerpoint.officeapps.live.com/pods/GetClipboardImage.ashx?Id=5a45048d-36bd-4b93-b852-b98bc5243050&amp;DC=GEU4&amp;wdoverrides=GetClipboardImageEnabled:true" id="121" name="Google Shape;121;p6"/>
          <p:cNvPicPr preferRelativeResize="0"/>
          <p:nvPr/>
        </p:nvPicPr>
        <p:blipFill rotWithShape="1">
          <a:blip r:embed="rId3">
            <a:alphaModFix/>
          </a:blip>
          <a:srcRect b="1852" l="24212" r="60366" t="87592"/>
          <a:stretch/>
        </p:blipFill>
        <p:spPr>
          <a:xfrm>
            <a:off x="1" y="6134100"/>
            <a:ext cx="188007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uc-powerpoint.officeapps.live.com/pods/GetClipboardImage.ashx?Id=5a45048d-36bd-4b93-b852-b98bc5243050&amp;DC=GEU4&amp;wdoverrides=GetClipboardImageEnabled:true" id="122" name="Google Shape;122;p6"/>
          <p:cNvPicPr preferRelativeResize="0"/>
          <p:nvPr/>
        </p:nvPicPr>
        <p:blipFill rotWithShape="1">
          <a:blip r:embed="rId3">
            <a:alphaModFix/>
          </a:blip>
          <a:srcRect b="1852" l="0" r="1481" t="87592"/>
          <a:stretch/>
        </p:blipFill>
        <p:spPr>
          <a:xfrm>
            <a:off x="180753" y="6134100"/>
            <a:ext cx="12011249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energy ecar" id="123" name="Google Shape;123;p6"/>
          <p:cNvSpPr/>
          <p:nvPr/>
        </p:nvSpPr>
        <p:spPr>
          <a:xfrm>
            <a:off x="155575" y="-928688"/>
            <a:ext cx="3394075" cy="1943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energy ecar" id="124" name="Google Shape;124;p6"/>
          <p:cNvSpPr/>
          <p:nvPr/>
        </p:nvSpPr>
        <p:spPr>
          <a:xfrm>
            <a:off x="307975" y="-776288"/>
            <a:ext cx="3394075" cy="1943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energy icon" id="125" name="Google Shape;125;p6"/>
          <p:cNvSpPr/>
          <p:nvPr/>
        </p:nvSpPr>
        <p:spPr>
          <a:xfrm>
            <a:off x="155575" y="-898525"/>
            <a:ext cx="3532188" cy="1874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6"/>
          <p:cNvSpPr txBox="1"/>
          <p:nvPr/>
        </p:nvSpPr>
        <p:spPr>
          <a:xfrm>
            <a:off x="698500" y="372007"/>
            <a:ext cx="107950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PowerHUB Mentors Pool (Evropa, Izrael, USA)</a:t>
            </a:r>
            <a:endParaRPr sz="3200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7" name="Google Shape;127;p6"/>
          <p:cNvSpPr txBox="1"/>
          <p:nvPr/>
        </p:nvSpPr>
        <p:spPr>
          <a:xfrm>
            <a:off x="622300" y="1285875"/>
            <a:ext cx="11322908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3833E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03833E"/>
                </a:solidFill>
                <a:latin typeface="Calibri"/>
                <a:ea typeface="Calibri"/>
                <a:cs typeface="Calibri"/>
                <a:sym typeface="Calibri"/>
              </a:rPr>
              <a:t>120+ industry &amp; business mentorů z více jak 16 zemí</a:t>
            </a:r>
            <a:endParaRPr b="1" sz="2400">
              <a:solidFill>
                <a:srgbClr val="03833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8" name="Google Shape;128;p6"/>
          <p:cNvGrpSpPr/>
          <p:nvPr/>
        </p:nvGrpSpPr>
        <p:grpSpPr>
          <a:xfrm>
            <a:off x="555625" y="1990244"/>
            <a:ext cx="11020017" cy="3933825"/>
            <a:chOff x="1109923" y="1909612"/>
            <a:chExt cx="10108156" cy="3608317"/>
          </a:xfrm>
        </p:grpSpPr>
        <p:pic>
          <p:nvPicPr>
            <p:cNvPr id="129" name="Google Shape;129;p6"/>
            <p:cNvPicPr preferRelativeResize="0"/>
            <p:nvPr/>
          </p:nvPicPr>
          <p:blipFill rotWithShape="1">
            <a:blip r:embed="rId4">
              <a:alphaModFix/>
            </a:blip>
            <a:srcRect b="50852" l="0" r="0" t="-786"/>
            <a:stretch/>
          </p:blipFill>
          <p:spPr>
            <a:xfrm>
              <a:off x="1109923" y="1909612"/>
              <a:ext cx="5178829" cy="34244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6"/>
            <p:cNvPicPr preferRelativeResize="0"/>
            <p:nvPr/>
          </p:nvPicPr>
          <p:blipFill rotWithShape="1">
            <a:blip r:embed="rId4">
              <a:alphaModFix/>
            </a:blip>
            <a:srcRect b="0" l="0" r="0" t="65279"/>
            <a:stretch/>
          </p:blipFill>
          <p:spPr>
            <a:xfrm>
              <a:off x="6026550" y="3136738"/>
              <a:ext cx="5178829" cy="23811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6"/>
            <p:cNvPicPr preferRelativeResize="0"/>
            <p:nvPr/>
          </p:nvPicPr>
          <p:blipFill rotWithShape="1">
            <a:blip r:embed="rId4">
              <a:alphaModFix/>
            </a:blip>
            <a:srcRect b="34721" l="245" r="-244" t="50067"/>
            <a:stretch/>
          </p:blipFill>
          <p:spPr>
            <a:xfrm>
              <a:off x="6039250" y="1944338"/>
              <a:ext cx="5178829" cy="10432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descr="https://euc-powerpoint.officeapps.live.com/pods/GetClipboardImage.ashx?Id=9c1de66f-dea8-4c39-959b-2d5a91da39fa&amp;DC=GEU6&amp;pkey=609a644a-8ea5-48f0-b5fb-ae647246ceb8&amp;wdwaccluster=GEU6" id="132" name="Google Shape;132;p6"/>
          <p:cNvSpPr/>
          <p:nvPr/>
        </p:nvSpPr>
        <p:spPr>
          <a:xfrm>
            <a:off x="21272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5"/>
          <p:cNvSpPr txBox="1"/>
          <p:nvPr/>
        </p:nvSpPr>
        <p:spPr>
          <a:xfrm>
            <a:off x="698500" y="372007"/>
            <a:ext cx="107950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Power for Start-ups 2021</a:t>
            </a:r>
            <a:endParaRPr sz="3200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https://euc-powerpoint.officeapps.live.com/pods/GetClipboardImage.ashx?Id=5a45048d-36bd-4b93-b852-b98bc5243050&amp;DC=GEU4&amp;wdoverrides=GetClipboardImageEnabled:true" id="434" name="Google Shape;434;p25"/>
          <p:cNvPicPr preferRelativeResize="0"/>
          <p:nvPr/>
        </p:nvPicPr>
        <p:blipFill rotWithShape="1">
          <a:blip r:embed="rId3">
            <a:alphaModFix/>
          </a:blip>
          <a:srcRect b="1852" l="24212" r="60366" t="87592"/>
          <a:stretch/>
        </p:blipFill>
        <p:spPr>
          <a:xfrm>
            <a:off x="1" y="6134100"/>
            <a:ext cx="188007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uc-powerpoint.officeapps.live.com/pods/GetClipboardImage.ashx?Id=5a45048d-36bd-4b93-b852-b98bc5243050&amp;DC=GEU4&amp;wdoverrides=GetClipboardImageEnabled:true" id="435" name="Google Shape;435;p25"/>
          <p:cNvPicPr preferRelativeResize="0"/>
          <p:nvPr/>
        </p:nvPicPr>
        <p:blipFill rotWithShape="1">
          <a:blip r:embed="rId3">
            <a:alphaModFix/>
          </a:blip>
          <a:srcRect b="1852" l="0" r="1481" t="87592"/>
          <a:stretch/>
        </p:blipFill>
        <p:spPr>
          <a:xfrm>
            <a:off x="180753" y="6134100"/>
            <a:ext cx="12011249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5"/>
          <p:cNvSpPr txBox="1"/>
          <p:nvPr/>
        </p:nvSpPr>
        <p:spPr>
          <a:xfrm>
            <a:off x="622300" y="12858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3833E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03833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2400">
              <a:solidFill>
                <a:srgbClr val="03833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7" name="Google Shape;437;p25"/>
          <p:cNvGrpSpPr/>
          <p:nvPr/>
        </p:nvGrpSpPr>
        <p:grpSpPr>
          <a:xfrm>
            <a:off x="643086" y="1268783"/>
            <a:ext cx="10922948" cy="2942771"/>
            <a:chOff x="665802" y="2182864"/>
            <a:chExt cx="10922948" cy="2942771"/>
          </a:xfrm>
        </p:grpSpPr>
        <p:grpSp>
          <p:nvGrpSpPr>
            <p:cNvPr id="438" name="Google Shape;438;p25"/>
            <p:cNvGrpSpPr/>
            <p:nvPr/>
          </p:nvGrpSpPr>
          <p:grpSpPr>
            <a:xfrm>
              <a:off x="685799" y="2182864"/>
              <a:ext cx="10883901" cy="2679422"/>
              <a:chOff x="-1816867" y="200025"/>
              <a:chExt cx="14352568" cy="3533345"/>
            </a:xfrm>
          </p:grpSpPr>
          <p:pic>
            <p:nvPicPr>
              <p:cNvPr id="439" name="Google Shape;439;p25"/>
              <p:cNvPicPr preferRelativeResize="0"/>
              <p:nvPr/>
            </p:nvPicPr>
            <p:blipFill rotWithShape="1">
              <a:blip r:embed="rId4">
                <a:alphaModFix/>
              </a:blip>
              <a:srcRect b="20943" l="0" r="0" t="0"/>
              <a:stretch/>
            </p:blipFill>
            <p:spPr>
              <a:xfrm>
                <a:off x="5393011" y="200026"/>
                <a:ext cx="3500377" cy="353334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0" name="Google Shape;440;p25"/>
              <p:cNvPicPr preferRelativeResize="0"/>
              <p:nvPr/>
            </p:nvPicPr>
            <p:blipFill rotWithShape="1">
              <a:blip r:embed="rId5">
                <a:alphaModFix/>
              </a:blip>
              <a:srcRect b="16640" l="0" r="0" t="0"/>
              <a:stretch/>
            </p:blipFill>
            <p:spPr>
              <a:xfrm>
                <a:off x="-1816867" y="200027"/>
                <a:ext cx="3447640" cy="35333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1" name="Google Shape;441;p25"/>
              <p:cNvPicPr preferRelativeResize="0"/>
              <p:nvPr/>
            </p:nvPicPr>
            <p:blipFill rotWithShape="1">
              <a:blip r:embed="rId6">
                <a:alphaModFix/>
              </a:blip>
              <a:srcRect b="16118" l="0" r="0" t="0"/>
              <a:stretch/>
            </p:blipFill>
            <p:spPr>
              <a:xfrm>
                <a:off x="9055100" y="200026"/>
                <a:ext cx="3480601" cy="35333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2" name="Google Shape;442;p25"/>
              <p:cNvPicPr preferRelativeResize="0"/>
              <p:nvPr/>
            </p:nvPicPr>
            <p:blipFill rotWithShape="1">
              <a:blip r:embed="rId7">
                <a:alphaModFix/>
              </a:blip>
              <a:srcRect b="18788" l="0" r="0" t="0"/>
              <a:stretch/>
            </p:blipFill>
            <p:spPr>
              <a:xfrm>
                <a:off x="1769022" y="200025"/>
                <a:ext cx="3474008" cy="35333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43" name="Google Shape;443;p25"/>
            <p:cNvPicPr preferRelativeResize="0"/>
            <p:nvPr/>
          </p:nvPicPr>
          <p:blipFill rotWithShape="1">
            <a:blip r:embed="rId4">
              <a:alphaModFix/>
            </a:blip>
            <a:srcRect b="-1025" l="0" r="0" t="93255"/>
            <a:stretch/>
          </p:blipFill>
          <p:spPr>
            <a:xfrm>
              <a:off x="6153854" y="4862285"/>
              <a:ext cx="2654421" cy="263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p25"/>
            <p:cNvPicPr preferRelativeResize="0"/>
            <p:nvPr/>
          </p:nvPicPr>
          <p:blipFill rotWithShape="1">
            <a:blip r:embed="rId4">
              <a:alphaModFix/>
            </a:blip>
            <a:srcRect b="-1025" l="0" r="0" t="93255"/>
            <a:stretch/>
          </p:blipFill>
          <p:spPr>
            <a:xfrm>
              <a:off x="8934329" y="4862285"/>
              <a:ext cx="2654421" cy="263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25"/>
            <p:cNvPicPr preferRelativeResize="0"/>
            <p:nvPr/>
          </p:nvPicPr>
          <p:blipFill rotWithShape="1">
            <a:blip r:embed="rId4">
              <a:alphaModFix/>
            </a:blip>
            <a:srcRect b="-1025" l="0" r="0" t="93255"/>
            <a:stretch/>
          </p:blipFill>
          <p:spPr>
            <a:xfrm>
              <a:off x="3398716" y="4862285"/>
              <a:ext cx="2654421" cy="263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25"/>
            <p:cNvPicPr preferRelativeResize="0"/>
            <p:nvPr/>
          </p:nvPicPr>
          <p:blipFill rotWithShape="1">
            <a:blip r:embed="rId4">
              <a:alphaModFix/>
            </a:blip>
            <a:srcRect b="-1025" l="0" r="0" t="93255"/>
            <a:stretch/>
          </p:blipFill>
          <p:spPr>
            <a:xfrm>
              <a:off x="665802" y="4862285"/>
              <a:ext cx="2654421" cy="2633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7" name="Google Shape;447;p25"/>
          <p:cNvPicPr preferRelativeResize="0"/>
          <p:nvPr/>
        </p:nvPicPr>
        <p:blipFill rotWithShape="1">
          <a:blip r:embed="rId8">
            <a:alphaModFix/>
          </a:blip>
          <a:srcRect b="18040" l="3767" r="0" t="19983"/>
          <a:stretch/>
        </p:blipFill>
        <p:spPr>
          <a:xfrm>
            <a:off x="1153269" y="5507023"/>
            <a:ext cx="783077" cy="28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5"/>
          <p:cNvPicPr preferRelativeResize="0"/>
          <p:nvPr/>
        </p:nvPicPr>
        <p:blipFill rotWithShape="1">
          <a:blip r:embed="rId9">
            <a:alphaModFix/>
          </a:blip>
          <a:srcRect b="30219" l="8752" r="12878" t="29178"/>
          <a:stretch/>
        </p:blipFill>
        <p:spPr>
          <a:xfrm>
            <a:off x="4294336" y="4826417"/>
            <a:ext cx="1102375" cy="322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5"/>
          <p:cNvPicPr preferRelativeResize="0"/>
          <p:nvPr/>
        </p:nvPicPr>
        <p:blipFill rotWithShape="1">
          <a:blip r:embed="rId10">
            <a:alphaModFix/>
          </a:blip>
          <a:srcRect b="21076" l="20546" r="12933" t="21076"/>
          <a:stretch/>
        </p:blipFill>
        <p:spPr>
          <a:xfrm>
            <a:off x="1291835" y="4683183"/>
            <a:ext cx="853979" cy="417712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5"/>
          <p:cNvSpPr/>
          <p:nvPr/>
        </p:nvSpPr>
        <p:spPr>
          <a:xfrm>
            <a:off x="2691538" y="5461212"/>
            <a:ext cx="1133729" cy="277199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1" name="Google Shape;451;p25"/>
          <p:cNvPicPr preferRelativeResize="0"/>
          <p:nvPr/>
        </p:nvPicPr>
        <p:blipFill rotWithShape="1">
          <a:blip r:embed="rId12">
            <a:alphaModFix/>
          </a:blip>
          <a:srcRect b="30285" l="14762" r="13277" t="30091"/>
          <a:stretch/>
        </p:blipFill>
        <p:spPr>
          <a:xfrm>
            <a:off x="5634093" y="4740214"/>
            <a:ext cx="923814" cy="28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5"/>
          <p:cNvPicPr preferRelativeResize="0"/>
          <p:nvPr/>
        </p:nvPicPr>
        <p:blipFill rotWithShape="1">
          <a:blip r:embed="rId13">
            <a:alphaModFix/>
          </a:blip>
          <a:srcRect b="34239" l="10207" r="8259" t="32880"/>
          <a:stretch/>
        </p:blipFill>
        <p:spPr>
          <a:xfrm>
            <a:off x="3144450" y="4752304"/>
            <a:ext cx="1052959" cy="239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5"/>
          <p:cNvPicPr preferRelativeResize="0"/>
          <p:nvPr/>
        </p:nvPicPr>
        <p:blipFill rotWithShape="1">
          <a:blip r:embed="rId14">
            <a:alphaModFix/>
          </a:blip>
          <a:srcRect b="19186" l="31811" r="27860" t="20004"/>
          <a:stretch/>
        </p:blipFill>
        <p:spPr>
          <a:xfrm>
            <a:off x="2429401" y="4726835"/>
            <a:ext cx="553207" cy="47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5"/>
          <p:cNvPicPr preferRelativeResize="0"/>
          <p:nvPr/>
        </p:nvPicPr>
        <p:blipFill rotWithShape="1">
          <a:blip r:embed="rId15">
            <a:alphaModFix/>
          </a:blip>
          <a:srcRect b="33936" l="17048" r="17048" t="32127"/>
          <a:stretch/>
        </p:blipFill>
        <p:spPr>
          <a:xfrm>
            <a:off x="5492912" y="5257013"/>
            <a:ext cx="920551" cy="2684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455" name="Google Shape;455;p25"/>
          <p:cNvPicPr preferRelativeResize="0"/>
          <p:nvPr/>
        </p:nvPicPr>
        <p:blipFill rotWithShape="1">
          <a:blip r:embed="rId16">
            <a:alphaModFix/>
          </a:blip>
          <a:srcRect b="27631" l="13631" r="13147" t="27068"/>
          <a:stretch/>
        </p:blipFill>
        <p:spPr>
          <a:xfrm>
            <a:off x="4413148" y="5390674"/>
            <a:ext cx="864749" cy="30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413672" y="5149503"/>
            <a:ext cx="906568" cy="23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892181" y="5243364"/>
            <a:ext cx="700233" cy="286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 alternative text description for this image" id="458" name="Google Shape;458;p2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6842937" y="4536914"/>
            <a:ext cx="1994088" cy="11217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 and logo along with a picture of a building" id="459" name="Google Shape;459;p2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8988587" y="4260207"/>
            <a:ext cx="2147299" cy="1205867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25"/>
          <p:cNvSpPr txBox="1"/>
          <p:nvPr/>
        </p:nvSpPr>
        <p:spPr>
          <a:xfrm>
            <a:off x="698500" y="4231630"/>
            <a:ext cx="10972800" cy="1561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3833E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03833E"/>
                </a:solidFill>
                <a:latin typeface="Calibri"/>
                <a:ea typeface="Calibri"/>
                <a:cs typeface="Calibri"/>
                <a:sym typeface="Calibri"/>
              </a:rPr>
              <a:t>60+ successful start-ups from 12 countries</a:t>
            </a:r>
            <a:endParaRPr b="1" sz="2400">
              <a:solidFill>
                <a:srgbClr val="03833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6"/>
          <p:cNvSpPr txBox="1"/>
          <p:nvPr/>
        </p:nvSpPr>
        <p:spPr>
          <a:xfrm>
            <a:off x="698500" y="372007"/>
            <a:ext cx="1036144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EIT network for projects planned in 2023+ </a:t>
            </a:r>
            <a:endParaRPr/>
          </a:p>
        </p:txBody>
      </p:sp>
      <p:pic>
        <p:nvPicPr>
          <p:cNvPr descr="https://euc-powerpoint.officeapps.live.com/pods/GetClipboardImage.ashx?Id=5a45048d-36bd-4b93-b852-b98bc5243050&amp;DC=GEU4&amp;wdoverrides=GetClipboardImageEnabled:true" id="467" name="Google Shape;467;p26"/>
          <p:cNvPicPr preferRelativeResize="0"/>
          <p:nvPr/>
        </p:nvPicPr>
        <p:blipFill rotWithShape="1">
          <a:blip r:embed="rId3">
            <a:alphaModFix/>
          </a:blip>
          <a:srcRect b="1852" l="24212" r="60366" t="87592"/>
          <a:stretch/>
        </p:blipFill>
        <p:spPr>
          <a:xfrm>
            <a:off x="1" y="6134100"/>
            <a:ext cx="188007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uc-powerpoint.officeapps.live.com/pods/GetClipboardImage.ashx?Id=5a45048d-36bd-4b93-b852-b98bc5243050&amp;DC=GEU4&amp;wdoverrides=GetClipboardImageEnabled:true" id="468" name="Google Shape;468;p26"/>
          <p:cNvPicPr preferRelativeResize="0"/>
          <p:nvPr/>
        </p:nvPicPr>
        <p:blipFill rotWithShape="1">
          <a:blip r:embed="rId3">
            <a:alphaModFix/>
          </a:blip>
          <a:srcRect b="1852" l="0" r="1481" t="87592"/>
          <a:stretch/>
        </p:blipFill>
        <p:spPr>
          <a:xfrm>
            <a:off x="180753" y="6134100"/>
            <a:ext cx="12011249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škoda auto digilab  czech republic logo" id="469" name="Google Shape;46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54032" y="4096640"/>
            <a:ext cx="615294" cy="746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11771" y="4305300"/>
            <a:ext cx="1392936" cy="16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50019" y="2005606"/>
            <a:ext cx="1094414" cy="75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27972" y="2912405"/>
            <a:ext cx="1451465" cy="4621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eat code logo" id="473" name="Google Shape;473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79126" y="2548387"/>
            <a:ext cx="1186560" cy="4877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isbak" id="474" name="Google Shape;474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969073" y="3214460"/>
            <a:ext cx="847725" cy="5828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istanbul city logo" id="475" name="Google Shape;475;p2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293764" y="3671985"/>
            <a:ext cx="1038140" cy="692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helmond city logo" id="476" name="Google Shape;476;p26"/>
          <p:cNvPicPr preferRelativeResize="0"/>
          <p:nvPr/>
        </p:nvPicPr>
        <p:blipFill rotWithShape="1">
          <a:blip r:embed="rId11">
            <a:alphaModFix/>
          </a:blip>
          <a:srcRect b="35087" l="0" r="15569" t="32457"/>
          <a:stretch/>
        </p:blipFill>
        <p:spPr>
          <a:xfrm>
            <a:off x="6698961" y="2522928"/>
            <a:ext cx="2168734" cy="468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26"/>
          <p:cNvPicPr preferRelativeResize="0"/>
          <p:nvPr/>
        </p:nvPicPr>
        <p:blipFill rotWithShape="1">
          <a:blip r:embed="rId12">
            <a:alphaModFix/>
          </a:blip>
          <a:srcRect b="6312" l="2062" r="1760" t="6996"/>
          <a:stretch/>
        </p:blipFill>
        <p:spPr>
          <a:xfrm>
            <a:off x="6421698" y="3398338"/>
            <a:ext cx="1361630" cy="386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logo praha" id="478" name="Google Shape;478;p2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259146" y="1619762"/>
            <a:ext cx="775005" cy="731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2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573478" y="3622834"/>
            <a:ext cx="2019300" cy="5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807575" y="3952628"/>
            <a:ext cx="168592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2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762072" y="4663505"/>
            <a:ext cx="1647825" cy="1123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482" name="Google Shape;482;p2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186377" y="1157924"/>
            <a:ext cx="1304925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696233" y="1813658"/>
            <a:ext cx="681654" cy="42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653161" y="4785711"/>
            <a:ext cx="1400141" cy="786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485" name="Google Shape;485;p2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885316" y="2326960"/>
            <a:ext cx="1851559" cy="10404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486" name="Google Shape;486;p26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539626" y="4177068"/>
            <a:ext cx="1876201" cy="10542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487" name="Google Shape;487;p26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2332969" y="4872999"/>
            <a:ext cx="1556316" cy="8745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488" name="Google Shape;488;p26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47806" y="997854"/>
            <a:ext cx="1895473" cy="10627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489" name="Google Shape;489;p26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9885872" y="1002626"/>
            <a:ext cx="1938068" cy="913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7"/>
          <p:cNvSpPr txBox="1"/>
          <p:nvPr/>
        </p:nvSpPr>
        <p:spPr>
          <a:xfrm>
            <a:off x="698500" y="372007"/>
            <a:ext cx="1036144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Partneři EEPQ Group</a:t>
            </a:r>
            <a:endParaRPr/>
          </a:p>
        </p:txBody>
      </p:sp>
      <p:pic>
        <p:nvPicPr>
          <p:cNvPr descr="Image result for škoda auto digilab  czech republic logo" id="496" name="Google Shape;49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48961" y="4604640"/>
            <a:ext cx="615294" cy="746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0590" y="2304964"/>
            <a:ext cx="1094414" cy="75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65758" y="4518048"/>
            <a:ext cx="1451465" cy="4621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eat code logo" id="499" name="Google Shape;499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86626" y="1223959"/>
            <a:ext cx="1186560" cy="4877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istanbul city logo" id="500" name="Google Shape;500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04335" y="3309127"/>
            <a:ext cx="1038140" cy="692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helmond city logo" id="501" name="Google Shape;501;p27"/>
          <p:cNvPicPr preferRelativeResize="0"/>
          <p:nvPr/>
        </p:nvPicPr>
        <p:blipFill rotWithShape="1">
          <a:blip r:embed="rId8">
            <a:alphaModFix/>
          </a:blip>
          <a:srcRect b="35087" l="0" r="15569" t="32457"/>
          <a:stretch/>
        </p:blipFill>
        <p:spPr>
          <a:xfrm>
            <a:off x="5800890" y="2586428"/>
            <a:ext cx="2168734" cy="468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7"/>
          <p:cNvPicPr preferRelativeResize="0"/>
          <p:nvPr/>
        </p:nvPicPr>
        <p:blipFill rotWithShape="1">
          <a:blip r:embed="rId9">
            <a:alphaModFix/>
          </a:blip>
          <a:srcRect b="6312" l="2062" r="1760" t="6996"/>
          <a:stretch/>
        </p:blipFill>
        <p:spPr>
          <a:xfrm>
            <a:off x="6049770" y="3371124"/>
            <a:ext cx="1361630" cy="386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logo praha" id="503" name="Google Shape;503;p2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887718" y="1311333"/>
            <a:ext cx="775005" cy="731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38692" y="3622834"/>
            <a:ext cx="2019300" cy="5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2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855430" y="3783576"/>
            <a:ext cx="1647825" cy="1123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506" name="Google Shape;506;p2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504377" y="3289711"/>
            <a:ext cx="1304925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335018" y="3591658"/>
            <a:ext cx="681654" cy="42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653161" y="4785711"/>
            <a:ext cx="1400141" cy="786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509" name="Google Shape;509;p2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469173" y="1084174"/>
            <a:ext cx="1851559" cy="10404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510" name="Google Shape;510;p2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39626" y="4177068"/>
            <a:ext cx="1876201" cy="10542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511" name="Google Shape;511;p2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54540" y="4909285"/>
            <a:ext cx="1556316" cy="8745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512" name="Google Shape;512;p27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0162664" y="2122711"/>
            <a:ext cx="1895473" cy="10627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513" name="Google Shape;513;p27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8234871" y="2227270"/>
            <a:ext cx="1938068" cy="9133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514" name="Google Shape;514;p27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3144055" y="5401799"/>
            <a:ext cx="1521126" cy="11737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515" name="Google Shape;515;p27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702847" y="5972367"/>
            <a:ext cx="1966824" cy="4909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516" name="Google Shape;516;p27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2467155" y="1601774"/>
            <a:ext cx="2139351" cy="21393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517" name="Google Shape;517;p27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0448471" y="5693465"/>
            <a:ext cx="1219200" cy="715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7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4745161" y="4313366"/>
            <a:ext cx="1202667" cy="6654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clipart&#10;&#10;Description automatically generated" id="519" name="Google Shape;519;p27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980187" y="5797902"/>
            <a:ext cx="1837427" cy="5975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520" name="Google Shape;520;p27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2607676" y="1316984"/>
            <a:ext cx="2139351" cy="6488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521" name="Google Shape;521;p27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4825041" y="5693974"/>
            <a:ext cx="1909314" cy="5062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522" name="Google Shape;522;p27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4750109" y="1450114"/>
            <a:ext cx="1593012" cy="64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27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2609624" y="5315631"/>
            <a:ext cx="2219325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27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4818742" y="2539093"/>
            <a:ext cx="14478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525" name="Google Shape;525;p27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6146218" y="4174799"/>
            <a:ext cx="1377351" cy="10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27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9172954" y="778720"/>
            <a:ext cx="1419225" cy="10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27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7752801" y="3373491"/>
            <a:ext cx="1333500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logo&#10;&#10;Description automatically generated" id="528" name="Google Shape;528;p27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7193540" y="4277675"/>
            <a:ext cx="1894936" cy="1909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, company name&#10;&#10;Description automatically generated" id="534" name="Google Shape;53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6372" y="4311958"/>
            <a:ext cx="2024333" cy="990089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8"/>
          <p:cNvSpPr txBox="1"/>
          <p:nvPr/>
        </p:nvSpPr>
        <p:spPr>
          <a:xfrm>
            <a:off x="320598" y="266690"/>
            <a:ext cx="1036144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Cities &amp; Public Bodies &amp; Organizations </a:t>
            </a:r>
            <a:endParaRPr/>
          </a:p>
        </p:txBody>
      </p:sp>
      <p:pic>
        <p:nvPicPr>
          <p:cNvPr descr="https://euc-powerpoint.officeapps.live.com/pods/GetClipboardImage.ashx?Id=5a45048d-36bd-4b93-b852-b98bc5243050&amp;DC=GEU4&amp;wdoverrides=GetClipboardImageEnabled:true" id="536" name="Google Shape;536;p28"/>
          <p:cNvPicPr preferRelativeResize="0"/>
          <p:nvPr/>
        </p:nvPicPr>
        <p:blipFill rotWithShape="1">
          <a:blip r:embed="rId4">
            <a:alphaModFix/>
          </a:blip>
          <a:srcRect b="1852" l="24212" r="60366" t="87592"/>
          <a:stretch/>
        </p:blipFill>
        <p:spPr>
          <a:xfrm>
            <a:off x="1" y="6134100"/>
            <a:ext cx="188007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uc-powerpoint.officeapps.live.com/pods/GetClipboardImage.ashx?Id=5a45048d-36bd-4b93-b852-b98bc5243050&amp;DC=GEU4&amp;wdoverrides=GetClipboardImageEnabled:true" id="537" name="Google Shape;537;p28"/>
          <p:cNvPicPr preferRelativeResize="0"/>
          <p:nvPr/>
        </p:nvPicPr>
        <p:blipFill rotWithShape="1">
          <a:blip r:embed="rId4">
            <a:alphaModFix/>
          </a:blip>
          <a:srcRect b="1852" l="0" r="1481" t="87592"/>
          <a:stretch/>
        </p:blipFill>
        <p:spPr>
          <a:xfrm>
            <a:off x="180753" y="6134100"/>
            <a:ext cx="12011249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60130" y="822145"/>
            <a:ext cx="2096219" cy="1305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539" name="Google Shape;539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8099" y="1425155"/>
            <a:ext cx="930935" cy="57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2861" y="2865587"/>
            <a:ext cx="1137070" cy="1126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&#10;&#10;Description automatically generated" id="541" name="Google Shape;541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4928" y="3945837"/>
            <a:ext cx="1161692" cy="389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542" name="Google Shape;542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85838" y="2509260"/>
            <a:ext cx="1679276" cy="5770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r code&#10;&#10;Description automatically generated" id="543" name="Google Shape;543;p2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3645" y="4655733"/>
            <a:ext cx="1075427" cy="1011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&#10;&#10;Description automatically generated" id="544" name="Google Shape;544;p2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524664" y="4885964"/>
            <a:ext cx="2239993" cy="11548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, application, email&#10;&#10;Description automatically generated" id="545" name="Google Shape;545;p2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713344" y="656744"/>
            <a:ext cx="2182484" cy="814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546" name="Google Shape;546;p2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254206" y="5139904"/>
            <a:ext cx="1708031" cy="905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547" name="Google Shape;547;p2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597659" y="3309487"/>
            <a:ext cx="1761263" cy="83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2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160588" y="5163387"/>
            <a:ext cx="1621767" cy="9738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clipart&#10;&#10;Description automatically generated" id="549" name="Google Shape;549;p2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273596" y="5404180"/>
            <a:ext cx="836583" cy="5785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550" name="Google Shape;550;p2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857904" y="5455848"/>
            <a:ext cx="1089804" cy="4652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551" name="Google Shape;551;p28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9014843" y="3174223"/>
            <a:ext cx="1032295" cy="10422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r code&#10;&#10;Description automatically generated" id="552" name="Google Shape;552;p28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0994640" y="1852352"/>
            <a:ext cx="1075427" cy="10466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553" name="Google Shape;553;p28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688619" y="3007384"/>
            <a:ext cx="1007853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554" name="Google Shape;554;p28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5921611" y="3508760"/>
            <a:ext cx="886904" cy="7116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555" name="Google Shape;555;p28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4937663" y="4310797"/>
            <a:ext cx="1420484" cy="8318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556" name="Google Shape;556;p28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2887692" y="3312204"/>
            <a:ext cx="1075427" cy="1524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28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8002437" y="1558430"/>
            <a:ext cx="1650521" cy="3912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558" name="Google Shape;558;p28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7039155" y="1209135"/>
            <a:ext cx="802257" cy="8022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559" name="Google Shape;559;p28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319971" y="2225764"/>
            <a:ext cx="1851804" cy="8913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560" name="Google Shape;560;p28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3288717" y="1509820"/>
            <a:ext cx="663443" cy="711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561" name="Google Shape;561;p28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5601418" y="1825042"/>
            <a:ext cx="902899" cy="6775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562" name="Google Shape;562;p28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2714822" y="2221862"/>
            <a:ext cx="1420484" cy="8813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563" name="Google Shape;563;p28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7426145" y="3381776"/>
            <a:ext cx="1161691" cy="6787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564" name="Google Shape;564;p28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5357004" y="2342370"/>
            <a:ext cx="1377351" cy="1051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clipart&#10;&#10;Description automatically generated" id="565" name="Google Shape;565;p28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0932911" y="3212591"/>
            <a:ext cx="634401" cy="9695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566" name="Google Shape;566;p28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547004" y="1463225"/>
            <a:ext cx="1176068" cy="711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567" name="Google Shape;567;p28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9534482" y="1949913"/>
            <a:ext cx="974785" cy="974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28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272008" y="4653189"/>
            <a:ext cx="1381125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569" name="Google Shape;569;p28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10051199" y="4512206"/>
            <a:ext cx="1914194" cy="503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&#10;&#10;Description automatically generated" id="575" name="Google Shape;57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06928" y="2334266"/>
            <a:ext cx="1650521" cy="11255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576" name="Google Shape;57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09120" y="2071024"/>
            <a:ext cx="1329907" cy="13299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577" name="Google Shape;577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58055" y="4721442"/>
            <a:ext cx="1521126" cy="1173768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29"/>
          <p:cNvSpPr txBox="1"/>
          <p:nvPr/>
        </p:nvSpPr>
        <p:spPr>
          <a:xfrm>
            <a:off x="698500" y="372007"/>
            <a:ext cx="1036144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UNI &amp; R&amp;D Partners  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euc-powerpoint.officeapps.live.com/pods/GetClipboardImage.ashx?Id=5a45048d-36bd-4b93-b852-b98bc5243050&amp;DC=GEU4&amp;wdoverrides=GetClipboardImageEnabled:true" id="579" name="Google Shape;579;p29"/>
          <p:cNvPicPr preferRelativeResize="0"/>
          <p:nvPr/>
        </p:nvPicPr>
        <p:blipFill rotWithShape="1">
          <a:blip r:embed="rId6">
            <a:alphaModFix/>
          </a:blip>
          <a:srcRect b="1852" l="24212" r="60366" t="87592"/>
          <a:stretch/>
        </p:blipFill>
        <p:spPr>
          <a:xfrm>
            <a:off x="1" y="6134100"/>
            <a:ext cx="188007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uc-powerpoint.officeapps.live.com/pods/GetClipboardImage.ashx?Id=5a45048d-36bd-4b93-b852-b98bc5243050&amp;DC=GEU4&amp;wdoverrides=GetClipboardImageEnabled:true" id="580" name="Google Shape;580;p29"/>
          <p:cNvPicPr preferRelativeResize="0"/>
          <p:nvPr/>
        </p:nvPicPr>
        <p:blipFill rotWithShape="1">
          <a:blip r:embed="rId6">
            <a:alphaModFix/>
          </a:blip>
          <a:srcRect b="1852" l="0" r="1481" t="87592"/>
          <a:stretch/>
        </p:blipFill>
        <p:spPr>
          <a:xfrm>
            <a:off x="180753" y="6134100"/>
            <a:ext cx="12011249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581" name="Google Shape;581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8021" y="4458321"/>
            <a:ext cx="2067465" cy="1592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7418" y="1436653"/>
            <a:ext cx="1966824" cy="4909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583" name="Google Shape;583;p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81155" y="2273060"/>
            <a:ext cx="2139351" cy="213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2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639683" y="2658940"/>
            <a:ext cx="1204823" cy="59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2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539042" y="3826292"/>
            <a:ext cx="1851804" cy="11176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586" name="Google Shape;586;p2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438400" y="5321537"/>
            <a:ext cx="1219200" cy="715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587" name="Google Shape;587;p2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293072" y="5071646"/>
            <a:ext cx="1564257" cy="93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581875" y="5202366"/>
            <a:ext cx="1202667" cy="6654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589" name="Google Shape;589;p2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103079" y="5325589"/>
            <a:ext cx="1521125" cy="793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icon&#10;&#10;Description automatically generated" id="590" name="Google Shape;590;p2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9701122" y="5136311"/>
            <a:ext cx="812321" cy="7979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591" name="Google Shape;591;p2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379344" y="1386193"/>
            <a:ext cx="2067464" cy="1066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592" name="Google Shape;592;p2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916173" y="4530783"/>
            <a:ext cx="1434861" cy="8300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593" name="Google Shape;593;p29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6694097" y="3523890"/>
            <a:ext cx="974786" cy="9747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qr code&#10;&#10;Description automatically generated" id="594" name="Google Shape;594;p29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0800562" y="3405637"/>
            <a:ext cx="1096274" cy="10818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clipart&#10;&#10;Description automatically generated" id="595" name="Google Shape;595;p29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8433758" y="3820331"/>
            <a:ext cx="1837427" cy="597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9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4451229" y="2374180"/>
            <a:ext cx="1650521" cy="973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9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6694098" y="2335415"/>
            <a:ext cx="1521125" cy="6344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598" name="Google Shape;598;p29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94890" y="2205985"/>
            <a:ext cx="2139351" cy="6488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599" name="Google Shape;599;p29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0518303" y="1669554"/>
            <a:ext cx="1650521" cy="3990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00" name="Google Shape;600;p29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8063541" y="1285260"/>
            <a:ext cx="1909314" cy="5062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601" name="Google Shape;601;p29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4586823" y="3473042"/>
            <a:ext cx="1593012" cy="6441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ie chart&#10;&#10;Description automatically generated" id="602" name="Google Shape;602;p29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2682814" y="1538399"/>
            <a:ext cx="1334219" cy="6613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tableware, clipart, dishware&#10;&#10;Description automatically generated" id="603" name="Google Shape;603;p29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31348" y="4234772"/>
            <a:ext cx="1966823" cy="406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9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0551659" y="614362"/>
            <a:ext cx="1647825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9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6555695" y="-227"/>
            <a:ext cx="2219325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9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6097814" y="1287236"/>
            <a:ext cx="14478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607" name="Google Shape;607;p29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9198429" y="335189"/>
            <a:ext cx="76200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klipart&#10;&#10;Popis se vygeneroval automaticky." id="608" name="Google Shape;608;p29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4288519" y="4442731"/>
            <a:ext cx="1590675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9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6227536" y="4494892"/>
            <a:ext cx="1628775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0"/>
          <p:cNvSpPr txBox="1"/>
          <p:nvPr/>
        </p:nvSpPr>
        <p:spPr>
          <a:xfrm>
            <a:off x="698500" y="372007"/>
            <a:ext cx="1036144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Industry Partners  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euc-powerpoint.officeapps.live.com/pods/GetClipboardImage.ashx?Id=5a45048d-36bd-4b93-b852-b98bc5243050&amp;DC=GEU4&amp;wdoverrides=GetClipboardImageEnabled:true" id="616" name="Google Shape;616;p30"/>
          <p:cNvPicPr preferRelativeResize="0"/>
          <p:nvPr/>
        </p:nvPicPr>
        <p:blipFill rotWithShape="1">
          <a:blip r:embed="rId3">
            <a:alphaModFix/>
          </a:blip>
          <a:srcRect b="1852" l="24212" r="60366" t="87592"/>
          <a:stretch/>
        </p:blipFill>
        <p:spPr>
          <a:xfrm>
            <a:off x="1" y="6134100"/>
            <a:ext cx="188007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uc-powerpoint.officeapps.live.com/pods/GetClipboardImage.ashx?Id=5a45048d-36bd-4b93-b852-b98bc5243050&amp;DC=GEU4&amp;wdoverrides=GetClipboardImageEnabled:true" id="617" name="Google Shape;617;p30"/>
          <p:cNvPicPr preferRelativeResize="0"/>
          <p:nvPr/>
        </p:nvPicPr>
        <p:blipFill rotWithShape="1">
          <a:blip r:embed="rId3">
            <a:alphaModFix/>
          </a:blip>
          <a:srcRect b="1852" l="0" r="1481" t="87592"/>
          <a:stretch/>
        </p:blipFill>
        <p:spPr>
          <a:xfrm>
            <a:off x="180753" y="6134100"/>
            <a:ext cx="12011249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618" name="Google Shape;61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94263" y="1328763"/>
            <a:ext cx="948739" cy="954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619" name="Google Shape;61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99758" y="3214677"/>
            <a:ext cx="1533609" cy="8469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logo&#10;&#10;Description automatically generated" id="620" name="Google Shape;620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38612" y="4713104"/>
            <a:ext cx="1894936" cy="19093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621" name="Google Shape;621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52092" y="5051776"/>
            <a:ext cx="1465065" cy="587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176573" y="1370322"/>
            <a:ext cx="1593012" cy="4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230815" y="3499022"/>
            <a:ext cx="2743200" cy="13994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24" name="Google Shape;624;p3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845474" y="3051437"/>
            <a:ext cx="1823050" cy="9250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, PowerPoint&#10;&#10;Description automatically generated" id="625" name="Google Shape;625;p3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382041" y="1653477"/>
            <a:ext cx="1079920" cy="861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, logo&#10;&#10;Description automatically generated" id="626" name="Google Shape;626;p3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365563" y="3653527"/>
            <a:ext cx="1564256" cy="781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3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420159" y="2047453"/>
            <a:ext cx="1285875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3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363895" y="2685248"/>
            <a:ext cx="1628775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629" name="Google Shape;629;p3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951474" y="709196"/>
            <a:ext cx="2743200" cy="616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3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106312" y="2085005"/>
            <a:ext cx="1419225" cy="10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3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097893" y="4195536"/>
            <a:ext cx="1724025" cy="9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30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4611819" y="1172487"/>
            <a:ext cx="1047750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30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5885089" y="5313589"/>
            <a:ext cx="111442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3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7493528" y="1598576"/>
            <a:ext cx="146685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3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0062482" y="4912858"/>
            <a:ext cx="2190750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30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6827516" y="706490"/>
            <a:ext cx="1333500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37" name="Google Shape;637;p30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6503739" y="2086639"/>
            <a:ext cx="1693653" cy="880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638" name="Google Shape;638;p30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715400" y="3841374"/>
            <a:ext cx="1304925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639" name="Google Shape;639;p30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8608722" y="2766565"/>
            <a:ext cx="1400141" cy="786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světlo, klipart&#10;&#10;Popis se vygeneroval automaticky." id="640" name="Google Shape;640;p30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698726" y="2121807"/>
            <a:ext cx="94297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con&#10;&#10;Description automatically generated" id="641" name="Google Shape;641;p30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582012" y="5098455"/>
            <a:ext cx="1177467" cy="754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, company name&#10;&#10;Description automatically generated" id="647" name="Google Shape;64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8852" y="938267"/>
            <a:ext cx="1808672" cy="10995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48" name="Google Shape;648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4190" y="1904671"/>
            <a:ext cx="1808672" cy="10564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logo&#10;&#10;Description automatically generated" id="649" name="Google Shape;649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22475" y="3296153"/>
            <a:ext cx="1909314" cy="11427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50" name="Google Shape;650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99116" y="4976004"/>
            <a:ext cx="1305465" cy="12910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651" name="Google Shape;651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18976" y="5160445"/>
            <a:ext cx="1664899" cy="920151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31"/>
          <p:cNvSpPr txBox="1"/>
          <p:nvPr/>
        </p:nvSpPr>
        <p:spPr>
          <a:xfrm>
            <a:off x="698500" y="372007"/>
            <a:ext cx="1036144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Startups   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euc-powerpoint.officeapps.live.com/pods/GetClipboardImage.ashx?Id=5a45048d-36bd-4b93-b852-b98bc5243050&amp;DC=GEU4&amp;wdoverrides=GetClipboardImageEnabled:true" id="653" name="Google Shape;653;p31"/>
          <p:cNvPicPr preferRelativeResize="0"/>
          <p:nvPr/>
        </p:nvPicPr>
        <p:blipFill rotWithShape="1">
          <a:blip r:embed="rId8">
            <a:alphaModFix/>
          </a:blip>
          <a:srcRect b="1852" l="24212" r="60366" t="87592"/>
          <a:stretch/>
        </p:blipFill>
        <p:spPr>
          <a:xfrm>
            <a:off x="1" y="6134100"/>
            <a:ext cx="188007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uc-powerpoint.officeapps.live.com/pods/GetClipboardImage.ashx?Id=5a45048d-36bd-4b93-b852-b98bc5243050&amp;DC=GEU4&amp;wdoverrides=GetClipboardImageEnabled:true" id="654" name="Google Shape;654;p31"/>
          <p:cNvPicPr preferRelativeResize="0"/>
          <p:nvPr/>
        </p:nvPicPr>
        <p:blipFill rotWithShape="1">
          <a:blip r:embed="rId8">
            <a:alphaModFix/>
          </a:blip>
          <a:srcRect b="1852" l="0" r="1481" t="87592"/>
          <a:stretch/>
        </p:blipFill>
        <p:spPr>
          <a:xfrm>
            <a:off x="180753" y="6134100"/>
            <a:ext cx="12011249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655" name="Google Shape;655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3645" y="2977551"/>
            <a:ext cx="1176068" cy="11473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gambling house, room, scene&#10;&#10;Description automatically generated" id="656" name="Google Shape;656;p3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09909" y="5177287"/>
            <a:ext cx="989163" cy="91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3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673305" y="5811015"/>
            <a:ext cx="2081842" cy="1961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58" name="Google Shape;658;p3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159041" y="5575992"/>
            <a:ext cx="1894936" cy="4792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659" name="Google Shape;659;p3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017122" y="3967449"/>
            <a:ext cx="1377352" cy="8120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60" name="Google Shape;660;p3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413294" y="4438291"/>
            <a:ext cx="1446363" cy="1403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3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0274060" y="4345700"/>
            <a:ext cx="1866182" cy="11427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662" name="Google Shape;662;p3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0534189" y="3509807"/>
            <a:ext cx="1664899" cy="9989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663" name="Google Shape;663;p3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0029645" y="1844040"/>
            <a:ext cx="2168106" cy="132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3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108317" y="5004496"/>
            <a:ext cx="1966823" cy="1142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3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3311507" y="4566924"/>
            <a:ext cx="1664899" cy="5374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66" name="Google Shape;666;p31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8790628" y="4301609"/>
            <a:ext cx="1549880" cy="8306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667" name="Google Shape;667;p31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5730815" y="3799361"/>
            <a:ext cx="1664898" cy="9989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668" name="Google Shape;668;p31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4781909" y="4288191"/>
            <a:ext cx="1549880" cy="927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1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3142890" y="3425550"/>
            <a:ext cx="1909314" cy="11427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670" name="Google Shape;670;p31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0144664" y="650720"/>
            <a:ext cx="1995578" cy="11858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71" name="Google Shape;671;p31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9194531" y="3361910"/>
            <a:ext cx="1506748" cy="927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icon&#10;&#10;Description automatically generated" id="672" name="Google Shape;672;p31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475117" y="3094870"/>
            <a:ext cx="1463616" cy="8695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73" name="Google Shape;673;p31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23644" y="1815285"/>
            <a:ext cx="1909314" cy="11427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74" name="Google Shape;674;p31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381347" y="2347670"/>
            <a:ext cx="1837427" cy="10995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75" name="Google Shape;675;p31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7472815" y="3702211"/>
            <a:ext cx="1664899" cy="6947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676" name="Google Shape;676;p31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5673306" y="2620417"/>
            <a:ext cx="1636143" cy="927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677" name="Google Shape;677;p31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2955985" y="2390379"/>
            <a:ext cx="1981200" cy="11427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678" name="Google Shape;678;p31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4379343" y="2433512"/>
            <a:ext cx="1506748" cy="927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679" name="Google Shape;679;p31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9430589" y="2459481"/>
            <a:ext cx="1291087" cy="7401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680" name="Google Shape;680;p31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8170396" y="2378009"/>
            <a:ext cx="1506748" cy="927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681" name="Google Shape;681;p31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1676400" y="1964568"/>
            <a:ext cx="1909314" cy="2690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&#10;&#10;Description automatically generated" id="682" name="Google Shape;682;p31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5170098" y="1685889"/>
            <a:ext cx="1549880" cy="927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83" name="Google Shape;683;p31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8974190" y="1264350"/>
            <a:ext cx="1549880" cy="10218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84" name="Google Shape;684;p31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3946135" y="1523551"/>
            <a:ext cx="1165465" cy="11510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685" name="Google Shape;685;p31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6780362" y="1240191"/>
            <a:ext cx="1506748" cy="883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31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209909" y="1139550"/>
            <a:ext cx="1377351" cy="8120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687" name="Google Shape;687;p31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777042" y="1139549"/>
            <a:ext cx="1190446" cy="7113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688" name="Google Shape;688;p31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3056627" y="1142163"/>
            <a:ext cx="2124974" cy="46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7006048" y="680177"/>
            <a:ext cx="1362075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31"/>
          <p:cNvPicPr preferRelativeResize="0"/>
          <p:nvPr/>
        </p:nvPicPr>
        <p:blipFill rotWithShape="1">
          <a:blip r:embed="rId44">
            <a:alphaModFix/>
          </a:blip>
          <a:srcRect b="0" l="0" r="0" t="0"/>
          <a:stretch/>
        </p:blipFill>
        <p:spPr>
          <a:xfrm>
            <a:off x="8772335" y="653406"/>
            <a:ext cx="1485900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31"/>
          <p:cNvPicPr preferRelativeResize="0"/>
          <p:nvPr/>
        </p:nvPicPr>
        <p:blipFill rotWithShape="1">
          <a:blip r:embed="rId45">
            <a:alphaModFix/>
          </a:blip>
          <a:srcRect b="0" l="0" r="0" t="0"/>
          <a:stretch/>
        </p:blipFill>
        <p:spPr>
          <a:xfrm>
            <a:off x="5444650" y="44408"/>
            <a:ext cx="1228725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31"/>
          <p:cNvPicPr preferRelativeResize="0"/>
          <p:nvPr/>
        </p:nvPicPr>
        <p:blipFill rotWithShape="1">
          <a:blip r:embed="rId46">
            <a:alphaModFix/>
          </a:blip>
          <a:srcRect b="0" l="0" r="0" t="0"/>
          <a:stretch/>
        </p:blipFill>
        <p:spPr>
          <a:xfrm>
            <a:off x="207269" y="3939868"/>
            <a:ext cx="1704975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93" name="Google Shape;693;p31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7222197" y="2700607"/>
            <a:ext cx="910626" cy="8816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ircle&#10;&#10;Description automatically generated" id="694" name="Google Shape;694;p31"/>
          <p:cNvPicPr preferRelativeResize="0"/>
          <p:nvPr/>
        </p:nvPicPr>
        <p:blipFill rotWithShape="1">
          <a:blip r:embed="rId48">
            <a:alphaModFix/>
          </a:blip>
          <a:srcRect b="0" l="0" r="0" t="0"/>
          <a:stretch/>
        </p:blipFill>
        <p:spPr>
          <a:xfrm>
            <a:off x="4500155" y="5326157"/>
            <a:ext cx="1062128" cy="483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6327" y="185834"/>
            <a:ext cx="6439678" cy="643967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8"/>
          <p:cNvSpPr/>
          <p:nvPr/>
        </p:nvSpPr>
        <p:spPr>
          <a:xfrm>
            <a:off x="889927" y="3105265"/>
            <a:ext cx="5099811" cy="2495976"/>
          </a:xfrm>
          <a:prstGeom prst="round2DiagRect">
            <a:avLst>
              <a:gd fmla="val 16667" name="adj1"/>
              <a:gd fmla="val 1346" name="adj2"/>
            </a:avLst>
          </a:prstGeom>
          <a:solidFill>
            <a:srgbClr val="034EA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8"/>
          <p:cNvSpPr txBox="1"/>
          <p:nvPr/>
        </p:nvSpPr>
        <p:spPr>
          <a:xfrm>
            <a:off x="934545" y="1080742"/>
            <a:ext cx="5281104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34EA2"/>
                </a:solidFill>
                <a:latin typeface="Calibri"/>
                <a:ea typeface="Calibri"/>
                <a:cs typeface="Calibri"/>
                <a:sym typeface="Calibri"/>
              </a:rPr>
              <a:t>otevřený inovační ekosystém zaměřený na uživatele (občany města)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34EA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BB745"/>
                </a:solidFill>
                <a:latin typeface="Calibri"/>
                <a:ea typeface="Calibri"/>
                <a:cs typeface="Calibri"/>
                <a:sym typeface="Calibri"/>
              </a:rPr>
              <a:t>založen na systematickém přístupu a participaci stakeholders</a:t>
            </a:r>
            <a:endParaRPr sz="2000">
              <a:solidFill>
                <a:srgbClr val="6BB7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8"/>
          <p:cNvSpPr txBox="1"/>
          <p:nvPr/>
        </p:nvSpPr>
        <p:spPr>
          <a:xfrm>
            <a:off x="1069809" y="4617827"/>
            <a:ext cx="5010576" cy="7153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4EA2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8"/>
          <p:cNvSpPr txBox="1"/>
          <p:nvPr/>
        </p:nvSpPr>
        <p:spPr>
          <a:xfrm>
            <a:off x="352425" y="285750"/>
            <a:ext cx="5534025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54CA2"/>
                </a:solidFill>
                <a:latin typeface="Calibri"/>
                <a:ea typeface="Calibri"/>
                <a:cs typeface="Calibri"/>
                <a:sym typeface="Calibri"/>
              </a:rPr>
              <a:t>Living Labs </a:t>
            </a:r>
            <a:endParaRPr/>
          </a:p>
        </p:txBody>
      </p:sp>
      <p:pic>
        <p:nvPicPr>
          <p:cNvPr descr="https://euc-powerpoint.officeapps.live.com/pods/GetClipboardImage.ashx?Id=5a45048d-36bd-4b93-b852-b98bc5243050&amp;DC=GEU4&amp;wdoverrides=GetClipboardImageEnabled:true" id="143" name="Google Shape;143;p8"/>
          <p:cNvPicPr preferRelativeResize="0"/>
          <p:nvPr/>
        </p:nvPicPr>
        <p:blipFill rotWithShape="1">
          <a:blip r:embed="rId4">
            <a:alphaModFix/>
          </a:blip>
          <a:srcRect b="1852" l="0" r="1481" t="87592"/>
          <a:stretch/>
        </p:blipFill>
        <p:spPr>
          <a:xfrm>
            <a:off x="0" y="6119806"/>
            <a:ext cx="12192000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8"/>
          <p:cNvSpPr/>
          <p:nvPr/>
        </p:nvSpPr>
        <p:spPr>
          <a:xfrm>
            <a:off x="993215" y="3292917"/>
            <a:ext cx="4996523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integruje výzkumné a inovační procesy v reálných komunitách a prostředích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spojuje občany, akademickou obec, podniky, města a regiony za účelem společného vytváření hodnot, rychlého prototypování a/nebo ověřování s cílem rozšířit inovace.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4EA2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euc-powerpoint.officeapps.live.com/pods/GetClipboardImage.ashx?Id=5a45048d-36bd-4b93-b852-b98bc5243050&amp;DC=GEU4&amp;wdoverrides=GetClipboardImageEnabled:true" id="150" name="Google Shape;15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6148614"/>
            <a:ext cx="1880076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073" y="6148614"/>
            <a:ext cx="11944926" cy="73344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9"/>
          <p:cNvSpPr/>
          <p:nvPr/>
        </p:nvSpPr>
        <p:spPr>
          <a:xfrm>
            <a:off x="-254000" y="-254000"/>
            <a:ext cx="0" cy="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192993528</a:t>
            </a:r>
            <a:endParaRPr/>
          </a:p>
        </p:txBody>
      </p:sp>
      <p:sp>
        <p:nvSpPr>
          <p:cNvPr id="153" name="Google Shape;153;p9"/>
          <p:cNvSpPr txBox="1"/>
          <p:nvPr/>
        </p:nvSpPr>
        <p:spPr>
          <a:xfrm>
            <a:off x="643180" y="1159789"/>
            <a:ext cx="11151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1F497D"/>
                </a:solidFill>
              </a:rPr>
              <a:t>zaměřen na testování, demonstraci životaschopnost, škálovatelnost nových řešení v reálných pražských podmínkách s využitím testovacích zařízení a aktivit partnerů </a:t>
            </a:r>
            <a:endParaRPr sz="2300">
              <a:solidFill>
                <a:srgbClr val="1F497D"/>
              </a:solidFill>
            </a:endParaRPr>
          </a:p>
        </p:txBody>
      </p:sp>
      <p:sp>
        <p:nvSpPr>
          <p:cNvPr id="154" name="Google Shape;154;p9"/>
          <p:cNvSpPr txBox="1"/>
          <p:nvPr/>
        </p:nvSpPr>
        <p:spPr>
          <a:xfrm>
            <a:off x="352425" y="285750"/>
            <a:ext cx="55340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Living Lab Praha</a:t>
            </a:r>
            <a:endParaRPr sz="3200">
              <a:solidFill>
                <a:srgbClr val="1F497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5" name="Google Shape;155;p9"/>
          <p:cNvSpPr txBox="1"/>
          <p:nvPr/>
        </p:nvSpPr>
        <p:spPr>
          <a:xfrm>
            <a:off x="189116" y="3125319"/>
            <a:ext cx="1958693" cy="807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r">
              <a:lnSpc>
                <a:spcPct val="11254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2D5E"/>
                </a:solidFill>
                <a:latin typeface="Arial"/>
                <a:ea typeface="Arial"/>
                <a:cs typeface="Arial"/>
                <a:sym typeface="Arial"/>
              </a:rPr>
              <a:t>EIT Urban Mobility </a:t>
            </a:r>
            <a:endParaRPr/>
          </a:p>
          <a:p>
            <a:pPr indent="0" lvl="0" marL="0" marR="0" rtl="0" algn="r">
              <a:lnSpc>
                <a:spcPct val="11254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2D5E"/>
                </a:solidFill>
                <a:latin typeface="Arial"/>
                <a:ea typeface="Arial"/>
                <a:cs typeface="Arial"/>
                <a:sym typeface="Arial"/>
              </a:rPr>
              <a:t> Core</a:t>
            </a:r>
            <a:r>
              <a:rPr b="0" lang="en-US" sz="2000" strike="noStrike">
                <a:solidFill>
                  <a:srgbClr val="002D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rgbClr val="002D5E"/>
                </a:solidFill>
                <a:latin typeface="Arial"/>
                <a:ea typeface="Arial"/>
                <a:cs typeface="Arial"/>
                <a:sym typeface="Arial"/>
              </a:rPr>
              <a:t>Partners</a:t>
            </a:r>
            <a:endParaRPr b="0" sz="20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9"/>
          <p:cNvSpPr txBox="1"/>
          <p:nvPr/>
        </p:nvSpPr>
        <p:spPr>
          <a:xfrm>
            <a:off x="189116" y="4693282"/>
            <a:ext cx="2015394" cy="400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r">
              <a:lnSpc>
                <a:spcPct val="11254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2D5E"/>
                </a:solidFill>
                <a:latin typeface="Arial"/>
                <a:ea typeface="Arial"/>
                <a:cs typeface="Arial"/>
                <a:sym typeface="Arial"/>
              </a:rPr>
              <a:t>Partneři</a:t>
            </a:r>
            <a:endParaRPr b="0" sz="20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21644" y="3294039"/>
            <a:ext cx="1171449" cy="571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47797" y="3033058"/>
            <a:ext cx="964246" cy="113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66747" y="3012356"/>
            <a:ext cx="1638133" cy="87757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9"/>
          <p:cNvSpPr txBox="1"/>
          <p:nvPr/>
        </p:nvSpPr>
        <p:spPr>
          <a:xfrm>
            <a:off x="5931764" y="3705261"/>
            <a:ext cx="157311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Administrator</a:t>
            </a:r>
            <a:endParaRPr/>
          </a:p>
        </p:txBody>
      </p:sp>
      <p:pic>
        <p:nvPicPr>
          <p:cNvPr id="161" name="Google Shape;161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08712" y="4523823"/>
            <a:ext cx="1080800" cy="5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762978" y="4490036"/>
            <a:ext cx="621164" cy="615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715123" y="4503265"/>
            <a:ext cx="998822" cy="485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552545" y="4512969"/>
            <a:ext cx="764613" cy="61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955078" y="4665385"/>
            <a:ext cx="1567913" cy="304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317158" y="3309150"/>
            <a:ext cx="2155781" cy="58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050478" y="4342711"/>
            <a:ext cx="953733" cy="953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"/>
          <p:cNvSpPr/>
          <p:nvPr/>
        </p:nvSpPr>
        <p:spPr>
          <a:xfrm>
            <a:off x="6504517" y="1717709"/>
            <a:ext cx="5289893" cy="3591902"/>
          </a:xfrm>
          <a:prstGeom prst="roundRect">
            <a:avLst>
              <a:gd fmla="val 16667" name="adj"/>
            </a:avLst>
          </a:prstGeom>
          <a:solidFill>
            <a:srgbClr val="DAE5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0"/>
          <p:cNvSpPr/>
          <p:nvPr/>
        </p:nvSpPr>
        <p:spPr>
          <a:xfrm>
            <a:off x="293499" y="1746464"/>
            <a:ext cx="5850609" cy="3577525"/>
          </a:xfrm>
          <a:prstGeom prst="roundRect">
            <a:avLst>
              <a:gd fmla="val 16667" name="adj"/>
            </a:avLst>
          </a:prstGeom>
          <a:solidFill>
            <a:srgbClr val="DAE5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0"/>
          <p:cNvSpPr txBox="1"/>
          <p:nvPr/>
        </p:nvSpPr>
        <p:spPr>
          <a:xfrm>
            <a:off x="80538" y="5412449"/>
            <a:ext cx="11768444" cy="1505913"/>
          </a:xfrm>
          <a:prstGeom prst="rect">
            <a:avLst/>
          </a:prstGeom>
          <a:solidFill>
            <a:schemeClr val="dk1">
              <a:alpha val="69803"/>
            </a:schemeClr>
          </a:solidFill>
          <a:ln>
            <a:noFill/>
          </a:ln>
        </p:spPr>
        <p:txBody>
          <a:bodyPr anchorCtr="0" anchor="t" bIns="144000" lIns="144000" spcFirstLastPara="1" rIns="144000" wrap="square" tIns="180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600">
              <a:solidFill>
                <a:srgbClr val="1443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14436F"/>
                </a:solidFill>
                <a:latin typeface="Calibri"/>
                <a:ea typeface="Calibri"/>
                <a:cs typeface="Calibri"/>
                <a:sym typeface="Calibri"/>
              </a:rPr>
              <a:t>Toufik Dallal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14436F"/>
                </a:solidFill>
                <a:latin typeface="Calibri"/>
                <a:ea typeface="Calibri"/>
                <a:cs typeface="Calibri"/>
                <a:sym typeface="Calibri"/>
              </a:rPr>
              <a:t>Prague, January 2022</a:t>
            </a:r>
            <a:endParaRPr sz="4600">
              <a:solidFill>
                <a:srgbClr val="14436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euc-powerpoint.officeapps.live.com/pods/GetClipboardImage.ashx?Id=5a45048d-36bd-4b93-b852-b98bc5243050&amp;DC=GEU4&amp;wdoverrides=GetClipboardImageEnabled:true" id="176" name="Google Shape;17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6148614"/>
            <a:ext cx="1880076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073" y="6148614"/>
            <a:ext cx="11944926" cy="733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0"/>
          <p:cNvSpPr/>
          <p:nvPr/>
        </p:nvSpPr>
        <p:spPr>
          <a:xfrm>
            <a:off x="-254000" y="-254000"/>
            <a:ext cx="0" cy="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192993528</a:t>
            </a:r>
            <a:endParaRPr/>
          </a:p>
        </p:txBody>
      </p:sp>
      <p:sp>
        <p:nvSpPr>
          <p:cNvPr id="179" name="Google Shape;179;p10"/>
          <p:cNvSpPr txBox="1"/>
          <p:nvPr/>
        </p:nvSpPr>
        <p:spPr>
          <a:xfrm>
            <a:off x="352425" y="427818"/>
            <a:ext cx="55340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Living Lab Praha</a:t>
            </a:r>
            <a:endParaRPr sz="3200">
              <a:solidFill>
                <a:srgbClr val="1F497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0" name="Google Shape;180;p10"/>
          <p:cNvSpPr txBox="1"/>
          <p:nvPr/>
        </p:nvSpPr>
        <p:spPr>
          <a:xfrm>
            <a:off x="664220" y="1781641"/>
            <a:ext cx="5548513" cy="3533044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76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Oblasti zájmu: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rgbClr val="00712E"/>
              </a:buClr>
              <a:buSzPts val="2000"/>
              <a:buFont typeface="Noto Sans Symbols"/>
              <a:buChar char="▪"/>
            </a:pPr>
            <a:r>
              <a:rPr b="1" i="0" lang="en-US" sz="20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Autonomní doprava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rgbClr val="00712E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Aktivní mobilita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rgbClr val="00712E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Big Data a telekomunikace  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rgbClr val="00712E"/>
              </a:buClr>
              <a:buSzPts val="2000"/>
              <a:buFont typeface="Noto Sans Symbols"/>
              <a:buChar char="▪"/>
            </a:pPr>
            <a:r>
              <a:rPr b="1" i="0" lang="en-US" sz="20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Městská Logistika</a:t>
            </a:r>
            <a:endParaRPr b="1" i="0" sz="2000" u="none" cap="none" strike="noStrike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rgbClr val="00712E"/>
              </a:buClr>
              <a:buSzPts val="2000"/>
              <a:buFont typeface="Noto Sans Symbols"/>
              <a:buChar char="▪"/>
            </a:pPr>
            <a:r>
              <a:rPr b="1" i="0" lang="en-US" sz="20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E-Mobilita, vč. nabíjecí infrastruktury</a:t>
            </a:r>
            <a:r>
              <a:rPr b="0" i="0" lang="en-US" sz="20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2000" u="none" cap="none" strike="noStrike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rgbClr val="00712E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Technologie Future City/Virtual Twin City</a:t>
            </a:r>
            <a:endParaRPr b="0" i="0" sz="2000" u="none" cap="none" strike="noStrike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rgbClr val="00712E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Řízení dopravy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rgbClr val="00712E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Telematika</a:t>
            </a:r>
            <a:endParaRPr b="0" i="0" sz="2000" u="none" cap="none" strike="noStrike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rgbClr val="00712E"/>
              </a:buClr>
              <a:buSzPts val="20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Městské plánování</a:t>
            </a:r>
            <a:endParaRPr b="0" i="0" sz="2000" u="none" cap="none" strike="noStrike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0994" lvl="0" marL="467994" marR="0" rtl="0" algn="l">
              <a:lnSpc>
                <a:spcPct val="176750"/>
              </a:lnSpc>
              <a:spcBef>
                <a:spcPts val="0"/>
              </a:spcBef>
              <a:spcAft>
                <a:spcPts val="0"/>
              </a:spcAft>
              <a:buClr>
                <a:srgbClr val="00712E"/>
              </a:buClr>
              <a:buSzPts val="2000"/>
              <a:buFont typeface="Calibri"/>
              <a:buNone/>
            </a:pPr>
            <a:r>
              <a:t/>
            </a:r>
            <a:endParaRPr sz="2000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0"/>
          <p:cNvSpPr txBox="1"/>
          <p:nvPr/>
        </p:nvSpPr>
        <p:spPr>
          <a:xfrm>
            <a:off x="7109906" y="2069188"/>
            <a:ext cx="5363070" cy="272547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Test Beds:</a:t>
            </a:r>
            <a:endParaRPr sz="180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712E"/>
              </a:buClr>
              <a:buSzPts val="2000"/>
              <a:buFont typeface="Noto Sans Symbols"/>
              <a:buChar char="▪"/>
            </a:pPr>
            <a:r>
              <a:rPr lang="en-US" sz="20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Test Bed CIIRC CTU - </a:t>
            </a:r>
            <a:r>
              <a:rPr lang="en-US" sz="2000" u="sng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www.ciirc.cvut.cz</a:t>
            </a:r>
            <a:r>
              <a:rPr lang="en-US" sz="20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712E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712E"/>
              </a:buClr>
              <a:buSzPts val="2000"/>
              <a:buFont typeface="Noto Sans Symbols"/>
              <a:buChar char="▪"/>
            </a:pPr>
            <a:r>
              <a:rPr lang="en-US" sz="20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ZEND (Mikrohub Logistika)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712E"/>
              </a:buClr>
              <a:buSzPts val="2000"/>
              <a:buFont typeface="Noto Sans Symbols"/>
              <a:buChar char="▪"/>
            </a:pPr>
            <a:r>
              <a:rPr lang="en-US" sz="2000" u="sng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www.depot.bike</a:t>
            </a:r>
            <a:r>
              <a:rPr lang="en-US" sz="20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712E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712E"/>
              </a:buClr>
              <a:buSzPts val="2000"/>
              <a:buFont typeface="Noto Sans Symbols"/>
              <a:buChar char="▪"/>
            </a:pPr>
            <a:r>
              <a:rPr lang="en-US" sz="2000">
                <a:solidFill>
                  <a:srgbClr val="14436F"/>
                </a:solidFill>
                <a:latin typeface="Arial"/>
                <a:ea typeface="Arial"/>
                <a:cs typeface="Arial"/>
                <a:sym typeface="Arial"/>
              </a:rPr>
              <a:t>Data Platforma Golemio - Praha </a:t>
            </a:r>
            <a:r>
              <a:rPr lang="en-US" sz="20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https://golemio.cz/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0994" lvl="0" marL="467994" marR="0" rtl="0" algn="l">
              <a:lnSpc>
                <a:spcPct val="176750"/>
              </a:lnSpc>
              <a:spcBef>
                <a:spcPts val="0"/>
              </a:spcBef>
              <a:spcAft>
                <a:spcPts val="0"/>
              </a:spcAft>
              <a:buClr>
                <a:srgbClr val="00712E"/>
              </a:buClr>
              <a:buSzPts val="2000"/>
              <a:buFont typeface="Calibri"/>
              <a:buNone/>
            </a:pPr>
            <a:r>
              <a:t/>
            </a:r>
            <a:endParaRPr sz="2000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arrow&#10;&#10;Description automatically generated" id="182" name="Google Shape;182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62434" y="422364"/>
            <a:ext cx="4060555" cy="524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mage result for energy ecar" id="188" name="Google Shape;188;p11"/>
          <p:cNvSpPr/>
          <p:nvPr/>
        </p:nvSpPr>
        <p:spPr>
          <a:xfrm>
            <a:off x="307975" y="-776288"/>
            <a:ext cx="3394075" cy="1943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energy icon" id="189" name="Google Shape;189;p11"/>
          <p:cNvSpPr/>
          <p:nvPr/>
        </p:nvSpPr>
        <p:spPr>
          <a:xfrm>
            <a:off x="155575" y="-898525"/>
            <a:ext cx="3532188" cy="1874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euc-powerpoint.officeapps.live.com/pods/GetClipboardImage.ashx?Id=5a45048d-36bd-4b93-b852-b98bc5243050&amp;DC=GEU4&amp;wdoverrides=GetClipboardImageEnabled:true" id="190" name="Google Shape;19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6148614"/>
            <a:ext cx="1880076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1968" y="6148614"/>
            <a:ext cx="11990032" cy="73344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1"/>
          <p:cNvSpPr txBox="1"/>
          <p:nvPr/>
        </p:nvSpPr>
        <p:spPr>
          <a:xfrm>
            <a:off x="3581400" y="397328"/>
            <a:ext cx="518341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17365D"/>
                </a:solidFill>
                <a:latin typeface="Arial Black"/>
                <a:ea typeface="Arial Black"/>
                <a:cs typeface="Arial Black"/>
                <a:sym typeface="Arial Black"/>
              </a:rPr>
              <a:t>City Logistika</a:t>
            </a:r>
            <a:endParaRPr/>
          </a:p>
        </p:txBody>
      </p:sp>
      <p:pic>
        <p:nvPicPr>
          <p:cNvPr descr="Obsah obrázku bublina, sprinklerový systém, laserová&#10;&#10;Popis se vygeneroval automaticky." id="193" name="Google Shape;19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80077" y="1282187"/>
            <a:ext cx="8113484" cy="4554763"/>
          </a:xfrm>
          <a:prstGeom prst="rect">
            <a:avLst/>
          </a:prstGeom>
          <a:noFill/>
          <a:ln>
            <a:noFill/>
          </a:ln>
        </p:spPr>
      </p:pic>
      <p:sp>
        <p:nvSpPr>
          <p:cNvPr descr="https://euc-powerpoint.officeapps.live.com/pods/GetClipboardImage.ashx?Id=8d97494b-c08a-453d-b5a2-67e588745c95&amp;DC=GEU2&amp;pkey=52254f66-550e-4851-9cb2-4a44a9097cf6&amp;wdwaccluster=GEU2" id="194" name="Google Shape;194;p11"/>
          <p:cNvSpPr/>
          <p:nvPr/>
        </p:nvSpPr>
        <p:spPr>
          <a:xfrm>
            <a:off x="21272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493" y="5573191"/>
            <a:ext cx="805367" cy="566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2580" y="5654873"/>
            <a:ext cx="705857" cy="62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07397" y="5611138"/>
            <a:ext cx="524283" cy="5285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" name="Google Shape;202;p12"/>
          <p:cNvGrpSpPr/>
          <p:nvPr/>
        </p:nvGrpSpPr>
        <p:grpSpPr>
          <a:xfrm>
            <a:off x="698499" y="1052369"/>
            <a:ext cx="9194799" cy="4505201"/>
            <a:chOff x="0" y="95587"/>
            <a:chExt cx="9194799" cy="4505201"/>
          </a:xfrm>
        </p:grpSpPr>
        <p:sp>
          <p:nvSpPr>
            <p:cNvPr id="203" name="Google Shape;203;p12"/>
            <p:cNvSpPr/>
            <p:nvPr/>
          </p:nvSpPr>
          <p:spPr>
            <a:xfrm>
              <a:off x="0" y="288768"/>
              <a:ext cx="9194799" cy="478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432872" y="95587"/>
              <a:ext cx="6998124" cy="560880"/>
            </a:xfrm>
            <a:prstGeom prst="roundRect">
              <a:avLst>
                <a:gd fmla="val 16667" name="adj"/>
              </a:avLst>
            </a:prstGeom>
            <a:solidFill>
              <a:srgbClr val="8CB3E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2"/>
            <p:cNvSpPr txBox="1"/>
            <p:nvPr/>
          </p:nvSpPr>
          <p:spPr>
            <a:xfrm>
              <a:off x="460252" y="122967"/>
              <a:ext cx="6943364" cy="506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43275" spcFirstLastPara="1" rIns="2432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b="1" lang="en-US" sz="2000">
                  <a:solidFill>
                    <a:schemeClr val="lt1"/>
                  </a:solidFill>
                </a:rPr>
                <a:t>Tlak na omezení nákladní dopravy v centru</a:t>
              </a:r>
              <a:endParaRPr sz="2000">
                <a:solidFill>
                  <a:schemeClr val="lt1"/>
                </a:solidFill>
              </a:endParaRPr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0" y="1237867"/>
              <a:ext cx="9194799" cy="478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459739" y="957427"/>
              <a:ext cx="6436359" cy="56088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2"/>
            <p:cNvSpPr txBox="1"/>
            <p:nvPr/>
          </p:nvSpPr>
          <p:spPr>
            <a:xfrm>
              <a:off x="487119" y="984807"/>
              <a:ext cx="6381599" cy="506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43275" spcFirstLastPara="1" rIns="2432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000">
                  <a:solidFill>
                    <a:schemeClr val="lt1"/>
                  </a:solidFill>
                </a:rPr>
                <a:t>Tlak na omezení spalovacích motorů </a:t>
              </a:r>
              <a:endParaRPr sz="2000"/>
            </a:p>
          </p:txBody>
        </p:sp>
        <p:sp>
          <p:nvSpPr>
            <p:cNvPr id="209" name="Google Shape;209;p12"/>
            <p:cNvSpPr/>
            <p:nvPr/>
          </p:nvSpPr>
          <p:spPr>
            <a:xfrm>
              <a:off x="0" y="2099707"/>
              <a:ext cx="9194799" cy="478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2"/>
            <p:cNvSpPr/>
            <p:nvPr/>
          </p:nvSpPr>
          <p:spPr>
            <a:xfrm>
              <a:off x="459739" y="1819267"/>
              <a:ext cx="6436359" cy="56088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2"/>
            <p:cNvSpPr txBox="1"/>
            <p:nvPr/>
          </p:nvSpPr>
          <p:spPr>
            <a:xfrm>
              <a:off x="487119" y="1846647"/>
              <a:ext cx="6381599" cy="506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43275" spcFirstLastPara="1" rIns="2432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b="1" lang="en-US" sz="2000">
                  <a:solidFill>
                    <a:schemeClr val="lt1"/>
                  </a:solidFill>
                </a:rPr>
                <a:t>Zvyšování kvality života</a:t>
              </a:r>
              <a:endParaRPr b="1" sz="2000">
                <a:solidFill>
                  <a:schemeClr val="lt1"/>
                </a:solidFill>
              </a:endParaRPr>
            </a:p>
          </p:txBody>
        </p:sp>
        <p:sp>
          <p:nvSpPr>
            <p:cNvPr id="212" name="Google Shape;212;p12"/>
            <p:cNvSpPr/>
            <p:nvPr/>
          </p:nvSpPr>
          <p:spPr>
            <a:xfrm>
              <a:off x="0" y="3260148"/>
              <a:ext cx="9194799" cy="478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2"/>
            <p:cNvSpPr/>
            <p:nvPr/>
          </p:nvSpPr>
          <p:spPr>
            <a:xfrm>
              <a:off x="459739" y="2681107"/>
              <a:ext cx="7971430" cy="859481"/>
            </a:xfrm>
            <a:prstGeom prst="roundRect">
              <a:avLst>
                <a:gd fmla="val 16667" name="adj"/>
              </a:avLst>
            </a:prstGeom>
            <a:solidFill>
              <a:srgbClr val="36609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2"/>
            <p:cNvSpPr txBox="1"/>
            <p:nvPr/>
          </p:nvSpPr>
          <p:spPr>
            <a:xfrm>
              <a:off x="501695" y="2723063"/>
              <a:ext cx="7887518" cy="7755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43275" spcFirstLastPara="1" rIns="2432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1" lang="en-US" sz="2000">
                  <a:solidFill>
                    <a:schemeClr val="lt1"/>
                  </a:solidFill>
                </a:rPr>
                <a:t>Zapojení města do kontroly dopravy</a:t>
              </a:r>
              <a:endParaRPr sz="2000"/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1" lang="en-US" sz="2000">
                  <a:solidFill>
                    <a:schemeClr val="lt1"/>
                  </a:solidFill>
                </a:rPr>
                <a:t> </a:t>
              </a:r>
              <a:r>
                <a:rPr b="1" lang="en-US" sz="2000">
                  <a:solidFill>
                    <a:schemeClr val="lt1"/>
                  </a:solidFill>
                </a:rPr>
                <a:t>(vymáhání omezení v dopravě díky SW řešením)</a:t>
              </a:r>
              <a:endParaRPr b="1" sz="2000">
                <a:solidFill>
                  <a:schemeClr val="lt1"/>
                </a:solidFill>
              </a:endParaRPr>
            </a:p>
          </p:txBody>
        </p:sp>
        <p:sp>
          <p:nvSpPr>
            <p:cNvPr id="215" name="Google Shape;215;p12"/>
            <p:cNvSpPr/>
            <p:nvPr/>
          </p:nvSpPr>
          <p:spPr>
            <a:xfrm>
              <a:off x="0" y="4121988"/>
              <a:ext cx="9194799" cy="478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2"/>
            <p:cNvSpPr/>
            <p:nvPr/>
          </p:nvSpPr>
          <p:spPr>
            <a:xfrm>
              <a:off x="459739" y="3841548"/>
              <a:ext cx="6436359" cy="560880"/>
            </a:xfrm>
            <a:prstGeom prst="roundRect">
              <a:avLst>
                <a:gd fmla="val 16667" name="adj"/>
              </a:avLst>
            </a:prstGeom>
            <a:solidFill>
              <a:srgbClr val="36609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2"/>
            <p:cNvSpPr txBox="1"/>
            <p:nvPr/>
          </p:nvSpPr>
          <p:spPr>
            <a:xfrm>
              <a:off x="487119" y="3868928"/>
              <a:ext cx="6381599" cy="506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43275" spcFirstLastPara="1" rIns="2432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lang="en-US" sz="2000">
                  <a:solidFill>
                    <a:schemeClr val="lt1"/>
                  </a:solidFill>
                </a:rPr>
                <a:t>Zapojení občanů – Last/First Mile Delivery</a:t>
              </a:r>
              <a:endParaRPr b="1" sz="2000">
                <a:solidFill>
                  <a:schemeClr val="lt1"/>
                </a:solidFill>
              </a:endParaRPr>
            </a:p>
          </p:txBody>
        </p:sp>
      </p:grpSp>
      <p:sp>
        <p:nvSpPr>
          <p:cNvPr id="218" name="Google Shape;218;p12"/>
          <p:cNvSpPr txBox="1"/>
          <p:nvPr/>
        </p:nvSpPr>
        <p:spPr>
          <a:xfrm>
            <a:off x="698499" y="192117"/>
            <a:ext cx="10664700" cy="538800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solidFill>
                  <a:schemeClr val="dk2"/>
                </a:solidFill>
              </a:rPr>
              <a:t>Trendy a zkušenosti v oblasti městské logistiky</a:t>
            </a:r>
            <a:endParaRPr b="1" sz="2900">
              <a:solidFill>
                <a:schemeClr val="dk2"/>
              </a:solidFill>
            </a:endParaRPr>
          </a:p>
        </p:txBody>
      </p:sp>
      <p:pic>
        <p:nvPicPr>
          <p:cNvPr id="219" name="Google Shape;219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6133530"/>
            <a:ext cx="12192000" cy="7334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| Communications &amp; Marketing - UCL – University College London" id="220" name="Google Shape;220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23785" y="5685094"/>
            <a:ext cx="577176" cy="3477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221" name="Google Shape;221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98499" y="5766875"/>
            <a:ext cx="1525176" cy="3519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222" name="Google Shape;222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96408" y="5666569"/>
            <a:ext cx="689982" cy="384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626303" y="5706259"/>
            <a:ext cx="610369" cy="33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836873" y="5653158"/>
            <a:ext cx="890860" cy="3914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225" name="Google Shape;225;p1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810660" y="5513868"/>
            <a:ext cx="844124" cy="844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3"/>
          <p:cNvSpPr/>
          <p:nvPr/>
        </p:nvSpPr>
        <p:spPr>
          <a:xfrm>
            <a:off x="6567407" y="1433815"/>
            <a:ext cx="5296934" cy="3278808"/>
          </a:xfrm>
          <a:prstGeom prst="roundRect">
            <a:avLst>
              <a:gd fmla="val 16667" name="adj"/>
            </a:avLst>
          </a:prstGeom>
          <a:solidFill>
            <a:srgbClr val="DAE5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euc-powerpoint.officeapps.live.com/pods/GetClipboardImage.ashx?Id=5a45048d-36bd-4b93-b852-b98bc5243050&amp;DC=GEU4&amp;wdoverrides=GetClipboardImageEnabled:true" id="232" name="Google Shape;23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6148614"/>
            <a:ext cx="1880076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073" y="6148614"/>
            <a:ext cx="11944926" cy="73344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3"/>
          <p:cNvSpPr/>
          <p:nvPr/>
        </p:nvSpPr>
        <p:spPr>
          <a:xfrm>
            <a:off x="-254000" y="-254000"/>
            <a:ext cx="0" cy="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192993528</a:t>
            </a:r>
            <a:endParaRPr/>
          </a:p>
        </p:txBody>
      </p:sp>
      <p:sp>
        <p:nvSpPr>
          <p:cNvPr id="235" name="Google Shape;235;p13"/>
          <p:cNvSpPr txBox="1"/>
          <p:nvPr/>
        </p:nvSpPr>
        <p:spPr>
          <a:xfrm>
            <a:off x="352425" y="427818"/>
            <a:ext cx="55340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Bike depoty - Praha</a:t>
            </a:r>
            <a:endParaRPr sz="3200">
              <a:solidFill>
                <a:srgbClr val="1F497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36" name="Google Shape;23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177" y="1463389"/>
            <a:ext cx="6398489" cy="324923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3"/>
          <p:cNvSpPr txBox="1"/>
          <p:nvPr/>
        </p:nvSpPr>
        <p:spPr>
          <a:xfrm>
            <a:off x="6738045" y="1581226"/>
            <a:ext cx="56653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Podpora bezemisní nákladní dopravy poslední míle</a:t>
            </a:r>
            <a:endParaRPr/>
          </a:p>
        </p:txBody>
      </p:sp>
      <p:sp>
        <p:nvSpPr>
          <p:cNvPr id="238" name="Google Shape;238;p13"/>
          <p:cNvSpPr txBox="1"/>
          <p:nvPr/>
        </p:nvSpPr>
        <p:spPr>
          <a:xfrm>
            <a:off x="6738045" y="2133651"/>
            <a:ext cx="49949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Snížení emisí a podpora závazků bezuhlíkové Prahy 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3"/>
          <p:cNvSpPr txBox="1"/>
          <p:nvPr/>
        </p:nvSpPr>
        <p:spPr>
          <a:xfrm>
            <a:off x="6738045" y="2674349"/>
            <a:ext cx="49949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Uvolnění silnic v rámci centra města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3"/>
          <p:cNvSpPr txBox="1"/>
          <p:nvPr/>
        </p:nvSpPr>
        <p:spPr>
          <a:xfrm>
            <a:off x="6738045" y="3286460"/>
            <a:ext cx="49949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Vybudování dalších cyklo depotů v rámci Prahy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3"/>
          <p:cNvSpPr txBox="1"/>
          <p:nvPr/>
        </p:nvSpPr>
        <p:spPr>
          <a:xfrm>
            <a:off x="6773951" y="3902121"/>
            <a:ext cx="499491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Příležitost pro zavedení dalších navazujících inovačních řešení pro udržitelnou mobilitu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euc-powerpoint.officeapps.live.com/pods/GetClipboardImage.ashx?Id=63b28c7e-abeb-4f03-a937-f08fd22843d5&amp;DC=GEU6&amp;pkey=ce29de14-3728-421c-919c-27c19e511d69&amp;wdwaccluster=GEU6" id="242" name="Google Shape;242;p13"/>
          <p:cNvSpPr/>
          <p:nvPr/>
        </p:nvSpPr>
        <p:spPr>
          <a:xfrm>
            <a:off x="21272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euc-powerpoint.officeapps.live.com/pods/GetClipboardImage.ashx?Id=63b28c7e-abeb-4f03-a937-f08fd22843d5&amp;DC=GEU6&amp;pkey=ce29de14-3728-421c-919c-27c19e511d69&amp;wdwaccluster=GEU6" id="243" name="Google Shape;243;p13"/>
          <p:cNvSpPr/>
          <p:nvPr/>
        </p:nvSpPr>
        <p:spPr>
          <a:xfrm>
            <a:off x="36512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euc-powerpoint.officeapps.live.com/pods/GetClipboardImage.ashx?Id=b1884365-5528-4a8f-a6f0-368bdf0f6512&amp;DC=GEU6&amp;pkey=c4ef1a3c-cf6b-4b0d-a228-b28b1451e03d&amp;wdwaccluster=GEU6" id="244" name="Google Shape;244;p13"/>
          <p:cNvSpPr/>
          <p:nvPr/>
        </p:nvSpPr>
        <p:spPr>
          <a:xfrm>
            <a:off x="51752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55256" y="397207"/>
            <a:ext cx="621164" cy="615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euc-powerpoint.officeapps.live.com/pods/GetClipboardImage.ashx?Id=5a45048d-36bd-4b93-b852-b98bc5243050&amp;DC=GEU4&amp;wdoverrides=GetClipboardImageEnabled:true" id="251" name="Google Shape;25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6148614"/>
            <a:ext cx="1880076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073" y="6148614"/>
            <a:ext cx="11944926" cy="73344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4"/>
          <p:cNvSpPr/>
          <p:nvPr/>
        </p:nvSpPr>
        <p:spPr>
          <a:xfrm>
            <a:off x="-254000" y="-254000"/>
            <a:ext cx="0" cy="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192993528</a:t>
            </a:r>
            <a:endParaRPr/>
          </a:p>
        </p:txBody>
      </p:sp>
      <p:sp>
        <p:nvSpPr>
          <p:cNvPr id="254" name="Google Shape;254;p14"/>
          <p:cNvSpPr txBox="1"/>
          <p:nvPr/>
        </p:nvSpPr>
        <p:spPr>
          <a:xfrm>
            <a:off x="352425" y="427818"/>
            <a:ext cx="553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1F497D"/>
                </a:solidFill>
              </a:rPr>
              <a:t>Řešení – Cargo Bike ?</a:t>
            </a:r>
            <a:endParaRPr b="1" sz="2800">
              <a:solidFill>
                <a:srgbClr val="1F497D"/>
              </a:solidFill>
            </a:endParaRPr>
          </a:p>
        </p:txBody>
      </p:sp>
      <p:sp>
        <p:nvSpPr>
          <p:cNvPr descr="https://euc-powerpoint.officeapps.live.com/pods/GetClipboardImage.ashx?Id=63b28c7e-abeb-4f03-a937-f08fd22843d5&amp;DC=GEU6&amp;pkey=ce29de14-3728-421c-919c-27c19e511d69&amp;wdwaccluster=GEU6" id="255" name="Google Shape;255;p14"/>
          <p:cNvSpPr/>
          <p:nvPr/>
        </p:nvSpPr>
        <p:spPr>
          <a:xfrm>
            <a:off x="21272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euc-powerpoint.officeapps.live.com/pods/GetClipboardImage.ashx?Id=63b28c7e-abeb-4f03-a937-f08fd22843d5&amp;DC=GEU6&amp;pkey=ce29de14-3728-421c-919c-27c19e511d69&amp;wdwaccluster=GEU6" id="256" name="Google Shape;256;p14"/>
          <p:cNvSpPr/>
          <p:nvPr/>
        </p:nvSpPr>
        <p:spPr>
          <a:xfrm>
            <a:off x="36512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euc-powerpoint.officeapps.live.com/pods/GetClipboardImage.ashx?Id=b1884365-5528-4a8f-a6f0-368bdf0f6512&amp;DC=GEU6&amp;pkey=c4ef1a3c-cf6b-4b0d-a228-b28b1451e03d&amp;wdwaccluster=GEU6" id="257" name="Google Shape;257;p14"/>
          <p:cNvSpPr/>
          <p:nvPr/>
        </p:nvSpPr>
        <p:spPr>
          <a:xfrm>
            <a:off x="51752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55256" y="397207"/>
            <a:ext cx="621164" cy="615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5125" y="2759189"/>
            <a:ext cx="4848225" cy="322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31471" y="1449388"/>
            <a:ext cx="3466893" cy="229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46454" y="2973678"/>
            <a:ext cx="4529966" cy="3014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2019-03-27T13:29:59Z</dcterms:created>
  <dc:creator>Rudolf Glasnak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0x0101002E2E3DF99FFA9441B880F292DF745284</vt:lpwstr>
  </property>
</Properties>
</file>