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8" r:id="rId4"/>
    <p:sldId id="294" r:id="rId5"/>
    <p:sldId id="298" r:id="rId6"/>
    <p:sldId id="297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ko Marek Bc. (INFR/KDI)" initials="BMB(" lastIdx="22" clrIdx="0">
    <p:extLst>
      <p:ext uri="{19B8F6BF-5375-455C-9EA6-DF929625EA0E}">
        <p15:presenceInfo xmlns:p15="http://schemas.microsoft.com/office/powerpoint/2012/main" userId="S-1-5-21-4055400197-654460755-3914899531-6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23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cs-CZ" sz="2800">
                <a:solidFill>
                  <a:srgbClr val="FFFFFF"/>
                </a:solidFill>
              </a:rPr>
              <a:t>Mikrodepo city logistiky Florenc - doručování zásilek cyklokurýry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rgbClr val="FFFFFF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1936994203849519E-2"/>
          <c:y val="0.14105158730158729"/>
          <c:w val="0.94721231135170603"/>
          <c:h val="0.71396153605799273"/>
        </c:manualLayout>
      </c:layout>
      <c:lineChart>
        <c:grouping val="standard"/>
        <c:varyColors val="0"/>
        <c:ser>
          <c:idx val="0"/>
          <c:order val="0"/>
          <c:tx>
            <c:strRef>
              <c:f>List1!$A$4</c:f>
              <c:strCache>
                <c:ptCount val="1"/>
                <c:pt idx="0">
                  <c:v>počet najetých km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List1!$B$3:$S$3</c:f>
              <c:numCache>
                <c:formatCode>mmm\-yy</c:formatCode>
                <c:ptCount val="18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  <c:pt idx="5">
                  <c:v>44287</c:v>
                </c:pt>
                <c:pt idx="6">
                  <c:v>44317</c:v>
                </c:pt>
                <c:pt idx="7">
                  <c:v>44348</c:v>
                </c:pt>
                <c:pt idx="8">
                  <c:v>44378</c:v>
                </c:pt>
                <c:pt idx="9">
                  <c:v>44409</c:v>
                </c:pt>
                <c:pt idx="10">
                  <c:v>44440</c:v>
                </c:pt>
                <c:pt idx="11">
                  <c:v>44470</c:v>
                </c:pt>
                <c:pt idx="12">
                  <c:v>44501</c:v>
                </c:pt>
                <c:pt idx="13">
                  <c:v>44531</c:v>
                </c:pt>
                <c:pt idx="14">
                  <c:v>44562</c:v>
                </c:pt>
                <c:pt idx="15">
                  <c:v>44593</c:v>
                </c:pt>
                <c:pt idx="16">
                  <c:v>44621</c:v>
                </c:pt>
                <c:pt idx="17">
                  <c:v>44652</c:v>
                </c:pt>
              </c:numCache>
            </c:numRef>
          </c:cat>
          <c:val>
            <c:numRef>
              <c:f>List1!$B$4:$S$4</c:f>
              <c:numCache>
                <c:formatCode>General</c:formatCode>
                <c:ptCount val="18"/>
                <c:pt idx="0">
                  <c:v>506</c:v>
                </c:pt>
                <c:pt idx="1">
                  <c:v>1812</c:v>
                </c:pt>
                <c:pt idx="2">
                  <c:v>2817</c:v>
                </c:pt>
                <c:pt idx="3">
                  <c:v>2533</c:v>
                </c:pt>
                <c:pt idx="4">
                  <c:v>3298</c:v>
                </c:pt>
                <c:pt idx="5">
                  <c:v>5428</c:v>
                </c:pt>
                <c:pt idx="6">
                  <c:v>5038</c:v>
                </c:pt>
                <c:pt idx="7">
                  <c:v>6558</c:v>
                </c:pt>
                <c:pt idx="8">
                  <c:v>5310</c:v>
                </c:pt>
                <c:pt idx="9">
                  <c:v>5021</c:v>
                </c:pt>
                <c:pt idx="10">
                  <c:v>6265</c:v>
                </c:pt>
                <c:pt idx="11">
                  <c:v>5637</c:v>
                </c:pt>
                <c:pt idx="12">
                  <c:v>4894</c:v>
                </c:pt>
                <c:pt idx="13">
                  <c:v>4803</c:v>
                </c:pt>
                <c:pt idx="14">
                  <c:v>4354</c:v>
                </c:pt>
                <c:pt idx="15">
                  <c:v>3115</c:v>
                </c:pt>
                <c:pt idx="16">
                  <c:v>3394</c:v>
                </c:pt>
                <c:pt idx="17">
                  <c:v>2226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87-423B-8FA5-27489BC8AA04}"/>
            </c:ext>
          </c:extLst>
        </c:ser>
        <c:ser>
          <c:idx val="1"/>
          <c:order val="1"/>
          <c:tx>
            <c:strRef>
              <c:f>List1!$A$5</c:f>
              <c:strCache>
                <c:ptCount val="1"/>
                <c:pt idx="0">
                  <c:v>počet doručených zásilek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List1!$B$3:$S$3</c:f>
              <c:numCache>
                <c:formatCode>mmm\-yy</c:formatCode>
                <c:ptCount val="18"/>
                <c:pt idx="0">
                  <c:v>44136</c:v>
                </c:pt>
                <c:pt idx="1">
                  <c:v>44166</c:v>
                </c:pt>
                <c:pt idx="2">
                  <c:v>44197</c:v>
                </c:pt>
                <c:pt idx="3">
                  <c:v>44228</c:v>
                </c:pt>
                <c:pt idx="4">
                  <c:v>44256</c:v>
                </c:pt>
                <c:pt idx="5">
                  <c:v>44287</c:v>
                </c:pt>
                <c:pt idx="6">
                  <c:v>44317</c:v>
                </c:pt>
                <c:pt idx="7">
                  <c:v>44348</c:v>
                </c:pt>
                <c:pt idx="8">
                  <c:v>44378</c:v>
                </c:pt>
                <c:pt idx="9">
                  <c:v>44409</c:v>
                </c:pt>
                <c:pt idx="10">
                  <c:v>44440</c:v>
                </c:pt>
                <c:pt idx="11">
                  <c:v>44470</c:v>
                </c:pt>
                <c:pt idx="12">
                  <c:v>44501</c:v>
                </c:pt>
                <c:pt idx="13">
                  <c:v>44531</c:v>
                </c:pt>
                <c:pt idx="14">
                  <c:v>44562</c:v>
                </c:pt>
                <c:pt idx="15">
                  <c:v>44593</c:v>
                </c:pt>
                <c:pt idx="16">
                  <c:v>44621</c:v>
                </c:pt>
                <c:pt idx="17">
                  <c:v>44652</c:v>
                </c:pt>
              </c:numCache>
            </c:numRef>
          </c:cat>
          <c:val>
            <c:numRef>
              <c:f>List1!$B$5:$S$5</c:f>
              <c:numCache>
                <c:formatCode>General</c:formatCode>
                <c:ptCount val="18"/>
                <c:pt idx="0">
                  <c:v>1085</c:v>
                </c:pt>
                <c:pt idx="1">
                  <c:v>6519</c:v>
                </c:pt>
                <c:pt idx="2">
                  <c:v>7229</c:v>
                </c:pt>
                <c:pt idx="3">
                  <c:v>6238</c:v>
                </c:pt>
                <c:pt idx="4">
                  <c:v>6723</c:v>
                </c:pt>
                <c:pt idx="5">
                  <c:v>8052</c:v>
                </c:pt>
                <c:pt idx="6">
                  <c:v>8057</c:v>
                </c:pt>
                <c:pt idx="7">
                  <c:v>9145</c:v>
                </c:pt>
                <c:pt idx="8">
                  <c:v>5934</c:v>
                </c:pt>
                <c:pt idx="9">
                  <c:v>5858</c:v>
                </c:pt>
                <c:pt idx="10">
                  <c:v>7320</c:v>
                </c:pt>
                <c:pt idx="11">
                  <c:v>6780</c:v>
                </c:pt>
                <c:pt idx="12">
                  <c:v>8267</c:v>
                </c:pt>
                <c:pt idx="13">
                  <c:v>7655</c:v>
                </c:pt>
                <c:pt idx="14">
                  <c:v>5611</c:v>
                </c:pt>
                <c:pt idx="15">
                  <c:v>5877</c:v>
                </c:pt>
                <c:pt idx="16">
                  <c:v>6621</c:v>
                </c:pt>
                <c:pt idx="17">
                  <c:v>5071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87-423B-8FA5-27489BC8AA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6303023"/>
        <c:axId val="1721759391"/>
      </c:lineChart>
      <c:dateAx>
        <c:axId val="1726303023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21759391"/>
        <c:crosses val="autoZero"/>
        <c:auto val="1"/>
        <c:lblOffset val="100"/>
        <c:baseTimeUnit val="months"/>
      </c:dateAx>
      <c:valAx>
        <c:axId val="1721759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cap="rnd">
            <a:solidFill>
              <a:schemeClr val="bg2"/>
            </a:solidFill>
            <a:prstDash val="sysDot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263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FFFFFF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741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30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77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13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91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8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55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47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509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49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32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7D319-3AF3-4317-9222-18A6BFD03836}" type="datetimeFigureOut">
              <a:rPr lang="cs-CZ" smtClean="0"/>
              <a:pPr/>
              <a:t>14.06.2022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B4DEE-A3E6-400C-9E50-CCAF9BA907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331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322" y="3024514"/>
            <a:ext cx="4862883" cy="3647162"/>
          </a:xfrm>
          <a:prstGeom prst="rect">
            <a:avLst/>
          </a:prstGeom>
        </p:spPr>
      </p:pic>
      <p:pic>
        <p:nvPicPr>
          <p:cNvPr id="5" name="Picture 3" descr="IPR_logo+praha_big_institut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" y="5578261"/>
            <a:ext cx="1926955" cy="90005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36911" y="985068"/>
            <a:ext cx="3105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cs typeface="UnitPro-Medi" panose="020B0604030101020102" pitchFamily="34" charset="0"/>
              </a:rPr>
              <a:t>City logistika </a:t>
            </a:r>
          </a:p>
          <a:p>
            <a:r>
              <a:rPr lang="cs-CZ" sz="2400" dirty="0">
                <a:cs typeface="UnitPro-Medi" panose="020B0604030101020102" pitchFamily="34" charset="0"/>
              </a:rPr>
              <a:t>z pohledu</a:t>
            </a:r>
          </a:p>
          <a:p>
            <a:r>
              <a:rPr lang="cs-CZ" sz="2400" dirty="0">
                <a:cs typeface="UnitPro-Medi" panose="020B0604030101020102" pitchFamily="34" charset="0"/>
              </a:rPr>
              <a:t>Prahy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454865" y="2256630"/>
            <a:ext cx="234000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343537" y="2311483"/>
            <a:ext cx="310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cs typeface="UnitPro-Medi" panose="020B0604030101020102" pitchFamily="34" charset="0"/>
              </a:rPr>
              <a:t>Bc. Marek Binko</a:t>
            </a:r>
          </a:p>
          <a:p>
            <a:r>
              <a:rPr lang="cs-CZ" sz="1600" dirty="0">
                <a:cs typeface="UnitPro-Medi" panose="020B0604030101020102" pitchFamily="34" charset="0"/>
              </a:rPr>
              <a:t>specialista koncepce dopravy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5EE7F3-A220-4F18-B320-CCBE51ABB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68" y="186323"/>
            <a:ext cx="3971335" cy="171429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C3A2206-D0B5-46FC-967E-F0BD71F07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764" y="4798690"/>
            <a:ext cx="3971339" cy="187314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336AD4B-69D4-4817-80D7-47162025C8B3}"/>
              </a:ext>
            </a:extLst>
          </p:cNvPr>
          <p:cNvSpPr txBox="1"/>
          <p:nvPr/>
        </p:nvSpPr>
        <p:spPr>
          <a:xfrm>
            <a:off x="9884979" y="6425455"/>
            <a:ext cx="2118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Foto HN, </a:t>
            </a:r>
            <a:r>
              <a:rPr lang="cs-CZ" sz="1000" dirty="0" err="1">
                <a:solidFill>
                  <a:schemeClr val="bg1"/>
                </a:solidFill>
              </a:rPr>
              <a:t>Wikimedia</a:t>
            </a:r>
            <a:r>
              <a:rPr lang="cs-CZ" sz="1000" dirty="0">
                <a:solidFill>
                  <a:schemeClr val="bg1"/>
                </a:solidFill>
              </a:rPr>
              <a:t> </a:t>
            </a:r>
            <a:r>
              <a:rPr lang="cs-CZ" sz="1000" dirty="0" err="1">
                <a:solidFill>
                  <a:schemeClr val="bg1"/>
                </a:solidFill>
              </a:rPr>
              <a:t>Commons</a:t>
            </a:r>
            <a:r>
              <a:rPr lang="cs-CZ" sz="1000" dirty="0">
                <a:solidFill>
                  <a:schemeClr val="bg1"/>
                </a:solidFill>
              </a:rPr>
              <a:t>, autor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3E23A79-651E-4A17-BF4F-D76D39E88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322" y="186324"/>
            <a:ext cx="4862884" cy="273537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15F7B8F-D7E3-4491-A6FA-A1008950E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764" y="2026702"/>
            <a:ext cx="3971335" cy="264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61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666" y="358815"/>
            <a:ext cx="11343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</a:rPr>
              <a:t>Ekonomika měst je materiálově stále náročnější, prostor pro dopravu zboží je ale </a:t>
            </a:r>
            <a:r>
              <a:rPr lang="cs-CZ" sz="3000" u="sng" dirty="0">
                <a:solidFill>
                  <a:schemeClr val="bg1"/>
                </a:solidFill>
              </a:rPr>
              <a:t>sdílený</a:t>
            </a:r>
            <a:r>
              <a:rPr lang="cs-CZ" sz="3000" dirty="0">
                <a:solidFill>
                  <a:schemeClr val="bg1"/>
                </a:solidFill>
              </a:rPr>
              <a:t> i pro ostatní a je </a:t>
            </a:r>
            <a:r>
              <a:rPr lang="cs-CZ" sz="3000" u="sng" dirty="0">
                <a:solidFill>
                  <a:schemeClr val="bg1"/>
                </a:solidFill>
              </a:rPr>
              <a:t>limitován</a:t>
            </a:r>
            <a:r>
              <a:rPr lang="cs-CZ" sz="3000" dirty="0">
                <a:solidFill>
                  <a:schemeClr val="bg1"/>
                </a:solidFill>
              </a:rPr>
              <a:t> historickým vývojem sídel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9972461-728A-4375-8F2B-2356C4E39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760" y="4423946"/>
            <a:ext cx="3986053" cy="224215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0233A98-265A-4FD9-88D7-EE30B8E5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760" y="1475694"/>
            <a:ext cx="3986054" cy="28512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6A4285-1BB8-4B19-B961-3B2B48C1E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5" y="4115848"/>
            <a:ext cx="3392879" cy="25502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CBB51FD-CA5E-4962-9541-1B0B5EAD3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030" y="1471683"/>
            <a:ext cx="3392882" cy="25502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EFBBD0C-9D78-4C55-8EB5-143D1E325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028" y="4125178"/>
            <a:ext cx="3392879" cy="25409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2BE9F25-1245-4339-8E82-4F1D849F08EE}"/>
              </a:ext>
            </a:extLst>
          </p:cNvPr>
          <p:cNvSpPr txBox="1"/>
          <p:nvPr/>
        </p:nvSpPr>
        <p:spPr>
          <a:xfrm>
            <a:off x="8801178" y="6432933"/>
            <a:ext cx="2500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Foto M.O.Z. </a:t>
            </a:r>
            <a:r>
              <a:rPr lang="cs-CZ" sz="1000" dirty="0" err="1">
                <a:solidFill>
                  <a:schemeClr val="bg1"/>
                </a:solidFill>
              </a:rPr>
              <a:t>Consult</a:t>
            </a:r>
            <a:r>
              <a:rPr lang="cs-CZ" sz="1000" dirty="0">
                <a:solidFill>
                  <a:schemeClr val="bg1"/>
                </a:solidFill>
              </a:rPr>
              <a:t>, HN, </a:t>
            </a:r>
            <a:r>
              <a:rPr lang="cs-CZ" sz="1000" dirty="0" err="1">
                <a:solidFill>
                  <a:schemeClr val="bg1"/>
                </a:solidFill>
              </a:rPr>
              <a:t>Shutterstock</a:t>
            </a:r>
            <a:r>
              <a:rPr lang="cs-CZ" sz="1000" dirty="0">
                <a:solidFill>
                  <a:schemeClr val="bg1"/>
                </a:solidFill>
              </a:rPr>
              <a:t>, autor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74D4D74-3616-4676-BE4A-DCE7250A2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6" y="1475694"/>
            <a:ext cx="3400338" cy="255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666" y="358815"/>
            <a:ext cx="113431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b="1" dirty="0">
                <a:solidFill>
                  <a:schemeClr val="bg1"/>
                </a:solidFill>
              </a:rPr>
              <a:t>Studie city logistiky na území hlavního města Prahy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cs-CZ" sz="3000" dirty="0">
                <a:solidFill>
                  <a:schemeClr val="bg1"/>
                </a:solidFill>
              </a:rPr>
              <a:t>zadána Radou HMP dne 19. 12. 2017 ke zpracování na IPR Praha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cs-CZ" sz="3000" dirty="0">
                <a:solidFill>
                  <a:schemeClr val="bg1"/>
                </a:solidFill>
              </a:rPr>
              <a:t>dokončena ke konci dubna 2019 a předána Radě HMP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cs-CZ" sz="3000" dirty="0">
                <a:solidFill>
                  <a:schemeClr val="bg1"/>
                </a:solidFill>
              </a:rPr>
              <a:t>schválena Radou HMP dne 8. 6. 2020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CB490C-5A99-41C5-9679-243DBBF15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6" y="2297806"/>
            <a:ext cx="4475171" cy="335637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E11705F-5639-46D2-8618-2089B6853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93" y="2297806"/>
            <a:ext cx="4475171" cy="335637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2BF6008-F687-45D6-9AA0-EB881CF5E93D}"/>
              </a:ext>
            </a:extLst>
          </p:cNvPr>
          <p:cNvSpPr/>
          <p:nvPr/>
        </p:nvSpPr>
        <p:spPr>
          <a:xfrm>
            <a:off x="335666" y="5654186"/>
            <a:ext cx="114591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Úlohou města je moderovat trh logistiky tak, aby dopady trhu nebyly </a:t>
            </a:r>
            <a:b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 neprospěchu města, město nemá do </a:t>
            </a:r>
            <a:r>
              <a:rPr lang="cs-CZ" sz="3000" b="1" dirty="0">
                <a:solidFill>
                  <a:schemeClr val="accent4"/>
                </a:solidFill>
              </a:rPr>
              <a:t>trhu aktivně vstupovat</a:t>
            </a:r>
            <a:endParaRPr kumimoji="0" lang="cs-CZ" sz="30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204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666" y="358815"/>
            <a:ext cx="113431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Konkrétní realizované kroky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18. 11. 2020 zahájen provoz </a:t>
            </a:r>
            <a:r>
              <a:rPr kumimoji="0" lang="cs-CZ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mikrodepa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Florenc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3000" dirty="0">
                <a:solidFill>
                  <a:prstClr val="white"/>
                </a:solidFill>
                <a:latin typeface="Calibri"/>
              </a:rPr>
              <a:t>8. 12. 2021 zahájen provoz 2. </a:t>
            </a:r>
            <a:r>
              <a:rPr lang="cs-CZ" sz="3000" dirty="0" err="1">
                <a:solidFill>
                  <a:prstClr val="white"/>
                </a:solidFill>
                <a:latin typeface="Calibri"/>
              </a:rPr>
              <a:t>mikrodepa</a:t>
            </a:r>
            <a:r>
              <a:rPr lang="cs-CZ" sz="3000" dirty="0">
                <a:solidFill>
                  <a:prstClr val="white"/>
                </a:solidFill>
                <a:latin typeface="Calibri"/>
              </a:rPr>
              <a:t> Anděl</a:t>
            </a:r>
            <a:endParaRPr kumimoji="0" lang="cs-CZ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66E1F7-D6A4-4CCC-AD25-84E002A26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90186"/>
            <a:ext cx="2957561" cy="210982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C597D31-336D-45AB-B91F-2074E2392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66" y="1891219"/>
            <a:ext cx="5686443" cy="21098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911E9C3-98C5-4DAA-98B7-AD1E63312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50" y="4097359"/>
            <a:ext cx="3718026" cy="2512717"/>
          </a:xfrm>
          <a:prstGeom prst="rect">
            <a:avLst/>
          </a:prstGeom>
        </p:spPr>
      </p:pic>
      <p:pic>
        <p:nvPicPr>
          <p:cNvPr id="1026" name="Picture 2" descr="https://lh3.googleusercontent.com/pw/ACtC-3frOFniyUcb01EGl-Myg-asy3GJ6n2WJDfV_hs8oMAI0b_lNROCrhC2SikwCNIXpKmymt7eNnbM5Ui9ZwVaf-z3mIOqnmZw7r2D6Kz7sstXei8mfvoDVg4X_zT3phn1A42-E9Fza_THJfTq3r6Rv-yrJA=w1355-h903-no">
            <a:extLst>
              <a:ext uri="{FF2B5EF4-FFF2-40B4-BE49-F238E27FC236}">
                <a16:creationId xmlns:a16="http://schemas.microsoft.com/office/drawing/2014/main" id="{3EC49961-781A-4B72-AF4D-65E76E266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15" y="4097359"/>
            <a:ext cx="3770240" cy="251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B1DD58-30ED-402E-828A-CDABAF2A9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472" y="4100520"/>
            <a:ext cx="3767683" cy="2512716"/>
          </a:xfrm>
          <a:prstGeom prst="rect">
            <a:avLst/>
          </a:prstGeom>
        </p:spPr>
      </p:pic>
      <p:pic>
        <p:nvPicPr>
          <p:cNvPr id="1028" name="Picture 4" descr="https://lh3.googleusercontent.com/pw/ACtC-3dYumtUbQs1faYAdO-ApaAzR2QhUZ29om4z-JUNs1sZeg0qtAQkzizXgOLk9zlm1sOg0Vje8q31jqfCv3498xSJxXduMPHc9Cmit5-Tm3iVyo3cIYNItRvGpQrBEAWWnkBuVJ5FWMOloqhyEpN8oxzang=w1247-h903-no">
            <a:extLst>
              <a:ext uri="{FF2B5EF4-FFF2-40B4-BE49-F238E27FC236}">
                <a16:creationId xmlns:a16="http://schemas.microsoft.com/office/drawing/2014/main" id="{B4B4167C-C7FE-4DA8-94E0-0249F4419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452" y="1890186"/>
            <a:ext cx="2913703" cy="21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4CFF2BB-53F5-44CE-B1F0-DA036FCE4599}"/>
              </a:ext>
            </a:extLst>
          </p:cNvPr>
          <p:cNvSpPr txBox="1"/>
          <p:nvPr/>
        </p:nvSpPr>
        <p:spPr>
          <a:xfrm>
            <a:off x="321650" y="1890186"/>
            <a:ext cx="1077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Foto </a:t>
            </a:r>
            <a:r>
              <a:rPr lang="cs-CZ" sz="1000" dirty="0" err="1">
                <a:solidFill>
                  <a:schemeClr val="bg1"/>
                </a:solidFill>
              </a:rPr>
              <a:t>depot.bike</a:t>
            </a:r>
            <a:endParaRPr lang="cs-CZ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0A2E64DF-7EBF-40A1-AD58-E6B51D4431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550845"/>
              </p:ext>
            </p:extLst>
          </p:nvPr>
        </p:nvGraphicFramePr>
        <p:xfrm>
          <a:off x="243840" y="236483"/>
          <a:ext cx="1170432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011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666" y="358815"/>
            <a:ext cx="114591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Další aktuální témata v řešení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rozšiřování sítě a provoz </a:t>
            </a:r>
            <a:r>
              <a:rPr kumimoji="0" lang="cs-CZ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mikrodep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režii soukromého sektoru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rozšiřování sítě </a:t>
            </a:r>
            <a:r>
              <a:rPr kumimoji="0" lang="cs-CZ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balíkomatů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výdejen zásilek, vize balíkových schránek v domech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3000" dirty="0">
                <a:solidFill>
                  <a:prstClr val="white"/>
                </a:solidFill>
                <a:latin typeface="Calibri"/>
              </a:rPr>
              <a:t>parkování dodávek v zónách placeného stání</a:t>
            </a:r>
            <a:endParaRPr kumimoji="0" lang="cs-CZ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3000" dirty="0">
                <a:solidFill>
                  <a:prstClr val="white"/>
                </a:solidFill>
                <a:latin typeface="Calibri"/>
              </a:rPr>
              <a:t>reálné možnosti většího zapojení železnice a plavby do systému zásobování města</a:t>
            </a:r>
            <a:endParaRPr kumimoji="0" lang="cs-CZ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5AE98B-866B-4649-975E-F26019A42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412" y="3736495"/>
            <a:ext cx="4938298" cy="276290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94201F3-C3E2-4BBC-8CA9-963629442F7A}"/>
              </a:ext>
            </a:extLst>
          </p:cNvPr>
          <p:cNvSpPr txBox="1"/>
          <p:nvPr/>
        </p:nvSpPr>
        <p:spPr>
          <a:xfrm>
            <a:off x="7472218" y="6252610"/>
            <a:ext cx="2349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Foto tbg-metrostav.cz, mistoprodeje.cz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873AE1-3F48-4060-94B8-6CE714490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64" y="3736495"/>
            <a:ext cx="4202545" cy="27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205</Words>
  <Application>Microsoft Office PowerPoint</Application>
  <PresentationFormat>Širokoúhlá obrazovka</PresentationFormat>
  <Paragraphs>24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UnitPro-Medi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Binko Marek Bc. (INFR/KDI)</dc:creator>
  <cp:lastModifiedBy>Binko Marek Bc. (INFR/KDI)</cp:lastModifiedBy>
  <cp:revision>115</cp:revision>
  <dcterms:created xsi:type="dcterms:W3CDTF">2019-11-22T12:04:01Z</dcterms:created>
  <dcterms:modified xsi:type="dcterms:W3CDTF">2022-06-14T07:33:30Z</dcterms:modified>
</cp:coreProperties>
</file>