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custom-properties+xml" PartName="/docProps/custom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2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23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21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custom-properties" Target="docProps/custom.xml"/><Relationship Id="rId2" Type="http://schemas.openxmlformats.org/package/2006/relationships/metadata/core-properties" Target="docProps/core.xml"/><Relationship Id="rId3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4"/>
    <p:sldMasterId id="2147483661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  <p:sldId id="260" r:id="rId11"/>
    <p:sldId id="261" r:id="rId12"/>
  </p:sldIdLst>
  <p:sldSz cy="6858000" cx="12192000"/>
  <p:notesSz cx="6797675" cy="9926625"/>
  <p:embeddedFontLst>
    <p:embeddedFont>
      <p:font typeface="Century Gothic"/>
      <p:regular r:id="rId13"/>
      <p:bold r:id="rId14"/>
      <p:italic r:id="rId15"/>
      <p:boldItalic r:id="rId16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http://customooxmlschemas.google.com/">
      <go:slidesCustomData xmlns:go="http://customooxmlschemas.google.com/" r:id="rId17" roundtripDataSignature="AMtx7miQRAvfyYVkKCaEDRr4AumhOjHTn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384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5.xml"/><Relationship Id="rId10" Type="http://schemas.openxmlformats.org/officeDocument/2006/relationships/slide" Target="slides/slide4.xml"/><Relationship Id="rId13" Type="http://schemas.openxmlformats.org/officeDocument/2006/relationships/font" Target="fonts/CenturyGothic-regular.fntdata"/><Relationship Id="rId12" Type="http://schemas.openxmlformats.org/officeDocument/2006/relationships/slide" Target="slides/slide6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5" Type="http://schemas.openxmlformats.org/officeDocument/2006/relationships/font" Target="fonts/CenturyGothic-italic.fntdata"/><Relationship Id="rId14" Type="http://schemas.openxmlformats.org/officeDocument/2006/relationships/font" Target="fonts/CenturyGothic-bold.fntdata"/><Relationship Id="rId17" Type="http://customschemas.google.com/relationships/presentationmetadata" Target="metadata"/><Relationship Id="rId16" Type="http://schemas.openxmlformats.org/officeDocument/2006/relationships/font" Target="fonts/CenturyGothic-boldItalic.fntdata"/><Relationship Id="rId5" Type="http://schemas.openxmlformats.org/officeDocument/2006/relationships/slideMaster" Target="slideMasters/slideMaster2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Relationship Id="rId8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33150" y="744475"/>
            <a:ext cx="4532000" cy="372247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79750" y="4715125"/>
            <a:ext cx="5438125" cy="446697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1:notes"/>
          <p:cNvSpPr txBox="1"/>
          <p:nvPr>
            <p:ph idx="1" type="body"/>
          </p:nvPr>
        </p:nvSpPr>
        <p:spPr>
          <a:xfrm>
            <a:off x="906480" y="4715282"/>
            <a:ext cx="4984560" cy="4466159"/>
          </a:xfrm>
          <a:prstGeom prst="rect">
            <a:avLst/>
          </a:prstGeom>
          <a:noFill/>
          <a:ln>
            <a:noFill/>
          </a:ln>
        </p:spPr>
        <p:txBody>
          <a:bodyPr anchorCtr="0" anchor="t" bIns="45350" lIns="91075" spcFirstLastPara="1" rIns="91075" wrap="square" tIns="4535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 b="0" sz="2000" strike="noStrike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1" name="Google Shape;111;p1:notes"/>
          <p:cNvSpPr txBox="1"/>
          <p:nvPr/>
        </p:nvSpPr>
        <p:spPr>
          <a:xfrm>
            <a:off x="3852000" y="9429121"/>
            <a:ext cx="2945160" cy="497160"/>
          </a:xfrm>
          <a:prstGeom prst="rect">
            <a:avLst/>
          </a:prstGeom>
          <a:noFill/>
          <a:ln>
            <a:noFill/>
          </a:ln>
        </p:spPr>
        <p:txBody>
          <a:bodyPr anchorCtr="0" anchor="b" bIns="45350" lIns="91075" spcFirstLastPara="1" rIns="91075" wrap="square" tIns="4535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b="0" i="0" lang="cs-CZ" sz="12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12" name="Google Shape;112;p1:notes"/>
          <p:cNvSpPr/>
          <p:nvPr>
            <p:ph idx="2" type="sldImg"/>
          </p:nvPr>
        </p:nvSpPr>
        <p:spPr>
          <a:xfrm>
            <a:off x="1133150" y="744475"/>
            <a:ext cx="4532000" cy="372247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2:notes"/>
          <p:cNvSpPr/>
          <p:nvPr>
            <p:ph idx="2" type="sldImg"/>
          </p:nvPr>
        </p:nvSpPr>
        <p:spPr>
          <a:xfrm>
            <a:off x="425450" y="1243013"/>
            <a:ext cx="5946775" cy="33464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17" name="Google Shape;117;p2:notes"/>
          <p:cNvSpPr txBox="1"/>
          <p:nvPr>
            <p:ph idx="1" type="body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18" name="Google Shape;118;p2:notes"/>
          <p:cNvSpPr txBox="1"/>
          <p:nvPr>
            <p:ph idx="12" type="sldNum"/>
          </p:nvPr>
        </p:nvSpPr>
        <p:spPr>
          <a:xfrm>
            <a:off x="4278960" y="10157401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fld id="{00000000-1234-1234-1234-123412341234}" type="slidenum">
              <a:rPr b="0" i="0" lang="cs-CZ" sz="1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‹#›</a:t>
            </a:fld>
            <a:endParaRPr b="0" i="0" sz="1400" u="none" cap="none" strike="noStrik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3:notes"/>
          <p:cNvSpPr/>
          <p:nvPr>
            <p:ph idx="2" type="sldImg"/>
          </p:nvPr>
        </p:nvSpPr>
        <p:spPr>
          <a:xfrm>
            <a:off x="425450" y="1243013"/>
            <a:ext cx="5946775" cy="33464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26" name="Google Shape;126;p3:notes"/>
          <p:cNvSpPr txBox="1"/>
          <p:nvPr>
            <p:ph idx="1" type="body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27" name="Google Shape;127;p3:notes"/>
          <p:cNvSpPr txBox="1"/>
          <p:nvPr>
            <p:ph idx="12" type="sldNum"/>
          </p:nvPr>
        </p:nvSpPr>
        <p:spPr>
          <a:xfrm>
            <a:off x="4278960" y="10157401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fld id="{00000000-1234-1234-1234-123412341234}" type="slidenum">
              <a:rPr b="0" i="0" lang="cs-CZ" sz="1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‹#›</a:t>
            </a:fld>
            <a:endParaRPr b="0" i="0" sz="1400" u="none" cap="none" strike="noStrik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5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4:notes"/>
          <p:cNvSpPr/>
          <p:nvPr>
            <p:ph idx="2" type="sldImg"/>
          </p:nvPr>
        </p:nvSpPr>
        <p:spPr>
          <a:xfrm>
            <a:off x="425450" y="1243013"/>
            <a:ext cx="5946775" cy="33464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37" name="Google Shape;137;p4:notes"/>
          <p:cNvSpPr txBox="1"/>
          <p:nvPr>
            <p:ph idx="1" type="body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38" name="Google Shape;138;p4:notes"/>
          <p:cNvSpPr txBox="1"/>
          <p:nvPr>
            <p:ph idx="12" type="sldNum"/>
          </p:nvPr>
        </p:nvSpPr>
        <p:spPr>
          <a:xfrm>
            <a:off x="4278960" y="10157401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fld id="{00000000-1234-1234-1234-123412341234}" type="slidenum">
              <a:rPr b="0" i="0" lang="cs-CZ" sz="1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‹#›</a:t>
            </a:fld>
            <a:endParaRPr b="0" i="0" sz="1400" u="none" cap="none" strike="noStrik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6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p5:notes"/>
          <p:cNvSpPr/>
          <p:nvPr>
            <p:ph idx="2" type="sldImg"/>
          </p:nvPr>
        </p:nvSpPr>
        <p:spPr>
          <a:xfrm>
            <a:off x="425450" y="1243013"/>
            <a:ext cx="5946775" cy="33464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48" name="Google Shape;148;p5:notes"/>
          <p:cNvSpPr txBox="1"/>
          <p:nvPr>
            <p:ph idx="1" type="body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49" name="Google Shape;149;p5:notes"/>
          <p:cNvSpPr txBox="1"/>
          <p:nvPr>
            <p:ph idx="12" type="sldNum"/>
          </p:nvPr>
        </p:nvSpPr>
        <p:spPr>
          <a:xfrm>
            <a:off x="4278960" y="10157401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fld id="{00000000-1234-1234-1234-123412341234}" type="slidenum">
              <a:rPr b="0" i="0" lang="cs-CZ" sz="1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‹#›</a:t>
            </a:fld>
            <a:endParaRPr b="0" i="0" sz="1400" u="none" cap="none" strike="noStrik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7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p6:notes"/>
          <p:cNvSpPr txBox="1"/>
          <p:nvPr>
            <p:ph idx="1" type="body"/>
          </p:nvPr>
        </p:nvSpPr>
        <p:spPr>
          <a:xfrm>
            <a:off x="906480" y="4715282"/>
            <a:ext cx="4984560" cy="4466159"/>
          </a:xfrm>
          <a:prstGeom prst="rect">
            <a:avLst/>
          </a:prstGeom>
          <a:noFill/>
          <a:ln>
            <a:noFill/>
          </a:ln>
        </p:spPr>
        <p:txBody>
          <a:bodyPr anchorCtr="0" anchor="t" bIns="45350" lIns="91075" spcFirstLastPara="1" rIns="91075" wrap="square" tIns="4535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 b="0" sz="2000" strike="noStrike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9" name="Google Shape;159;p6:notes"/>
          <p:cNvSpPr txBox="1"/>
          <p:nvPr/>
        </p:nvSpPr>
        <p:spPr>
          <a:xfrm>
            <a:off x="3852000" y="9429121"/>
            <a:ext cx="2945160" cy="497160"/>
          </a:xfrm>
          <a:prstGeom prst="rect">
            <a:avLst/>
          </a:prstGeom>
          <a:noFill/>
          <a:ln>
            <a:noFill/>
          </a:ln>
        </p:spPr>
        <p:txBody>
          <a:bodyPr anchorCtr="0" anchor="b" bIns="45350" lIns="91075" spcFirstLastPara="1" rIns="91075" wrap="square" tIns="4535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b="0" i="0" lang="cs-CZ" sz="12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60" name="Google Shape;160;p6:notes"/>
          <p:cNvSpPr/>
          <p:nvPr>
            <p:ph idx="2" type="sldImg"/>
          </p:nvPr>
        </p:nvSpPr>
        <p:spPr>
          <a:xfrm>
            <a:off x="1133150" y="744475"/>
            <a:ext cx="4532000" cy="372247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x">
  <p:cSld name="TITLE_AND_BODY">
    <p:spTree>
      <p:nvGrpSpPr>
        <p:cNvPr id="10" name="Shape 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Google Shape;11;p8"/>
          <p:cNvSpPr txBox="1"/>
          <p:nvPr>
            <p:ph type="title"/>
          </p:nvPr>
        </p:nvSpPr>
        <p:spPr>
          <a:xfrm>
            <a:off x="431280" y="44640"/>
            <a:ext cx="11424960" cy="94428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" name="Google Shape;12;p8"/>
          <p:cNvSpPr txBox="1"/>
          <p:nvPr>
            <p:ph idx="1" type="subTitle"/>
          </p:nvPr>
        </p:nvSpPr>
        <p:spPr>
          <a:xfrm>
            <a:off x="914400" y="1268640"/>
            <a:ext cx="10362960" cy="50403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rm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lvl="1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lvl="2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lvl="3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lvl="4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lvl="5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lvl="6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lvl="7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lvl="8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Content over Content" type="objOverTx">
  <p:cSld name="OBJECT_OVER_TEXT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21"/>
          <p:cNvSpPr txBox="1"/>
          <p:nvPr>
            <p:ph type="title"/>
          </p:nvPr>
        </p:nvSpPr>
        <p:spPr>
          <a:xfrm>
            <a:off x="431280" y="44640"/>
            <a:ext cx="11424960" cy="94428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21"/>
          <p:cNvSpPr txBox="1"/>
          <p:nvPr>
            <p:ph idx="1" type="body"/>
          </p:nvPr>
        </p:nvSpPr>
        <p:spPr>
          <a:xfrm>
            <a:off x="914400" y="1268640"/>
            <a:ext cx="10362960" cy="24040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3" name="Google Shape;43;p21"/>
          <p:cNvSpPr txBox="1"/>
          <p:nvPr>
            <p:ph idx="2" type="body"/>
          </p:nvPr>
        </p:nvSpPr>
        <p:spPr>
          <a:xfrm>
            <a:off x="914400" y="3901680"/>
            <a:ext cx="10362960" cy="24040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4 Content" type="fourObj">
  <p:cSld name="FOUR_OBJECTS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22"/>
          <p:cNvSpPr txBox="1"/>
          <p:nvPr>
            <p:ph type="title"/>
          </p:nvPr>
        </p:nvSpPr>
        <p:spPr>
          <a:xfrm>
            <a:off x="431280" y="44640"/>
            <a:ext cx="11424960" cy="94428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6" name="Google Shape;46;p22"/>
          <p:cNvSpPr txBox="1"/>
          <p:nvPr>
            <p:ph idx="1" type="body"/>
          </p:nvPr>
        </p:nvSpPr>
        <p:spPr>
          <a:xfrm>
            <a:off x="914400" y="1268640"/>
            <a:ext cx="5056920" cy="24040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7" name="Google Shape;47;p22"/>
          <p:cNvSpPr txBox="1"/>
          <p:nvPr>
            <p:ph idx="2" type="body"/>
          </p:nvPr>
        </p:nvSpPr>
        <p:spPr>
          <a:xfrm>
            <a:off x="6224400" y="1268640"/>
            <a:ext cx="5056920" cy="24040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8" name="Google Shape;48;p22"/>
          <p:cNvSpPr txBox="1"/>
          <p:nvPr>
            <p:ph idx="3" type="body"/>
          </p:nvPr>
        </p:nvSpPr>
        <p:spPr>
          <a:xfrm>
            <a:off x="6224400" y="3901680"/>
            <a:ext cx="5056920" cy="24040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9" name="Google Shape;49;p22"/>
          <p:cNvSpPr txBox="1"/>
          <p:nvPr>
            <p:ph idx="4" type="body"/>
          </p:nvPr>
        </p:nvSpPr>
        <p:spPr>
          <a:xfrm>
            <a:off x="914400" y="3901680"/>
            <a:ext cx="5056920" cy="24040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6 Content">
  <p:cSld name="Title, 6 Content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23"/>
          <p:cNvSpPr txBox="1"/>
          <p:nvPr>
            <p:ph type="title"/>
          </p:nvPr>
        </p:nvSpPr>
        <p:spPr>
          <a:xfrm>
            <a:off x="431280" y="44640"/>
            <a:ext cx="11424960" cy="94428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23"/>
          <p:cNvSpPr txBox="1"/>
          <p:nvPr>
            <p:ph idx="1" type="body"/>
          </p:nvPr>
        </p:nvSpPr>
        <p:spPr>
          <a:xfrm>
            <a:off x="914400" y="1268640"/>
            <a:ext cx="3336480" cy="24040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53" name="Google Shape;53;p23"/>
          <p:cNvSpPr txBox="1"/>
          <p:nvPr>
            <p:ph idx="2" type="body"/>
          </p:nvPr>
        </p:nvSpPr>
        <p:spPr>
          <a:xfrm>
            <a:off x="4417920" y="1268640"/>
            <a:ext cx="3336480" cy="24040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54" name="Google Shape;54;p23"/>
          <p:cNvSpPr txBox="1"/>
          <p:nvPr>
            <p:ph idx="3" type="body"/>
          </p:nvPr>
        </p:nvSpPr>
        <p:spPr>
          <a:xfrm>
            <a:off x="7921800" y="1268640"/>
            <a:ext cx="3336480" cy="24040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55" name="Google Shape;55;p23"/>
          <p:cNvSpPr txBox="1"/>
          <p:nvPr>
            <p:ph idx="4" type="body"/>
          </p:nvPr>
        </p:nvSpPr>
        <p:spPr>
          <a:xfrm>
            <a:off x="7921800" y="3901680"/>
            <a:ext cx="3336480" cy="24040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56" name="Google Shape;56;p23"/>
          <p:cNvSpPr txBox="1"/>
          <p:nvPr>
            <p:ph idx="5" type="body"/>
          </p:nvPr>
        </p:nvSpPr>
        <p:spPr>
          <a:xfrm>
            <a:off x="4417920" y="3901680"/>
            <a:ext cx="3336480" cy="24040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57" name="Google Shape;57;p23"/>
          <p:cNvSpPr txBox="1"/>
          <p:nvPr>
            <p:ph idx="6" type="body"/>
          </p:nvPr>
        </p:nvSpPr>
        <p:spPr>
          <a:xfrm>
            <a:off x="914400" y="3901680"/>
            <a:ext cx="3336480" cy="24040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Content over Content" type="objOverTx">
  <p:cSld name="OBJECT_OVER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0"/>
          <p:cNvSpPr txBox="1"/>
          <p:nvPr>
            <p:ph type="title"/>
          </p:nvPr>
        </p:nvSpPr>
        <p:spPr>
          <a:xfrm>
            <a:off x="431280" y="44640"/>
            <a:ext cx="11424960" cy="94428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0"/>
          <p:cNvSpPr txBox="1"/>
          <p:nvPr>
            <p:ph idx="1" type="body"/>
          </p:nvPr>
        </p:nvSpPr>
        <p:spPr>
          <a:xfrm>
            <a:off x="914400" y="1268640"/>
            <a:ext cx="10362960" cy="24040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64" name="Google Shape;64;p10"/>
          <p:cNvSpPr txBox="1"/>
          <p:nvPr>
            <p:ph idx="2" type="body"/>
          </p:nvPr>
        </p:nvSpPr>
        <p:spPr>
          <a:xfrm>
            <a:off x="914400" y="3901680"/>
            <a:ext cx="10362960" cy="24040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2 Content over Content" type="twoObjOverTx">
  <p:cSld name="TWO_OBJECTS_OVER_TEXT"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1"/>
          <p:cNvSpPr txBox="1"/>
          <p:nvPr>
            <p:ph type="title"/>
          </p:nvPr>
        </p:nvSpPr>
        <p:spPr>
          <a:xfrm>
            <a:off x="431280" y="44640"/>
            <a:ext cx="11424960" cy="94428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1"/>
          <p:cNvSpPr txBox="1"/>
          <p:nvPr>
            <p:ph idx="1" type="body"/>
          </p:nvPr>
        </p:nvSpPr>
        <p:spPr>
          <a:xfrm>
            <a:off x="914400" y="1268640"/>
            <a:ext cx="5056920" cy="24040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68" name="Google Shape;68;p11"/>
          <p:cNvSpPr txBox="1"/>
          <p:nvPr>
            <p:ph idx="2" type="body"/>
          </p:nvPr>
        </p:nvSpPr>
        <p:spPr>
          <a:xfrm>
            <a:off x="6224400" y="1268640"/>
            <a:ext cx="5056920" cy="24040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69" name="Google Shape;69;p11"/>
          <p:cNvSpPr txBox="1"/>
          <p:nvPr>
            <p:ph idx="3" type="body"/>
          </p:nvPr>
        </p:nvSpPr>
        <p:spPr>
          <a:xfrm>
            <a:off x="914400" y="3901680"/>
            <a:ext cx="10362960" cy="24040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 Slide" type="blank">
  <p:cSld name="BLANK"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x">
  <p:cSld name="TITLE_AND_BODY"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24"/>
          <p:cNvSpPr txBox="1"/>
          <p:nvPr>
            <p:ph type="title"/>
          </p:nvPr>
        </p:nvSpPr>
        <p:spPr>
          <a:xfrm>
            <a:off x="431280" y="44640"/>
            <a:ext cx="11424960" cy="94428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24"/>
          <p:cNvSpPr txBox="1"/>
          <p:nvPr>
            <p:ph idx="1" type="subTitle"/>
          </p:nvPr>
        </p:nvSpPr>
        <p:spPr>
          <a:xfrm>
            <a:off x="914400" y="1268640"/>
            <a:ext cx="10362960" cy="50403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lvl="1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lvl="2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lvl="3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lvl="4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lvl="5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lvl="6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lvl="7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lvl="8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Content" type="obj">
  <p:cSld name="OBJEC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25"/>
          <p:cNvSpPr txBox="1"/>
          <p:nvPr>
            <p:ph type="title"/>
          </p:nvPr>
        </p:nvSpPr>
        <p:spPr>
          <a:xfrm>
            <a:off x="431280" y="44640"/>
            <a:ext cx="11424960" cy="94428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25"/>
          <p:cNvSpPr txBox="1"/>
          <p:nvPr>
            <p:ph idx="1" type="body"/>
          </p:nvPr>
        </p:nvSpPr>
        <p:spPr>
          <a:xfrm>
            <a:off x="914400" y="1268640"/>
            <a:ext cx="10362960" cy="504036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2 Content" type="twoObj">
  <p:cSld name="TWO_OBJECTS"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26"/>
          <p:cNvSpPr txBox="1"/>
          <p:nvPr>
            <p:ph type="title"/>
          </p:nvPr>
        </p:nvSpPr>
        <p:spPr>
          <a:xfrm>
            <a:off x="431280" y="44640"/>
            <a:ext cx="11424960" cy="94428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26"/>
          <p:cNvSpPr txBox="1"/>
          <p:nvPr>
            <p:ph idx="1" type="body"/>
          </p:nvPr>
        </p:nvSpPr>
        <p:spPr>
          <a:xfrm>
            <a:off x="914400" y="1268640"/>
            <a:ext cx="5056920" cy="504036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0" name="Google Shape;80;p26"/>
          <p:cNvSpPr txBox="1"/>
          <p:nvPr>
            <p:ph idx="2" type="body"/>
          </p:nvPr>
        </p:nvSpPr>
        <p:spPr>
          <a:xfrm>
            <a:off x="6224400" y="1268640"/>
            <a:ext cx="5056920" cy="504036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27"/>
          <p:cNvSpPr txBox="1"/>
          <p:nvPr>
            <p:ph type="title"/>
          </p:nvPr>
        </p:nvSpPr>
        <p:spPr>
          <a:xfrm>
            <a:off x="431280" y="44640"/>
            <a:ext cx="11424960" cy="94428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 Slide" type="blank">
  <p:cSld name="BLANK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entered Text" type="objOnly">
  <p:cSld name="OBJECT_ONLY"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28"/>
          <p:cNvSpPr txBox="1"/>
          <p:nvPr>
            <p:ph idx="1" type="subTitle"/>
          </p:nvPr>
        </p:nvSpPr>
        <p:spPr>
          <a:xfrm>
            <a:off x="431280" y="44640"/>
            <a:ext cx="11424960" cy="4378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lvl="1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lvl="2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lvl="3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lvl="4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lvl="5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lvl="6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lvl="7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lvl="8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2 Content and Content" type="twoObjAndObj">
  <p:cSld name="TWO_OBJECTS_AND_OBJECT"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29"/>
          <p:cNvSpPr txBox="1"/>
          <p:nvPr>
            <p:ph type="title"/>
          </p:nvPr>
        </p:nvSpPr>
        <p:spPr>
          <a:xfrm>
            <a:off x="431280" y="44640"/>
            <a:ext cx="11424960" cy="94428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7" name="Google Shape;87;p29"/>
          <p:cNvSpPr txBox="1"/>
          <p:nvPr>
            <p:ph idx="1" type="body"/>
          </p:nvPr>
        </p:nvSpPr>
        <p:spPr>
          <a:xfrm>
            <a:off x="914400" y="1268640"/>
            <a:ext cx="5056920" cy="24040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8" name="Google Shape;88;p29"/>
          <p:cNvSpPr txBox="1"/>
          <p:nvPr>
            <p:ph idx="2" type="body"/>
          </p:nvPr>
        </p:nvSpPr>
        <p:spPr>
          <a:xfrm>
            <a:off x="914400" y="3901680"/>
            <a:ext cx="5056920" cy="24040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9" name="Google Shape;89;p29"/>
          <p:cNvSpPr txBox="1"/>
          <p:nvPr>
            <p:ph idx="3" type="body"/>
          </p:nvPr>
        </p:nvSpPr>
        <p:spPr>
          <a:xfrm>
            <a:off x="6224400" y="1268640"/>
            <a:ext cx="5056920" cy="504036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Content and 2 Content" type="objAndTwoObj">
  <p:cSld name="OBJECT_AND_TWO_OBJECTS"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30"/>
          <p:cNvSpPr txBox="1"/>
          <p:nvPr>
            <p:ph type="title"/>
          </p:nvPr>
        </p:nvSpPr>
        <p:spPr>
          <a:xfrm>
            <a:off x="431280" y="44640"/>
            <a:ext cx="11424960" cy="94428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2" name="Google Shape;92;p30"/>
          <p:cNvSpPr txBox="1"/>
          <p:nvPr>
            <p:ph idx="1" type="body"/>
          </p:nvPr>
        </p:nvSpPr>
        <p:spPr>
          <a:xfrm>
            <a:off x="914400" y="1268640"/>
            <a:ext cx="5056920" cy="504036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93" name="Google Shape;93;p30"/>
          <p:cNvSpPr txBox="1"/>
          <p:nvPr>
            <p:ph idx="2" type="body"/>
          </p:nvPr>
        </p:nvSpPr>
        <p:spPr>
          <a:xfrm>
            <a:off x="6224400" y="1268640"/>
            <a:ext cx="5056920" cy="24040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94" name="Google Shape;94;p30"/>
          <p:cNvSpPr txBox="1"/>
          <p:nvPr>
            <p:ph idx="3" type="body"/>
          </p:nvPr>
        </p:nvSpPr>
        <p:spPr>
          <a:xfrm>
            <a:off x="6224400" y="3901680"/>
            <a:ext cx="5056920" cy="24040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4 Content" type="fourObj">
  <p:cSld name="FOUR_OBJECTS"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31"/>
          <p:cNvSpPr txBox="1"/>
          <p:nvPr>
            <p:ph type="title"/>
          </p:nvPr>
        </p:nvSpPr>
        <p:spPr>
          <a:xfrm>
            <a:off x="431280" y="44640"/>
            <a:ext cx="11424960" cy="94428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7" name="Google Shape;97;p31"/>
          <p:cNvSpPr txBox="1"/>
          <p:nvPr>
            <p:ph idx="1" type="body"/>
          </p:nvPr>
        </p:nvSpPr>
        <p:spPr>
          <a:xfrm>
            <a:off x="914400" y="1268640"/>
            <a:ext cx="5056920" cy="24040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98" name="Google Shape;98;p31"/>
          <p:cNvSpPr txBox="1"/>
          <p:nvPr>
            <p:ph idx="2" type="body"/>
          </p:nvPr>
        </p:nvSpPr>
        <p:spPr>
          <a:xfrm>
            <a:off x="6224400" y="1268640"/>
            <a:ext cx="5056920" cy="24040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99" name="Google Shape;99;p31"/>
          <p:cNvSpPr txBox="1"/>
          <p:nvPr>
            <p:ph idx="3" type="body"/>
          </p:nvPr>
        </p:nvSpPr>
        <p:spPr>
          <a:xfrm>
            <a:off x="6224400" y="3901680"/>
            <a:ext cx="5056920" cy="24040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00" name="Google Shape;100;p31"/>
          <p:cNvSpPr txBox="1"/>
          <p:nvPr>
            <p:ph idx="4" type="body"/>
          </p:nvPr>
        </p:nvSpPr>
        <p:spPr>
          <a:xfrm>
            <a:off x="914400" y="3901680"/>
            <a:ext cx="5056920" cy="24040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6 Content">
  <p:cSld name="Title, 6 Content"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32"/>
          <p:cNvSpPr txBox="1"/>
          <p:nvPr>
            <p:ph type="title"/>
          </p:nvPr>
        </p:nvSpPr>
        <p:spPr>
          <a:xfrm>
            <a:off x="431280" y="44640"/>
            <a:ext cx="11424960" cy="94428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3" name="Google Shape;103;p32"/>
          <p:cNvSpPr txBox="1"/>
          <p:nvPr>
            <p:ph idx="1" type="body"/>
          </p:nvPr>
        </p:nvSpPr>
        <p:spPr>
          <a:xfrm>
            <a:off x="914400" y="1268640"/>
            <a:ext cx="3336480" cy="24040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04" name="Google Shape;104;p32"/>
          <p:cNvSpPr txBox="1"/>
          <p:nvPr>
            <p:ph idx="2" type="body"/>
          </p:nvPr>
        </p:nvSpPr>
        <p:spPr>
          <a:xfrm>
            <a:off x="4417920" y="1268640"/>
            <a:ext cx="3336480" cy="24040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05" name="Google Shape;105;p32"/>
          <p:cNvSpPr txBox="1"/>
          <p:nvPr>
            <p:ph idx="3" type="body"/>
          </p:nvPr>
        </p:nvSpPr>
        <p:spPr>
          <a:xfrm>
            <a:off x="7921800" y="1268640"/>
            <a:ext cx="3336480" cy="24040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06" name="Google Shape;106;p32"/>
          <p:cNvSpPr txBox="1"/>
          <p:nvPr>
            <p:ph idx="4" type="body"/>
          </p:nvPr>
        </p:nvSpPr>
        <p:spPr>
          <a:xfrm>
            <a:off x="7921800" y="3901680"/>
            <a:ext cx="3336480" cy="24040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07" name="Google Shape;107;p32"/>
          <p:cNvSpPr txBox="1"/>
          <p:nvPr>
            <p:ph idx="5" type="body"/>
          </p:nvPr>
        </p:nvSpPr>
        <p:spPr>
          <a:xfrm>
            <a:off x="4417920" y="3901680"/>
            <a:ext cx="3336480" cy="24040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08" name="Google Shape;108;p32"/>
          <p:cNvSpPr txBox="1"/>
          <p:nvPr>
            <p:ph idx="6" type="body"/>
          </p:nvPr>
        </p:nvSpPr>
        <p:spPr>
          <a:xfrm>
            <a:off x="914400" y="3901680"/>
            <a:ext cx="3336480" cy="24040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Content" type="obj">
  <p:cSld name="OBJECT">
    <p:spTree>
      <p:nvGrpSpPr>
        <p:cNvPr id="14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14"/>
          <p:cNvSpPr txBox="1"/>
          <p:nvPr>
            <p:ph type="title"/>
          </p:nvPr>
        </p:nvSpPr>
        <p:spPr>
          <a:xfrm>
            <a:off x="431280" y="44640"/>
            <a:ext cx="11424960" cy="94428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14"/>
          <p:cNvSpPr txBox="1"/>
          <p:nvPr>
            <p:ph idx="1" type="body"/>
          </p:nvPr>
        </p:nvSpPr>
        <p:spPr>
          <a:xfrm>
            <a:off x="914400" y="1268640"/>
            <a:ext cx="10362960" cy="504036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2 Content" type="twoObj">
  <p:cSld name="TWO_OBJECTS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15"/>
          <p:cNvSpPr txBox="1"/>
          <p:nvPr>
            <p:ph type="title"/>
          </p:nvPr>
        </p:nvSpPr>
        <p:spPr>
          <a:xfrm>
            <a:off x="431280" y="44640"/>
            <a:ext cx="11424960" cy="94428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15"/>
          <p:cNvSpPr txBox="1"/>
          <p:nvPr>
            <p:ph idx="1" type="body"/>
          </p:nvPr>
        </p:nvSpPr>
        <p:spPr>
          <a:xfrm>
            <a:off x="914400" y="1268640"/>
            <a:ext cx="5056920" cy="504036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0" name="Google Shape;20;p15"/>
          <p:cNvSpPr txBox="1"/>
          <p:nvPr>
            <p:ph idx="2" type="body"/>
          </p:nvPr>
        </p:nvSpPr>
        <p:spPr>
          <a:xfrm>
            <a:off x="6224400" y="1268640"/>
            <a:ext cx="5056920" cy="504036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16"/>
          <p:cNvSpPr txBox="1"/>
          <p:nvPr>
            <p:ph type="title"/>
          </p:nvPr>
        </p:nvSpPr>
        <p:spPr>
          <a:xfrm>
            <a:off x="431280" y="44640"/>
            <a:ext cx="11424960" cy="94428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entered Text" type="objOnly">
  <p:cSld name="OBJECT_ONLY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17"/>
          <p:cNvSpPr txBox="1"/>
          <p:nvPr>
            <p:ph idx="1" type="subTitle"/>
          </p:nvPr>
        </p:nvSpPr>
        <p:spPr>
          <a:xfrm>
            <a:off x="431280" y="44640"/>
            <a:ext cx="11424960" cy="4378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rm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lvl="1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lvl="2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lvl="3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lvl="4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lvl="5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lvl="6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lvl="7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lvl="8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2 Content and Content" type="twoObjAndObj">
  <p:cSld name="TWO_OBJECTS_AND_OBJECT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18"/>
          <p:cNvSpPr txBox="1"/>
          <p:nvPr>
            <p:ph type="title"/>
          </p:nvPr>
        </p:nvSpPr>
        <p:spPr>
          <a:xfrm>
            <a:off x="431280" y="44640"/>
            <a:ext cx="11424960" cy="94428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18"/>
          <p:cNvSpPr txBox="1"/>
          <p:nvPr>
            <p:ph idx="1" type="body"/>
          </p:nvPr>
        </p:nvSpPr>
        <p:spPr>
          <a:xfrm>
            <a:off x="914400" y="1268640"/>
            <a:ext cx="5056920" cy="24040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8" name="Google Shape;28;p18"/>
          <p:cNvSpPr txBox="1"/>
          <p:nvPr>
            <p:ph idx="2" type="body"/>
          </p:nvPr>
        </p:nvSpPr>
        <p:spPr>
          <a:xfrm>
            <a:off x="914400" y="3901680"/>
            <a:ext cx="5056920" cy="24040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9" name="Google Shape;29;p18"/>
          <p:cNvSpPr txBox="1"/>
          <p:nvPr>
            <p:ph idx="3" type="body"/>
          </p:nvPr>
        </p:nvSpPr>
        <p:spPr>
          <a:xfrm>
            <a:off x="6224400" y="1268640"/>
            <a:ext cx="5056920" cy="504036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Content and 2 Content" type="objAndTwoObj">
  <p:cSld name="OBJECT_AND_TWO_OBJECTS"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19"/>
          <p:cNvSpPr txBox="1"/>
          <p:nvPr>
            <p:ph type="title"/>
          </p:nvPr>
        </p:nvSpPr>
        <p:spPr>
          <a:xfrm>
            <a:off x="431280" y="44640"/>
            <a:ext cx="11424960" cy="94428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19"/>
          <p:cNvSpPr txBox="1"/>
          <p:nvPr>
            <p:ph idx="1" type="body"/>
          </p:nvPr>
        </p:nvSpPr>
        <p:spPr>
          <a:xfrm>
            <a:off x="914400" y="1268640"/>
            <a:ext cx="5056920" cy="504036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3" name="Google Shape;33;p19"/>
          <p:cNvSpPr txBox="1"/>
          <p:nvPr>
            <p:ph idx="2" type="body"/>
          </p:nvPr>
        </p:nvSpPr>
        <p:spPr>
          <a:xfrm>
            <a:off x="6224400" y="1268640"/>
            <a:ext cx="5056920" cy="24040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4" name="Google Shape;34;p19"/>
          <p:cNvSpPr txBox="1"/>
          <p:nvPr>
            <p:ph idx="3" type="body"/>
          </p:nvPr>
        </p:nvSpPr>
        <p:spPr>
          <a:xfrm>
            <a:off x="6224400" y="3901680"/>
            <a:ext cx="5056920" cy="24040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2 Content over Content" type="twoObjOverTx">
  <p:cSld name="TWO_OBJECTS_OVER_TEXT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20"/>
          <p:cNvSpPr txBox="1"/>
          <p:nvPr>
            <p:ph type="title"/>
          </p:nvPr>
        </p:nvSpPr>
        <p:spPr>
          <a:xfrm>
            <a:off x="431280" y="44640"/>
            <a:ext cx="11424960" cy="94428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7" name="Google Shape;37;p20"/>
          <p:cNvSpPr txBox="1"/>
          <p:nvPr>
            <p:ph idx="1" type="body"/>
          </p:nvPr>
        </p:nvSpPr>
        <p:spPr>
          <a:xfrm>
            <a:off x="914400" y="1268640"/>
            <a:ext cx="5056920" cy="24040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8" name="Google Shape;38;p20"/>
          <p:cNvSpPr txBox="1"/>
          <p:nvPr>
            <p:ph idx="2" type="body"/>
          </p:nvPr>
        </p:nvSpPr>
        <p:spPr>
          <a:xfrm>
            <a:off x="6224400" y="1268640"/>
            <a:ext cx="5056920" cy="24040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9" name="Google Shape;39;p20"/>
          <p:cNvSpPr txBox="1"/>
          <p:nvPr>
            <p:ph idx="3" type="body"/>
          </p:nvPr>
        </p:nvSpPr>
        <p:spPr>
          <a:xfrm>
            <a:off x="914400" y="3901680"/>
            <a:ext cx="10362960" cy="24040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8.xml"/><Relationship Id="rId10" Type="http://schemas.openxmlformats.org/officeDocument/2006/relationships/slideLayout" Target="../slideLayouts/slideLayout7.xml"/><Relationship Id="rId13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9.xml"/><Relationship Id="rId1" Type="http://schemas.openxmlformats.org/officeDocument/2006/relationships/image" Target="../media/image3.jpg"/><Relationship Id="rId2" Type="http://schemas.openxmlformats.org/officeDocument/2006/relationships/image" Target="../media/image2.jpg"/><Relationship Id="rId3" Type="http://schemas.openxmlformats.org/officeDocument/2006/relationships/image" Target="../media/image1.jpg"/><Relationship Id="rId4" Type="http://schemas.openxmlformats.org/officeDocument/2006/relationships/slideLayout" Target="../slideLayouts/slideLayout1.xml"/><Relationship Id="rId9" Type="http://schemas.openxmlformats.org/officeDocument/2006/relationships/slideLayout" Target="../slideLayouts/slideLayout6.xml"/><Relationship Id="rId15" Type="http://schemas.openxmlformats.org/officeDocument/2006/relationships/slideLayout" Target="../slideLayouts/slideLayout12.xml"/><Relationship Id="rId14" Type="http://schemas.openxmlformats.org/officeDocument/2006/relationships/slideLayout" Target="../slideLayouts/slideLayout11.xml"/><Relationship Id="rId16" Type="http://schemas.openxmlformats.org/officeDocument/2006/relationships/theme" Target="../theme/theme1.xml"/><Relationship Id="rId5" Type="http://schemas.openxmlformats.org/officeDocument/2006/relationships/slideLayout" Target="../slideLayouts/slideLayout2.xml"/><Relationship Id="rId6" Type="http://schemas.openxmlformats.org/officeDocument/2006/relationships/slideLayout" Target="../slideLayouts/slideLayout3.xml"/><Relationship Id="rId7" Type="http://schemas.openxmlformats.org/officeDocument/2006/relationships/slideLayout" Target="../slideLayouts/slideLayout4.xml"/><Relationship Id="rId8" Type="http://schemas.openxmlformats.org/officeDocument/2006/relationships/slideLayout" Target="../slideLayouts/slideLayout5.xml"/></Relationships>
</file>

<file path=ppt/slideMasters/_rels/slideMaster2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1.xml"/><Relationship Id="rId13" Type="http://schemas.openxmlformats.org/officeDocument/2006/relationships/slideLayout" Target="../slideLayouts/slideLayout24.xml"/><Relationship Id="rId12" Type="http://schemas.openxmlformats.org/officeDocument/2006/relationships/slideLayout" Target="../slideLayouts/slideLayout23.xml"/><Relationship Id="rId1" Type="http://schemas.openxmlformats.org/officeDocument/2006/relationships/image" Target="../media/image3.jpg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theme" Target="../theme/theme3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1">
            <a:alphaModFix/>
          </a:blip>
          <a:stretch>
            <a:fillRect/>
          </a:stretch>
        </a:blip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oogle Shape;6;p7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0" y="0"/>
            <a:ext cx="12191760" cy="6857640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Google Shape;7;p7"/>
          <p:cNvSpPr txBox="1"/>
          <p:nvPr>
            <p:ph type="title"/>
          </p:nvPr>
        </p:nvSpPr>
        <p:spPr>
          <a:xfrm>
            <a:off x="4559400" y="404640"/>
            <a:ext cx="6912720" cy="7916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  <a:defRPr b="0" i="0" sz="4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pic>
        <p:nvPicPr>
          <p:cNvPr id="8" name="Google Shape;8;p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911520" y="476640"/>
            <a:ext cx="3112560" cy="581760"/>
          </a:xfrm>
          <a:prstGeom prst="rect">
            <a:avLst/>
          </a:prstGeom>
          <a:noFill/>
          <a:ln>
            <a:noFill/>
          </a:ln>
        </p:spPr>
      </p:pic>
      <p:sp>
        <p:nvSpPr>
          <p:cNvPr id="9" name="Google Shape;9;p7"/>
          <p:cNvSpPr txBox="1"/>
          <p:nvPr>
            <p:ph idx="1"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4"/>
    <p:sldLayoutId id="2147483650" r:id="rId5"/>
    <p:sldLayoutId id="2147483651" r:id="rId6"/>
    <p:sldLayoutId id="2147483652" r:id="rId7"/>
    <p:sldLayoutId id="2147483653" r:id="rId8"/>
    <p:sldLayoutId id="2147483654" r:id="rId9"/>
    <p:sldLayoutId id="2147483655" r:id="rId10"/>
    <p:sldLayoutId id="2147483656" r:id="rId11"/>
    <p:sldLayoutId id="2147483657" r:id="rId12"/>
    <p:sldLayoutId id="2147483658" r:id="rId13"/>
    <p:sldLayoutId id="2147483659" r:id="rId14"/>
    <p:sldLayoutId id="2147483660" r:id="rId15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1">
            <a:alphaModFix/>
          </a:blip>
          <a:stretch>
            <a:fillRect/>
          </a:stretch>
        </a:blipFill>
      </p:bgPr>
    </p:bg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9"/>
          <p:cNvSpPr txBox="1"/>
          <p:nvPr>
            <p:ph type="title"/>
          </p:nvPr>
        </p:nvSpPr>
        <p:spPr>
          <a:xfrm>
            <a:off x="431280" y="44640"/>
            <a:ext cx="11424960" cy="9442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  <a:defRPr b="0" i="0" sz="4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0" name="Google Shape;60;p9"/>
          <p:cNvSpPr txBox="1"/>
          <p:nvPr>
            <p:ph idx="1" type="body"/>
          </p:nvPr>
        </p:nvSpPr>
        <p:spPr>
          <a:xfrm>
            <a:off x="914400" y="1268640"/>
            <a:ext cx="10362960" cy="504036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4.png"/><Relationship Id="rId4" Type="http://schemas.openxmlformats.org/officeDocument/2006/relationships/image" Target="../media/image7.png"/><Relationship Id="rId5" Type="http://schemas.openxmlformats.org/officeDocument/2006/relationships/image" Target="../media/image4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4.png"/><Relationship Id="rId4" Type="http://schemas.openxmlformats.org/officeDocument/2006/relationships/image" Target="../media/image7.png"/><Relationship Id="rId5" Type="http://schemas.openxmlformats.org/officeDocument/2006/relationships/image" Target="../media/image4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14.png"/><Relationship Id="rId4" Type="http://schemas.openxmlformats.org/officeDocument/2006/relationships/image" Target="../media/image7.png"/><Relationship Id="rId5" Type="http://schemas.openxmlformats.org/officeDocument/2006/relationships/image" Target="../media/image4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5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6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1"/>
          <p:cNvSpPr txBox="1"/>
          <p:nvPr/>
        </p:nvSpPr>
        <p:spPr>
          <a:xfrm>
            <a:off x="4014061" y="3991897"/>
            <a:ext cx="8177939" cy="261038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641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366092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641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cs-CZ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Ministerstvo dopravy ČR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641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cs-CZ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Odbor ITS, kosmických aktivit a výzkumu, vývoje a inovací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641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cs-CZ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Ing. Aleš Jungmann</a:t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ransition spd="med">
    <p:push/>
  </p:transition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9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2"/>
          <p:cNvSpPr txBox="1"/>
          <p:nvPr>
            <p:ph type="title"/>
          </p:nvPr>
        </p:nvSpPr>
        <p:spPr>
          <a:xfrm>
            <a:off x="0" y="44640"/>
            <a:ext cx="12192000" cy="94428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Arial"/>
              <a:buNone/>
            </a:pPr>
            <a:r>
              <a:rPr lang="cs-CZ" sz="4400">
                <a:solidFill>
                  <a:schemeClr val="lt1"/>
                </a:solidFill>
              </a:rPr>
              <a:t>                     </a:t>
            </a:r>
            <a:br>
              <a:rPr lang="cs-CZ" sz="4400">
                <a:solidFill>
                  <a:schemeClr val="lt1"/>
                </a:solidFill>
              </a:rPr>
            </a:br>
            <a:r>
              <a:rPr lang="cs-CZ" sz="4400">
                <a:solidFill>
                  <a:schemeClr val="lt1"/>
                </a:solidFill>
              </a:rPr>
              <a:t>Rychlé představení</a:t>
            </a:r>
            <a:br>
              <a:rPr b="1" lang="cs-CZ" sz="4400" strike="noStrike">
                <a:solidFill>
                  <a:schemeClr val="lt1"/>
                </a:solidFill>
              </a:rPr>
            </a:br>
            <a:endParaRPr/>
          </a:p>
        </p:txBody>
      </p:sp>
      <p:sp>
        <p:nvSpPr>
          <p:cNvPr id="121" name="Google Shape;121;p2"/>
          <p:cNvSpPr txBox="1"/>
          <p:nvPr>
            <p:ph idx="1" type="body"/>
          </p:nvPr>
        </p:nvSpPr>
        <p:spPr>
          <a:xfrm>
            <a:off x="383520" y="5251435"/>
            <a:ext cx="11424960" cy="1377965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rm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rPr b="0" i="0" lang="cs-CZ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Index připravenosti zemí „KPMG Autonomous Vehicles Readiness Index“ – Česko na celkovém 23. místě (1. Singapur, 2. Nizozemsko, 3. Norsko), ovšem v TOP 5 ohledně „podpory testování“ </a:t>
            </a:r>
            <a:endParaRPr b="0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t/>
            </a:r>
            <a:endParaRPr b="0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t/>
            </a:r>
            <a:endParaRPr b="0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2" name="Google Shape;122;p2"/>
          <p:cNvSpPr/>
          <p:nvPr/>
        </p:nvSpPr>
        <p:spPr>
          <a:xfrm>
            <a:off x="2514599" y="1404482"/>
            <a:ext cx="7007469" cy="4001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b="0" i="0" lang="cs-CZ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MDČR – klíčové aktivity související s autonomní mobilitou:</a:t>
            </a:r>
            <a:endParaRPr b="0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3" name="Google Shape;123;p2"/>
          <p:cNvSpPr/>
          <p:nvPr/>
        </p:nvSpPr>
        <p:spPr>
          <a:xfrm>
            <a:off x="694593" y="2286648"/>
            <a:ext cx="11497408" cy="22672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-285750" lvl="0" marL="28575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Char char="•"/>
            </a:pPr>
            <a:r>
              <a:rPr b="0" i="0" lang="cs-CZ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Příprava právního rámce pro vozidla L3 i L4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85750" lvl="0" marL="285750" marR="0" rtl="0" algn="just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Char char="•"/>
            </a:pPr>
            <a:r>
              <a:rPr b="0" i="0" lang="cs-CZ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Osvěta a vzdělávání – informační portál Autonomně.cz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85750" lvl="0" marL="285750" marR="0" rtl="0" algn="just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Char char="•"/>
            </a:pPr>
            <a:r>
              <a:rPr b="0" i="0" lang="cs-CZ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Infrastruktura a testování – Valeo, BMW, Aurel, Accolade, PowerHUB, Katalog test. oblastí </a:t>
            </a:r>
            <a:r>
              <a:rPr b="0" i="0" lang="cs-CZ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(CDV+MD+SFDI)…</a:t>
            </a:r>
            <a:endParaRPr b="0" i="0" sz="1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85750" lvl="0" marL="285750" marR="0" rtl="0" algn="just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Char char="•"/>
            </a:pPr>
            <a:r>
              <a:rPr b="0" i="0" lang="cs-CZ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Výzkum a vývoj – Doprava 2020+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85750" lvl="0" marL="285750" marR="0" rtl="0" algn="just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Char char="•"/>
            </a:pPr>
            <a:r>
              <a:rPr b="0" i="0" lang="cs-CZ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Inovace a start-upy – synergie s MIH, cílená podpora akcí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85750" lvl="0" marL="285750" marR="0" rtl="0" algn="just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Char char="•"/>
            </a:pPr>
            <a:r>
              <a:rPr b="0" i="0" lang="cs-CZ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Mezinárodní vztahy – přeshraniční 5G koridory, účast v mezinárodních projektech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8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3"/>
          <p:cNvSpPr txBox="1"/>
          <p:nvPr>
            <p:ph idx="1" type="body"/>
          </p:nvPr>
        </p:nvSpPr>
        <p:spPr>
          <a:xfrm>
            <a:off x="914400" y="3901680"/>
            <a:ext cx="5056920" cy="240408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rm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</a:pPr>
            <a:r>
              <a:t/>
            </a:r>
            <a:endParaRPr b="0" i="0" sz="4400" u="none" cap="none" strike="noStrike">
              <a:solidFill>
                <a:srgbClr val="FF000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</a:pPr>
            <a:r>
              <a:t/>
            </a:r>
            <a:endParaRPr b="0" i="0" sz="4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0" name="Google Shape;130;p3"/>
          <p:cNvSpPr txBox="1"/>
          <p:nvPr>
            <p:ph type="title"/>
          </p:nvPr>
        </p:nvSpPr>
        <p:spPr>
          <a:xfrm>
            <a:off x="431280" y="44640"/>
            <a:ext cx="11424960" cy="94428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000"/>
              <a:buFont typeface="Arial"/>
              <a:buNone/>
            </a:pPr>
            <a:r>
              <a:rPr lang="cs-CZ" sz="4000">
                <a:solidFill>
                  <a:schemeClr val="lt1"/>
                </a:solidFill>
              </a:rPr>
              <a:t>Pavamtio</a:t>
            </a:r>
            <a:endParaRPr sz="4000">
              <a:solidFill>
                <a:schemeClr val="lt1"/>
              </a:solidFill>
            </a:endParaRPr>
          </a:p>
        </p:txBody>
      </p:sp>
      <p:sp>
        <p:nvSpPr>
          <p:cNvPr id="131" name="Google Shape;131;p3"/>
          <p:cNvSpPr txBox="1"/>
          <p:nvPr>
            <p:ph idx="1" type="body"/>
          </p:nvPr>
        </p:nvSpPr>
        <p:spPr>
          <a:xfrm>
            <a:off x="717549" y="147965"/>
            <a:ext cx="10717705" cy="78003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</a:pPr>
            <a:r>
              <a:t/>
            </a:r>
            <a:endParaRPr b="0" i="0" sz="4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158750" lvl="0" marL="285750" marR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t/>
            </a:r>
            <a:endParaRPr b="0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58750" lvl="0" marL="28575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t/>
            </a:r>
            <a:endParaRPr b="0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15900" lvl="0" marL="3429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t/>
            </a:r>
            <a:endParaRPr b="0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15900" lvl="0" marL="3429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t/>
            </a:r>
            <a:endParaRPr b="0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15900" lvl="0" marL="3429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t/>
            </a:r>
            <a:endParaRPr b="0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15900" lvl="0" marL="3429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t/>
            </a:r>
            <a:endParaRPr b="0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15900" lvl="0" marL="3429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t/>
            </a:r>
            <a:endParaRPr b="0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15900" lvl="0" marL="3429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t/>
            </a:r>
            <a:endParaRPr b="0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02124"/>
              </a:buClr>
              <a:buSzPts val="2000"/>
              <a:buFont typeface="Arial"/>
              <a:buNone/>
            </a:pPr>
            <a:r>
              <a:rPr b="1" i="0" lang="cs-CZ" sz="2000" u="none" cap="none" strike="noStrike">
                <a:solidFill>
                  <a:srgbClr val="202124"/>
                </a:solidFill>
                <a:latin typeface="Arial"/>
                <a:ea typeface="Arial"/>
                <a:cs typeface="Arial"/>
                <a:sym typeface="Arial"/>
              </a:rPr>
              <a:t>Projekt dává jasné pokyny </a:t>
            </a:r>
            <a:r>
              <a:rPr b="0" i="0" lang="cs-CZ" sz="2000" u="none" cap="none" strike="noStrike">
                <a:solidFill>
                  <a:srgbClr val="202124"/>
                </a:solidFill>
                <a:latin typeface="Arial"/>
                <a:ea typeface="Arial"/>
                <a:cs typeface="Arial"/>
                <a:sym typeface="Arial"/>
              </a:rPr>
              <a:t>pro implementaci autonomní mobility do měst a regionů prostřednictvím schválené metodiky (IPAMO, jedním z AG je MDČR).</a:t>
            </a:r>
            <a:endParaRPr/>
          </a:p>
          <a:p>
            <a:pPr indent="0" lvl="0" marL="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t/>
            </a:r>
            <a:endParaRPr b="0" i="0" sz="2000" u="none" cap="none" strike="noStrike">
              <a:solidFill>
                <a:srgbClr val="202124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rPr b="0" i="0" lang="cs-CZ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Metodika se zaměřuje na </a:t>
            </a:r>
            <a:r>
              <a:rPr b="1" i="0" lang="cs-CZ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implementaci tzv. služeb autonomní mobility (CCAM), </a:t>
            </a:r>
            <a:r>
              <a:rPr b="0" i="0" lang="cs-CZ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které tvoří především služby sdílené mobility (</a:t>
            </a:r>
            <a:r>
              <a:rPr b="0" i="1" lang="cs-CZ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carsharing</a:t>
            </a:r>
            <a:r>
              <a:rPr b="0" i="0" lang="cs-CZ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, </a:t>
            </a:r>
            <a:r>
              <a:rPr b="0" i="1" lang="cs-CZ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ridesourcing</a:t>
            </a:r>
            <a:r>
              <a:rPr b="0" i="0" lang="cs-CZ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, </a:t>
            </a:r>
            <a:r>
              <a:rPr b="0" i="1" lang="cs-CZ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ridesplitting</a:t>
            </a:r>
            <a:r>
              <a:rPr b="0" i="0" lang="cs-CZ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, </a:t>
            </a:r>
            <a:r>
              <a:rPr b="0" i="1" lang="cs-CZ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microtransit</a:t>
            </a:r>
            <a:r>
              <a:rPr b="0" i="0" lang="cs-CZ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). </a:t>
            </a:r>
            <a:endParaRPr b="0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t/>
            </a:r>
            <a:endParaRPr b="0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rPr b="1" i="0" lang="cs-CZ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Proč by vás to mělo zajímat? </a:t>
            </a:r>
            <a:r>
              <a:rPr b="0" i="0" lang="cs-CZ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Služby sdílené mobility v kombinaci s automatizací řízení, službami kooperativního ITS, platformami MaaS a elektromobilitou představují dopravní systém, který má potenciál nahradit současný systém IAD z hlediska dopravní obslužnosti. </a:t>
            </a:r>
            <a:endParaRPr/>
          </a:p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t/>
            </a:r>
            <a:endParaRPr b="0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t/>
            </a:r>
            <a:endParaRPr b="0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7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t/>
            </a:r>
            <a:endParaRPr b="0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7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7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</a:pPr>
            <a:r>
              <a:t/>
            </a:r>
            <a:endParaRPr b="0" i="0" sz="4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32" name="Google Shape;132;p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914400" y="1360414"/>
            <a:ext cx="1059310" cy="7200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D:\PR\Loga\Nové logo CDV\barvy\FINAL\modra_pruhledne.png" id="133" name="Google Shape;133;p3"/>
          <p:cNvPicPr preferRelativeResize="0"/>
          <p:nvPr/>
        </p:nvPicPr>
        <p:blipFill rotWithShape="1">
          <a:blip r:embed="rId4">
            <a:alphaModFix/>
          </a:blip>
          <a:srcRect b="0" l="2441" r="0" t="0"/>
          <a:stretch/>
        </p:blipFill>
        <p:spPr>
          <a:xfrm>
            <a:off x="4803084" y="1360414"/>
            <a:ext cx="2728292" cy="720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34" name="Google Shape;134;p3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10360750" y="1360414"/>
            <a:ext cx="720000" cy="720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9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4"/>
          <p:cNvSpPr txBox="1"/>
          <p:nvPr>
            <p:ph idx="1" type="body"/>
          </p:nvPr>
        </p:nvSpPr>
        <p:spPr>
          <a:xfrm>
            <a:off x="914400" y="3901680"/>
            <a:ext cx="5056920" cy="240408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rm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</a:pPr>
            <a:r>
              <a:t/>
            </a:r>
            <a:endParaRPr b="0" i="0" sz="4400" u="none" cap="none" strike="noStrike">
              <a:solidFill>
                <a:srgbClr val="FF000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</a:pPr>
            <a:r>
              <a:t/>
            </a:r>
            <a:endParaRPr b="0" i="0" sz="4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1" name="Google Shape;141;p4"/>
          <p:cNvSpPr txBox="1"/>
          <p:nvPr>
            <p:ph type="title"/>
          </p:nvPr>
        </p:nvSpPr>
        <p:spPr>
          <a:xfrm>
            <a:off x="431280" y="44640"/>
            <a:ext cx="11424960" cy="94428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000"/>
              <a:buFont typeface="Arial"/>
              <a:buNone/>
            </a:pPr>
            <a:r>
              <a:rPr lang="cs-CZ" sz="4000">
                <a:solidFill>
                  <a:schemeClr val="lt1"/>
                </a:solidFill>
              </a:rPr>
              <a:t>Pavamtio</a:t>
            </a:r>
            <a:endParaRPr sz="4000">
              <a:solidFill>
                <a:schemeClr val="lt1"/>
              </a:solidFill>
            </a:endParaRPr>
          </a:p>
        </p:txBody>
      </p:sp>
      <p:sp>
        <p:nvSpPr>
          <p:cNvPr id="142" name="Google Shape;142;p4"/>
          <p:cNvSpPr txBox="1"/>
          <p:nvPr>
            <p:ph idx="1" type="body"/>
          </p:nvPr>
        </p:nvSpPr>
        <p:spPr>
          <a:xfrm>
            <a:off x="717549" y="-683030"/>
            <a:ext cx="10717705" cy="9462334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</a:pPr>
            <a:r>
              <a:t/>
            </a:r>
            <a:endParaRPr b="0" i="0" sz="4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158750" lvl="0" marL="285750" marR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t/>
            </a:r>
            <a:endParaRPr b="0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58750" lvl="0" marL="28575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t/>
            </a:r>
            <a:endParaRPr b="0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15900" lvl="0" marL="3429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t/>
            </a:r>
            <a:endParaRPr b="0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15900" lvl="0" marL="3429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t/>
            </a:r>
            <a:endParaRPr b="0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15900" lvl="0" marL="3429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t/>
            </a:r>
            <a:endParaRPr b="0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15900" lvl="0" marL="3429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t/>
            </a:r>
            <a:endParaRPr b="0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15900" lvl="0" marL="3429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t/>
            </a:r>
            <a:endParaRPr b="0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15900" lvl="0" marL="3429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t/>
            </a:r>
            <a:endParaRPr b="0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rgbClr val="202124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02124"/>
              </a:buClr>
              <a:buSzPts val="2400"/>
              <a:buFont typeface="Arial"/>
              <a:buNone/>
            </a:pPr>
            <a:r>
              <a:rPr b="0" i="0" lang="cs-CZ" sz="2400" u="none" cap="none" strike="noStrike">
                <a:solidFill>
                  <a:srgbClr val="202124"/>
                </a:solidFill>
                <a:latin typeface="Arial"/>
                <a:ea typeface="Arial"/>
                <a:cs typeface="Arial"/>
                <a:sym typeface="Arial"/>
              </a:rPr>
              <a:t>Moderní mobilitní služby přijdou, dříve nebo později*, do každého města – je nutné být připraven.</a:t>
            </a:r>
            <a:endParaRPr/>
          </a:p>
          <a:p>
            <a:pPr indent="0" lvl="0" marL="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t/>
            </a:r>
            <a:endParaRPr b="0" i="0" sz="2000" u="none" cap="none" strike="noStrike">
              <a:solidFill>
                <a:srgbClr val="202124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rPr b="0" i="0" lang="cs-CZ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Metodika </a:t>
            </a:r>
            <a:r>
              <a:rPr b="1" i="0" lang="cs-CZ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nabízí manuál</a:t>
            </a:r>
            <a:r>
              <a:rPr b="0" i="0" lang="cs-CZ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, jak s přípravou inovačního projektu začít, jak připravit návrh projektu, jak jej realizovat, a nakonec i vyhodnotit. Celý proces je členěn do 4 stádií, na jejichž konci je vždy analytický výstup, na základě kterého se lze rozhodovat o dalším postupu. </a:t>
            </a:r>
            <a:endParaRPr b="0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t/>
            </a:r>
            <a:endParaRPr b="0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rPr b="0" i="0" lang="cs-CZ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Metodika umožňuje svým uživatelům postupovat buď formou realizace „</a:t>
            </a:r>
            <a:r>
              <a:rPr b="0" i="1" lang="cs-CZ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in-house</a:t>
            </a:r>
            <a:r>
              <a:rPr b="0" i="0" lang="cs-CZ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“ nebo i formou externí spolupráce s dodavateli řešení. V obou případě metodika </a:t>
            </a:r>
            <a:r>
              <a:rPr b="1" i="0" lang="cs-CZ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poskytuje jasný rámec</a:t>
            </a:r>
            <a:r>
              <a:rPr b="0" i="0" lang="cs-CZ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, který by měl být dodržen. </a:t>
            </a:r>
            <a:endParaRPr/>
          </a:p>
          <a:p>
            <a:pPr indent="0" lvl="0" marL="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t/>
            </a:r>
            <a:endParaRPr b="0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t/>
            </a:r>
            <a:endParaRPr b="0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b="0" i="1" lang="cs-CZ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*Dle závěrů projektu CARTRE bude k tomuto ověřování docházet přibližně do roku 2025, aby následně začalo docházet k široké implementaci mezi lety 2025 až 2035. </a:t>
            </a:r>
            <a:endParaRPr b="0" i="1" sz="1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t/>
            </a:r>
            <a:endParaRPr b="0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t/>
            </a:r>
            <a:endParaRPr b="0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7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t/>
            </a:r>
            <a:endParaRPr b="0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7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7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</a:pPr>
            <a:r>
              <a:t/>
            </a:r>
            <a:endParaRPr b="0" i="0" sz="4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43" name="Google Shape;143;p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914400" y="1360414"/>
            <a:ext cx="1059310" cy="7200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D:\PR\Loga\Nové logo CDV\barvy\FINAL\modra_pruhledne.png" id="144" name="Google Shape;144;p4"/>
          <p:cNvPicPr preferRelativeResize="0"/>
          <p:nvPr/>
        </p:nvPicPr>
        <p:blipFill rotWithShape="1">
          <a:blip r:embed="rId4">
            <a:alphaModFix/>
          </a:blip>
          <a:srcRect b="0" l="2441" r="0" t="0"/>
          <a:stretch/>
        </p:blipFill>
        <p:spPr>
          <a:xfrm>
            <a:off x="4803084" y="1360414"/>
            <a:ext cx="2728292" cy="720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45" name="Google Shape;145;p4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10360750" y="1360414"/>
            <a:ext cx="720000" cy="720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0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p5"/>
          <p:cNvSpPr txBox="1"/>
          <p:nvPr>
            <p:ph idx="1" type="body"/>
          </p:nvPr>
        </p:nvSpPr>
        <p:spPr>
          <a:xfrm>
            <a:off x="914400" y="3901680"/>
            <a:ext cx="5056920" cy="240408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rm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</a:pPr>
            <a:r>
              <a:t/>
            </a:r>
            <a:endParaRPr b="0" i="0" sz="4400" u="none" cap="none" strike="noStrike">
              <a:solidFill>
                <a:srgbClr val="FF000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</a:pPr>
            <a:r>
              <a:t/>
            </a:r>
            <a:endParaRPr b="0" i="0" sz="4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2" name="Google Shape;152;p5"/>
          <p:cNvSpPr txBox="1"/>
          <p:nvPr>
            <p:ph type="title"/>
          </p:nvPr>
        </p:nvSpPr>
        <p:spPr>
          <a:xfrm>
            <a:off x="431280" y="44640"/>
            <a:ext cx="11424960" cy="94428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000"/>
              <a:buFont typeface="Arial"/>
              <a:buNone/>
            </a:pPr>
            <a:r>
              <a:rPr lang="cs-CZ" sz="4000">
                <a:solidFill>
                  <a:schemeClr val="lt1"/>
                </a:solidFill>
              </a:rPr>
              <a:t>Pavamtio</a:t>
            </a:r>
            <a:endParaRPr sz="4000">
              <a:solidFill>
                <a:schemeClr val="lt1"/>
              </a:solidFill>
            </a:endParaRPr>
          </a:p>
        </p:txBody>
      </p:sp>
      <p:sp>
        <p:nvSpPr>
          <p:cNvPr id="153" name="Google Shape;153;p5"/>
          <p:cNvSpPr txBox="1"/>
          <p:nvPr>
            <p:ph idx="1" type="body"/>
          </p:nvPr>
        </p:nvSpPr>
        <p:spPr>
          <a:xfrm>
            <a:off x="717549" y="-267531"/>
            <a:ext cx="10717705" cy="8631337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</a:pPr>
            <a:r>
              <a:t/>
            </a:r>
            <a:endParaRPr b="0" i="0" sz="4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158750" lvl="0" marL="285750" marR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t/>
            </a:r>
            <a:endParaRPr b="0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58750" lvl="0" marL="28575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t/>
            </a:r>
            <a:endParaRPr b="0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15900" lvl="0" marL="3429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t/>
            </a:r>
            <a:endParaRPr b="0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15900" lvl="0" marL="3429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t/>
            </a:r>
            <a:endParaRPr b="0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15900" lvl="0" marL="3429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t/>
            </a:r>
            <a:endParaRPr b="0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15900" lvl="0" marL="3429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t/>
            </a:r>
            <a:endParaRPr b="0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15900" lvl="0" marL="3429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t/>
            </a:r>
            <a:endParaRPr b="0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15900" lvl="0" marL="3429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t/>
            </a:r>
            <a:endParaRPr b="0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rPr b="0" i="0" lang="cs-CZ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K aplikaci metodiky slouží i </a:t>
            </a:r>
            <a:r>
              <a:rPr b="1" i="0" lang="cs-CZ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řada příloh</a:t>
            </a:r>
            <a:r>
              <a:rPr b="0" i="0" lang="cs-CZ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, ve které představují rozšiřující analytické podklady ke konkrétním problémům. Metodika je vysoce strukturovaná právě proto, aby bylo možné využívat pouze některé její části a v dalších krocích její užívání přizpůsobit dle situace, ve které se nachází její uživatel. </a:t>
            </a:r>
            <a:endParaRPr b="0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t/>
            </a:r>
            <a:endParaRPr b="0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rPr b="0" i="0" lang="cs-CZ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Jde například o: </a:t>
            </a:r>
            <a:endParaRPr/>
          </a:p>
          <a:p>
            <a:pPr indent="0" lvl="0" marL="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t/>
            </a:r>
            <a:endParaRPr b="0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</a:pPr>
            <a:r>
              <a:rPr b="0" i="0" lang="cs-CZ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Analytický poklad pro diskuzi příležitostí a hrozeb z ekonomicko-politického hlediska </a:t>
            </a:r>
            <a:endParaRPr b="0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</a:pPr>
            <a:r>
              <a:rPr b="0" i="0" lang="cs-CZ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Příklad obchodního modelu sestaveného metodou CANVAS </a:t>
            </a:r>
            <a:endParaRPr b="0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</a:pPr>
            <a:r>
              <a:rPr b="0" i="0" lang="cs-CZ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Analytické nástroje pro výběr geografické lokality a návrh servisního modelu služby CCAM</a:t>
            </a:r>
            <a:endParaRPr/>
          </a:p>
          <a:p>
            <a:pPr indent="-342900" lvl="0" marL="3429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</a:pPr>
            <a:r>
              <a:rPr b="0" i="0" lang="cs-CZ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Návrh dotazníku pro sociologické šetření akceptace a adopce společnosti k CCAM  </a:t>
            </a:r>
            <a:endParaRPr b="0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t/>
            </a:r>
            <a:endParaRPr b="0" i="0" sz="2000" u="none" cap="none" strike="noStrike">
              <a:solidFill>
                <a:srgbClr val="202124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t/>
            </a:r>
            <a:endParaRPr b="0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t/>
            </a:r>
            <a:endParaRPr b="0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7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t/>
            </a:r>
            <a:endParaRPr b="0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7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7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</a:pPr>
            <a:r>
              <a:t/>
            </a:r>
            <a:endParaRPr b="0" i="0" sz="4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54" name="Google Shape;154;p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914400" y="1360414"/>
            <a:ext cx="1059310" cy="7200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D:\PR\Loga\Nové logo CDV\barvy\FINAL\modra_pruhledne.png" id="155" name="Google Shape;155;p5"/>
          <p:cNvPicPr preferRelativeResize="0"/>
          <p:nvPr/>
        </p:nvPicPr>
        <p:blipFill rotWithShape="1">
          <a:blip r:embed="rId4">
            <a:alphaModFix/>
          </a:blip>
          <a:srcRect b="0" l="2441" r="0" t="0"/>
          <a:stretch/>
        </p:blipFill>
        <p:spPr>
          <a:xfrm>
            <a:off x="4803084" y="1360414"/>
            <a:ext cx="2728292" cy="720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56" name="Google Shape;156;p5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10360750" y="1360414"/>
            <a:ext cx="720000" cy="720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p6"/>
          <p:cNvSpPr/>
          <p:nvPr/>
        </p:nvSpPr>
        <p:spPr>
          <a:xfrm>
            <a:off x="1775520" y="332640"/>
            <a:ext cx="505800" cy="380880"/>
          </a:xfrm>
          <a:custGeom>
            <a:rect b="b" l="l" r="r" t="t"/>
            <a:pathLst>
              <a:path extrusionOk="0" h="666750" w="885825">
                <a:moveTo>
                  <a:pt x="0" y="0"/>
                </a:moveTo>
                <a:lnTo>
                  <a:pt x="223837" y="223838"/>
                </a:lnTo>
                <a:lnTo>
                  <a:pt x="659606" y="221456"/>
                </a:lnTo>
                <a:lnTo>
                  <a:pt x="440531" y="440531"/>
                </a:lnTo>
                <a:lnTo>
                  <a:pt x="2381" y="440531"/>
                </a:lnTo>
                <a:lnTo>
                  <a:pt x="221456" y="666750"/>
                </a:lnTo>
                <a:lnTo>
                  <a:pt x="659606" y="666750"/>
                </a:lnTo>
                <a:lnTo>
                  <a:pt x="885825" y="440531"/>
                </a:lnTo>
                <a:lnTo>
                  <a:pt x="440531" y="2381"/>
                </a:lnTo>
                <a:lnTo>
                  <a:pt x="0" y="0"/>
                </a:lnTo>
                <a:close/>
              </a:path>
            </a:pathLst>
          </a:custGeom>
          <a:solidFill>
            <a:schemeClr val="lt1"/>
          </a:solidFill>
          <a:ln>
            <a:noFill/>
          </a:ln>
        </p:spPr>
      </p:sp>
      <p:sp>
        <p:nvSpPr>
          <p:cNvPr id="163" name="Google Shape;163;p6"/>
          <p:cNvSpPr/>
          <p:nvPr/>
        </p:nvSpPr>
        <p:spPr>
          <a:xfrm>
            <a:off x="2423520" y="400680"/>
            <a:ext cx="1367640" cy="394920"/>
          </a:xfrm>
          <a:prstGeom prst="rect">
            <a:avLst/>
          </a:prstGeom>
          <a:noFill/>
          <a:ln>
            <a:noFill/>
          </a:ln>
        </p:spPr>
        <p:txBody>
          <a:bodyPr anchorCtr="0" anchor="t" bIns="45000" lIns="90000" spcFirstLastPara="1" rIns="90000" wrap="square" tIns="450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b="1" i="0" lang="cs-CZ" sz="10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Ministerstvo dopravy</a:t>
            </a:r>
            <a:endParaRPr b="0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4" name="Google Shape;164;p6"/>
          <p:cNvSpPr/>
          <p:nvPr/>
        </p:nvSpPr>
        <p:spPr>
          <a:xfrm>
            <a:off x="8904240" y="4221000"/>
            <a:ext cx="935640" cy="93564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5" name="Google Shape;165;p6"/>
          <p:cNvSpPr/>
          <p:nvPr/>
        </p:nvSpPr>
        <p:spPr>
          <a:xfrm>
            <a:off x="8640" y="1015920"/>
            <a:ext cx="12191760" cy="5638320"/>
          </a:xfrm>
          <a:prstGeom prst="rect">
            <a:avLst/>
          </a:pr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ransition spd="med">
    <p:push/>
  </p:transition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2006-09-18T13:56:39Z</dcterms:created>
  <dc:creator>Tereza Čížková</dc:creator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16.0000</vt:lpwstr>
  </property>
  <property fmtid="{D5CDD505-2E9C-101B-9397-08002B2CF9AE}" pid="3" name="Company">
    <vt:lpwstr>Ogilvy &amp; Mather</vt:lpwstr>
  </property>
  <property fmtid="{D5CDD505-2E9C-101B-9397-08002B2CF9AE}" pid="4" name="HiddenSlides">
    <vt:i4>0</vt:i4>
  </property>
  <property fmtid="{D5CDD505-2E9C-101B-9397-08002B2CF9AE}" pid="5" name="HyperlinksChanged">
    <vt:bool>false</vt:bool>
  </property>
  <property fmtid="{D5CDD505-2E9C-101B-9397-08002B2CF9AE}" pid="6" name="LinksUpToDate">
    <vt:bool>false</vt:bool>
  </property>
  <property fmtid="{D5CDD505-2E9C-101B-9397-08002B2CF9AE}" pid="7" name="MMClips">
    <vt:i4>0</vt:i4>
  </property>
  <property fmtid="{D5CDD505-2E9C-101B-9397-08002B2CF9AE}" pid="8" name="Notes">
    <vt:i4>9</vt:i4>
  </property>
  <property fmtid="{D5CDD505-2E9C-101B-9397-08002B2CF9AE}" pid="9" name="Owner">
    <vt:lpwstr/>
  </property>
  <property fmtid="{D5CDD505-2E9C-101B-9397-08002B2CF9AE}" pid="10" name="PresentationFormat">
    <vt:lpwstr>Širokoúhlá obrazovka</vt:lpwstr>
  </property>
  <property fmtid="{D5CDD505-2E9C-101B-9397-08002B2CF9AE}" pid="11" name="SPSDescription">
    <vt:lpwstr/>
  </property>
  <property fmtid="{D5CDD505-2E9C-101B-9397-08002B2CF9AE}" pid="12" name="ScaleCrop">
    <vt:bool>false</vt:bool>
  </property>
  <property fmtid="{D5CDD505-2E9C-101B-9397-08002B2CF9AE}" pid="13" name="ShareDoc">
    <vt:bool>false</vt:bool>
  </property>
  <property fmtid="{D5CDD505-2E9C-101B-9397-08002B2CF9AE}" pid="14" name="Slides">
    <vt:i4>9</vt:i4>
  </property>
  <property fmtid="{D5CDD505-2E9C-101B-9397-08002B2CF9AE}" pid="15" name="Status">
    <vt:lpwstr/>
  </property>
</Properties>
</file>