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y="5143500" cx="9144000"/>
  <p:notesSz cx="6858000" cy="9144000"/>
  <p:embeddedFontLst>
    <p:embeddedFont>
      <p:font typeface="Raleway"/>
      <p:regular r:id="rId47"/>
      <p:bold r:id="rId48"/>
      <p:italic r:id="rId49"/>
      <p:boldItalic r:id="rId50"/>
    </p:embeddedFont>
    <p:embeddedFont>
      <p:font typeface="Roboto"/>
      <p:regular r:id="rId51"/>
      <p:bold r:id="rId52"/>
      <p:italic r:id="rId53"/>
      <p:boldItalic r:id="rId54"/>
    </p:embeddedFont>
    <p:embeddedFont>
      <p:font typeface="Lato"/>
      <p:regular r:id="rId55"/>
      <p:bold r:id="rId56"/>
      <p:italic r:id="rId57"/>
      <p:boldItalic r:id="rId58"/>
    </p:embeddedFont>
    <p:embeddedFont>
      <p:font typeface="Barlow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82394C8-43B0-4577-B0FB-3C9DB78DD855}">
  <a:tblStyle styleId="{D82394C8-43B0-4577-B0FB-3C9DB78DD85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7BA8C0A6-5083-4041-BBE1-5322456F607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Raleway-bold.fntdata"/><Relationship Id="rId47" Type="http://schemas.openxmlformats.org/officeDocument/2006/relationships/font" Target="fonts/Raleway-regular.fntdata"/><Relationship Id="rId49" Type="http://schemas.openxmlformats.org/officeDocument/2006/relationships/font" Target="fonts/Raleway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Barlow-boldItalic.fntdata"/><Relationship Id="rId61" Type="http://schemas.openxmlformats.org/officeDocument/2006/relationships/font" Target="fonts/Barlow-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Barlow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oboto-regular.fntdata"/><Relationship Id="rId50" Type="http://schemas.openxmlformats.org/officeDocument/2006/relationships/font" Target="fonts/Raleway-boldItalic.fntdata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4.xml"/><Relationship Id="rId55" Type="http://schemas.openxmlformats.org/officeDocument/2006/relationships/font" Target="fonts/Lato-regular.fntdata"/><Relationship Id="rId10" Type="http://schemas.openxmlformats.org/officeDocument/2006/relationships/slide" Target="slides/slide3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6.xml"/><Relationship Id="rId57" Type="http://schemas.openxmlformats.org/officeDocument/2006/relationships/font" Target="fonts/Lato-italic.fntdata"/><Relationship Id="rId12" Type="http://schemas.openxmlformats.org/officeDocument/2006/relationships/slide" Target="slides/slide5.xml"/><Relationship Id="rId56" Type="http://schemas.openxmlformats.org/officeDocument/2006/relationships/font" Target="fonts/Lato-bold.fntdata"/><Relationship Id="rId15" Type="http://schemas.openxmlformats.org/officeDocument/2006/relationships/slide" Target="slides/slide8.xml"/><Relationship Id="rId59" Type="http://schemas.openxmlformats.org/officeDocument/2006/relationships/font" Target="fonts/Barlow-regular.fntdata"/><Relationship Id="rId14" Type="http://schemas.openxmlformats.org/officeDocument/2006/relationships/slide" Target="slides/slide7.xml"/><Relationship Id="rId58" Type="http://schemas.openxmlformats.org/officeDocument/2006/relationships/font" Target="fonts/Lato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504262af3_0_752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13504262af3_0_752:notes"/>
          <p:cNvSpPr/>
          <p:nvPr>
            <p:ph idx="2" type="sldImg"/>
          </p:nvPr>
        </p:nvSpPr>
        <p:spPr>
          <a:xfrm>
            <a:off x="2143125" y="685800"/>
            <a:ext cx="2572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3504262af3_0_8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 det</a:t>
            </a:r>
            <a:endParaRPr/>
          </a:p>
        </p:txBody>
      </p:sp>
      <p:sp>
        <p:nvSpPr>
          <p:cNvPr id="264" name="Google Shape;264;g13504262af3_0_861:notes"/>
          <p:cNvSpPr/>
          <p:nvPr>
            <p:ph idx="2" type="sldImg"/>
          </p:nvPr>
        </p:nvSpPr>
        <p:spPr>
          <a:xfrm>
            <a:off x="-635000" y="685800"/>
            <a:ext cx="812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504262af3_0_8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g13504262af3_0_872:notes"/>
          <p:cNvSpPr/>
          <p:nvPr>
            <p:ph idx="2" type="sldImg"/>
          </p:nvPr>
        </p:nvSpPr>
        <p:spPr>
          <a:xfrm>
            <a:off x="-635000" y="685800"/>
            <a:ext cx="812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54e6933ee_0_1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/>
              <a:t>Thanks to the solar tracking system we can guarantee up to 70% more energy efficiency compared to a conventional solar panel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/>
              <a:t>This means using less panels for the same amount of energy </a:t>
            </a:r>
            <a:endParaRPr/>
          </a:p>
          <a:p>
            <a:pPr indent="0" lvl="0" marL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1C1C1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6" name="Google Shape;286;g1354e6933ee_0_188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54e6933ee_0_1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lang="it" sz="1000">
                <a:latin typeface="Raleway"/>
                <a:ea typeface="Raleway"/>
                <a:cs typeface="Raleway"/>
                <a:sym typeface="Raleway"/>
              </a:rPr>
              <a:t>the panel is composed of smart modules with solar charge controllers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lang="it" sz="1000">
                <a:latin typeface="Raleway"/>
                <a:ea typeface="Raleway"/>
                <a:cs typeface="Raleway"/>
                <a:sym typeface="Raleway"/>
              </a:rPr>
              <a:t>If it is affected by shadow, it is still providing energy </a:t>
            </a:r>
            <a:endParaRPr sz="1100">
              <a:solidFill>
                <a:srgbClr val="1C1C1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6" name="Google Shape;296;g1354e6933ee_0_197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354e6933ee_0_3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lang="it" sz="1100">
                <a:latin typeface="Raleway"/>
                <a:ea typeface="Raleway"/>
                <a:cs typeface="Raleway"/>
                <a:sym typeface="Raleway"/>
              </a:rPr>
              <a:t>No need for local assistance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1C1C1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4" name="Google Shape;304;g1354e6933ee_0_316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ff5b05fbb_0_192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1300">
                <a:solidFill>
                  <a:srgbClr val="202124"/>
                </a:solidFill>
                <a:highlight>
                  <a:srgbClr val="F8F9FA"/>
                </a:highlight>
              </a:rPr>
              <a:t>Creating clean energy alone is not enough. We want to be responsible for the impact of the product we are creating.</a:t>
            </a:r>
            <a:endParaRPr sz="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aleway"/>
              <a:buNone/>
            </a:pPr>
            <a:r>
              <a:t/>
            </a:r>
            <a:endParaRPr sz="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7" name="Google Shape;317;g11ff5b05fbb_0_192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ff5b05fbb_0_1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>
                <a:latin typeface="Trebuchet MS"/>
                <a:ea typeface="Trebuchet MS"/>
                <a:cs typeface="Trebuchet MS"/>
                <a:sym typeface="Trebuchet MS"/>
              </a:rPr>
              <a:t>It is developed according to the principles of design for disassembly,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>
                <a:latin typeface="Trebuchet MS"/>
                <a:ea typeface="Trebuchet MS"/>
                <a:cs typeface="Trebuchet MS"/>
                <a:sym typeface="Trebuchet MS"/>
              </a:rPr>
              <a:t>each for greater durability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>
                <a:latin typeface="Trebuchet MS"/>
                <a:ea typeface="Trebuchet MS"/>
                <a:cs typeface="Trebuchet MS"/>
                <a:sym typeface="Trebuchet MS"/>
              </a:rPr>
              <a:t>regeneration of the panel at the end of its life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4" name="Google Shape;324;g11ff5b05fbb_0_173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ff5b05fbb_0_1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55880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highlight>
                  <a:srgbClr val="F5F5F5"/>
                </a:highlight>
                <a:latin typeface="Raleway"/>
                <a:ea typeface="Raleway"/>
                <a:cs typeface="Raleway"/>
                <a:sym typeface="Raleway"/>
              </a:rPr>
              <a:t>It is also produced with 30% </a:t>
            </a:r>
            <a:r>
              <a:rPr lang="it" sz="1000">
                <a:latin typeface="Raleway"/>
                <a:ea typeface="Raleway"/>
                <a:cs typeface="Raleway"/>
                <a:sym typeface="Raleway"/>
              </a:rPr>
              <a:t>RECYCLED MATERIALS FROM INDUSTRIAL WASTE thanks to the </a:t>
            </a:r>
            <a:r>
              <a:rPr lang="it" sz="1000">
                <a:highlight>
                  <a:srgbClr val="F5F5F5"/>
                </a:highlight>
                <a:latin typeface="Raleway"/>
                <a:ea typeface="Raleway"/>
                <a:cs typeface="Raleway"/>
                <a:sym typeface="Raleway"/>
              </a:rPr>
              <a:t>recycled carbon fiber thanks to our partner ACS.</a:t>
            </a:r>
            <a:endParaRPr sz="1000">
              <a:highlight>
                <a:srgbClr val="F5F5F5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55880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highlight>
                  <a:srgbClr val="F5F5F5"/>
                </a:highlight>
                <a:latin typeface="Raleway"/>
                <a:ea typeface="Raleway"/>
                <a:cs typeface="Raleway"/>
                <a:sym typeface="Raleway"/>
              </a:rPr>
              <a:t>At the end of the life of the panel we can recover and reuse 85% of the panel materials</a:t>
            </a:r>
            <a:endParaRPr sz="1000">
              <a:highlight>
                <a:srgbClr val="F5F5F5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4" name="Google Shape;334;g11ff5b05fbb_0_182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557f6657b_0_1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13557f6657b_0_1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Our competitive advantage is the 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compared to other solar panels and generators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Compared to the market and competitors </a:t>
            </a:r>
            <a:r>
              <a:rPr b="1" lang="it"/>
              <a:t>we are the first in the market that use recycled materials</a:t>
            </a:r>
            <a:endParaRPr b="1"/>
          </a:p>
        </p:txBody>
      </p:sp>
      <p:sp>
        <p:nvSpPr>
          <p:cNvPr id="345" name="Google Shape;345;g13557f6657b_0_1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3570819a41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Our business model consists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in the sale of the product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13570819a41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504262af3_0_757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13504262af3_0_757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13504262af3_0_757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3582211aba_0_2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t/>
            </a:r>
            <a:endParaRPr sz="1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lang="it" sz="1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STAND ALONE	 </a:t>
            </a:r>
            <a:r>
              <a:rPr lang="it" sz="1000">
                <a:latin typeface="Raleway"/>
                <a:ea typeface="Raleway"/>
                <a:cs typeface="Raleway"/>
                <a:sym typeface="Raleway"/>
              </a:rPr>
              <a:t>with battery included		</a:t>
            </a:r>
            <a:r>
              <a:rPr lang="it" sz="1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						</a:t>
            </a:r>
            <a:endParaRPr sz="1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lang="it" sz="1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ON A VEHICLE </a:t>
            </a:r>
            <a:r>
              <a:rPr lang="it" sz="1000">
                <a:latin typeface="Raleway"/>
                <a:ea typeface="Raleway"/>
                <a:cs typeface="Raleway"/>
                <a:sym typeface="Raleway"/>
              </a:rPr>
              <a:t>attached to the existing battery pack</a:t>
            </a:r>
            <a:endParaRPr sz="1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024289"/>
              </a:solidFill>
            </a:endParaRPr>
          </a:p>
          <a:p>
            <a:pPr indent="0" lvl="0" marL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/>
          </a:p>
        </p:txBody>
      </p:sp>
      <p:sp>
        <p:nvSpPr>
          <p:cNvPr id="382" name="Google Shape;382;g13582211aba_0_279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54e6933ee_0_9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energy output even with small surface area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3" name="Google Shape;393;g1354e6933ee_0_982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504262af3_0_13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the first markets we are penetrating are</a:t>
            </a:r>
            <a:endParaRPr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8" name="Google Shape;408;g13504262af3_0_1336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3509d49f2e_0_4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the first markets we are penetrating are</a:t>
            </a:r>
            <a:endParaRPr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8" name="Google Shape;418;g13509d49f2e_0_407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3557f6657b_0_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the first markets we are penetrating are</a:t>
            </a:r>
            <a:endParaRPr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4" name="Google Shape;434;g13557f6657b_0_49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ff5b05fbb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the first markets we are penetrating are</a:t>
            </a:r>
            <a:endParaRPr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g11ff5b05fbb_0_18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504262af3_0_11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Raleway"/>
                <a:ea typeface="Raleway"/>
                <a:cs typeface="Raleway"/>
                <a:sym typeface="Raleway"/>
              </a:rPr>
              <a:t>PILOT TEST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latin typeface="Raleway"/>
                <a:ea typeface="Raleway"/>
                <a:cs typeface="Raleway"/>
                <a:sym typeface="Raleway"/>
              </a:rPr>
              <a:t>PRESALE </a:t>
            </a:r>
            <a:r>
              <a:rPr lang="it" sz="1000">
                <a:latin typeface="Raleway"/>
                <a:ea typeface="Raleway"/>
                <a:cs typeface="Raleway"/>
                <a:sym typeface="Raleway"/>
              </a:rPr>
              <a:t>&amp; PILOT PRODUCTION LINE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7" name="Google Shape;457;g13504262af3_0_1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fe94316c2_0_4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7" name="Google Shape;477;g11fe94316c2_0_4:notes"/>
          <p:cNvSpPr/>
          <p:nvPr>
            <p:ph idx="2" type="sldImg"/>
          </p:nvPr>
        </p:nvSpPr>
        <p:spPr>
          <a:xfrm>
            <a:off x="-635000" y="685800"/>
            <a:ext cx="812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354e6933ee_0_574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1" name="Google Shape;491;g1354e6933ee_0_574:notes"/>
          <p:cNvSpPr/>
          <p:nvPr>
            <p:ph idx="2" type="sldImg"/>
          </p:nvPr>
        </p:nvSpPr>
        <p:spPr>
          <a:xfrm>
            <a:off x="-635000" y="685800"/>
            <a:ext cx="812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3504262af3_0_1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3504262af3_0_1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504262af3_0_7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it" sz="1000">
                <a:latin typeface="Barlow"/>
                <a:ea typeface="Barlow"/>
                <a:cs typeface="Barlow"/>
                <a:sym typeface="Barlow"/>
              </a:rPr>
              <a:t>The founders have a 10-year background in marketing and product development &amp; mechanical engineering from the motorsport industry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g13504262af3_0_766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3582211ab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7" name="Google Shape;507;g13582211ab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3504262af3_0_12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1" name="Google Shape;531;g13504262af3_0_1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3504262af3_0_12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9" name="Google Shape;549;g13504262af3_0_12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3504262af3_0_12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9" name="Google Shape;569;g13504262af3_0_1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3582211aba_0_1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9" name="Google Shape;579;g13582211aba_0_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3582211aba_0_1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In a car while driving you have 13% increased range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When you stop it will take you 13 hours to fully charge your batteries from empty, which means 48 km for each hour of charge </a:t>
            </a:r>
            <a:endParaRPr/>
          </a:p>
        </p:txBody>
      </p:sp>
      <p:sp>
        <p:nvSpPr>
          <p:cNvPr id="601" name="Google Shape;601;g13582211aba_0_1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1ff5b05fbb_0_313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g11ff5b05fbb_0_313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4" name="Google Shape;614;g11ff5b05fbb_0_313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3504262af3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3504262af3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3504262af3_0_1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3504262af3_0_1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/>
              <a:t>The nautical segment has an estimated value of 1.5 billion € globally.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3504262af3_0_1279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3504262af3_0_1279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g13504262af3_0_1279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504262af3_0_7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1300">
                <a:solidFill>
                  <a:srgbClr val="1C1C1C"/>
                </a:solidFill>
                <a:latin typeface="Raleway"/>
                <a:ea typeface="Raleway"/>
                <a:cs typeface="Raleway"/>
                <a:sym typeface="Raleway"/>
              </a:rPr>
              <a:t>We are </a:t>
            </a:r>
            <a:r>
              <a:rPr b="1" lang="it" sz="1300">
                <a:solidFill>
                  <a:srgbClr val="1C1C1C"/>
                </a:solidFill>
                <a:latin typeface="Raleway"/>
                <a:ea typeface="Raleway"/>
                <a:cs typeface="Raleway"/>
                <a:sym typeface="Raleway"/>
              </a:rPr>
              <a:t>Sara </a:t>
            </a:r>
            <a:r>
              <a:rPr lang="it" sz="1300">
                <a:solidFill>
                  <a:srgbClr val="1C1C1C"/>
                </a:solidFill>
                <a:latin typeface="Raleway"/>
                <a:ea typeface="Raleway"/>
                <a:cs typeface="Raleway"/>
                <a:sym typeface="Raleway"/>
              </a:rPr>
              <a:t>and </a:t>
            </a:r>
            <a:r>
              <a:rPr b="1" lang="it" sz="1300">
                <a:solidFill>
                  <a:srgbClr val="1C1C1C"/>
                </a:solidFill>
                <a:latin typeface="Raleway"/>
                <a:ea typeface="Raleway"/>
                <a:cs typeface="Raleway"/>
                <a:sym typeface="Raleway"/>
              </a:rPr>
              <a:t>Kim</a:t>
            </a:r>
            <a:r>
              <a:rPr lang="it" sz="1300">
                <a:solidFill>
                  <a:srgbClr val="1C1C1C"/>
                </a:solidFill>
                <a:latin typeface="Raleway"/>
                <a:ea typeface="Raleway"/>
                <a:cs typeface="Raleway"/>
                <a:sym typeface="Raleway"/>
              </a:rPr>
              <a:t>, founders of Levante. </a:t>
            </a:r>
            <a:endParaRPr sz="1300">
              <a:solidFill>
                <a:srgbClr val="1C1C1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1300">
                <a:latin typeface="Raleway"/>
                <a:ea typeface="Raleway"/>
                <a:cs typeface="Raleway"/>
                <a:sym typeface="Raleway"/>
              </a:rPr>
              <a:t>We grew up with the same passion for travel and nature.  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1300">
                <a:latin typeface="Raleway"/>
                <a:ea typeface="Raleway"/>
                <a:cs typeface="Raleway"/>
                <a:sym typeface="Raleway"/>
              </a:rPr>
              <a:t>In our travels we have often faced a </a:t>
            </a:r>
            <a:r>
              <a:rPr b="1" lang="it" sz="1300">
                <a:latin typeface="Raleway"/>
                <a:ea typeface="Raleway"/>
                <a:cs typeface="Raleway"/>
                <a:sym typeface="Raleway"/>
              </a:rPr>
              <a:t>need that has not yet been fully satisfied.</a:t>
            </a:r>
            <a:endParaRPr sz="700"/>
          </a:p>
        </p:txBody>
      </p:sp>
      <p:sp>
        <p:nvSpPr>
          <p:cNvPr id="208" name="Google Shape;208;g13504262af3_0_793:notes"/>
          <p:cNvSpPr/>
          <p:nvPr>
            <p:ph idx="2" type="sldImg"/>
          </p:nvPr>
        </p:nvSpPr>
        <p:spPr>
          <a:xfrm>
            <a:off x="642938" y="514350"/>
            <a:ext cx="2571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509d49f2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500"/>
              <a:buFont typeface="Helvetica Neue"/>
              <a:buNone/>
            </a:pPr>
            <a:r>
              <a:t/>
            </a:r>
            <a:endParaRPr sz="1000"/>
          </a:p>
        </p:txBody>
      </p:sp>
      <p:sp>
        <p:nvSpPr>
          <p:cNvPr id="217" name="Google Shape;217;g13509d49f2e_0_1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504262af3_0_816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3504262af3_0_816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However, solar panels suffer from low efficiency because they don’t follow the sun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sun moves across the sky and solar panels don’t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they are not following / facing the sun </a:t>
            </a:r>
            <a:endParaRPr/>
          </a:p>
        </p:txBody>
      </p:sp>
      <p:sp>
        <p:nvSpPr>
          <p:cNvPr id="229" name="Google Shape;229;g13504262af3_0_816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504262af3_0_827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504262af3_0_827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lang="it" sz="1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Take up lots of space for installation  </a:t>
            </a:r>
            <a:endParaRPr sz="1000"/>
          </a:p>
        </p:txBody>
      </p:sp>
      <p:sp>
        <p:nvSpPr>
          <p:cNvPr id="237" name="Google Shape;237;g13504262af3_0_827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504262af3_0_835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3504262af3_0_835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b="1" lang="it" sz="1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and when we don’t use them any longer, nowadays they end up in landfills </a:t>
            </a:r>
            <a:endParaRPr b="1" sz="1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rPr lang="it" sz="1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Technology is changing fast and solar panels end up in landfills</a:t>
            </a:r>
            <a:endParaRPr sz="1000"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Helvetica Neue"/>
              <a:buNone/>
            </a:pPr>
            <a:r>
              <a:t/>
            </a:r>
            <a:endParaRPr sz="1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45" name="Google Shape;245;g13504262af3_0_835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3504262af3_0_8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/>
              <a:t>TO find a solution,  WE TOOK INSPIRATION FROM..</a:t>
            </a:r>
            <a:endParaRPr/>
          </a:p>
        </p:txBody>
      </p:sp>
      <p:sp>
        <p:nvSpPr>
          <p:cNvPr id="253" name="Google Shape;253;g13504262af3_0_851:notes"/>
          <p:cNvSpPr/>
          <p:nvPr>
            <p:ph idx="2" type="sldImg"/>
          </p:nvPr>
        </p:nvSpPr>
        <p:spPr>
          <a:xfrm>
            <a:off x="85725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OBJECT_1">
    <p:bg>
      <p:bgPr>
        <a:solidFill>
          <a:schemeClr val="l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96703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4276" y="4629150"/>
            <a:ext cx="1152525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/>
          <p:nvPr>
            <p:ph type="ctrTitle"/>
          </p:nvPr>
        </p:nvSpPr>
        <p:spPr>
          <a:xfrm>
            <a:off x="1029717" y="520829"/>
            <a:ext cx="7084500" cy="24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6583681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>
            <p:ph idx="2" type="pic"/>
          </p:nvPr>
        </p:nvSpPr>
        <p:spPr>
          <a:xfrm>
            <a:off x="-1655718" y="-244929"/>
            <a:ext cx="5633400" cy="56334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Google Shape;244;p13" id="62" name="Google Shape;6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34684" y="4823683"/>
            <a:ext cx="799901" cy="21140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/>
          <p:nvPr>
            <p:ph idx="2" type="pic"/>
          </p:nvPr>
        </p:nvSpPr>
        <p:spPr>
          <a:xfrm>
            <a:off x="0" y="381000"/>
            <a:ext cx="2259900" cy="44196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7"/>
          <p:cNvSpPr/>
          <p:nvPr>
            <p:ph idx="3" type="pic"/>
          </p:nvPr>
        </p:nvSpPr>
        <p:spPr>
          <a:xfrm>
            <a:off x="2308793" y="381000"/>
            <a:ext cx="2259900" cy="441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Google Shape;244;p13" id="67" name="Google Shape;6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34684" y="4823683"/>
            <a:ext cx="799901" cy="21140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zato">
  <p:cSld name="AUTOLAYOUT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4624000" y="317975"/>
            <a:ext cx="3718500" cy="3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810900" y="317975"/>
            <a:ext cx="3718500" cy="3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/>
          <p:nvPr>
            <p:ph idx="2" type="pic"/>
          </p:nvPr>
        </p:nvSpPr>
        <p:spPr>
          <a:xfrm>
            <a:off x="0" y="0"/>
            <a:ext cx="2787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9"/>
          <p:cNvSpPr/>
          <p:nvPr>
            <p:ph idx="3" type="pic"/>
          </p:nvPr>
        </p:nvSpPr>
        <p:spPr>
          <a:xfrm>
            <a:off x="2787253" y="0"/>
            <a:ext cx="2787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icture with Caption">
  <p:cSld name="2_Picture with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>
            <p:ph idx="2" type="pic"/>
          </p:nvPr>
        </p:nvSpPr>
        <p:spPr>
          <a:xfrm>
            <a:off x="3007703" y="-1"/>
            <a:ext cx="2005800" cy="21840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2"/>
          <p:cNvSpPr/>
          <p:nvPr>
            <p:ph idx="3" type="pic"/>
          </p:nvPr>
        </p:nvSpPr>
        <p:spPr>
          <a:xfrm>
            <a:off x="5064345" y="-1"/>
            <a:ext cx="2005800" cy="21840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2"/>
          <p:cNvSpPr/>
          <p:nvPr>
            <p:ph idx="4" type="pic"/>
          </p:nvPr>
        </p:nvSpPr>
        <p:spPr>
          <a:xfrm>
            <a:off x="7127331" y="-1"/>
            <a:ext cx="2005800" cy="21840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2"/>
          <p:cNvSpPr/>
          <p:nvPr>
            <p:ph idx="5" type="pic"/>
          </p:nvPr>
        </p:nvSpPr>
        <p:spPr>
          <a:xfrm>
            <a:off x="3007703" y="2231912"/>
            <a:ext cx="2005800" cy="2911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2"/>
          <p:cNvSpPr/>
          <p:nvPr>
            <p:ph idx="6" type="pic"/>
          </p:nvPr>
        </p:nvSpPr>
        <p:spPr>
          <a:xfrm>
            <a:off x="5064345" y="2231911"/>
            <a:ext cx="4068600" cy="29115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244;p13" id="93" name="Google Shape;9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34684" y="4823683"/>
            <a:ext cx="799901" cy="21140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Google Shape;302;p15" id="97" name="Google Shape;9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34684" y="4823683"/>
            <a:ext cx="799901" cy="21140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/>
          <p:nvPr>
            <p:ph idx="2" type="pic"/>
          </p:nvPr>
        </p:nvSpPr>
        <p:spPr>
          <a:xfrm>
            <a:off x="820982" y="2044211"/>
            <a:ext cx="1709700" cy="21366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5"/>
          <p:cNvSpPr/>
          <p:nvPr>
            <p:ph idx="3" type="pic"/>
          </p:nvPr>
        </p:nvSpPr>
        <p:spPr>
          <a:xfrm>
            <a:off x="2759830" y="2044211"/>
            <a:ext cx="1709700" cy="21366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5"/>
          <p:cNvSpPr/>
          <p:nvPr>
            <p:ph idx="4" type="pic"/>
          </p:nvPr>
        </p:nvSpPr>
        <p:spPr>
          <a:xfrm>
            <a:off x="4698678" y="2044211"/>
            <a:ext cx="1709700" cy="21366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5"/>
          <p:cNvSpPr/>
          <p:nvPr>
            <p:ph idx="5" type="pic"/>
          </p:nvPr>
        </p:nvSpPr>
        <p:spPr>
          <a:xfrm>
            <a:off x="6637526" y="2044211"/>
            <a:ext cx="1709700" cy="21366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5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>
            <p:ph idx="2" type="pic"/>
          </p:nvPr>
        </p:nvSpPr>
        <p:spPr>
          <a:xfrm>
            <a:off x="1106588" y="1735977"/>
            <a:ext cx="2137800" cy="21378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6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and Content">
  <p:cSld name="14_Title and Conte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/>
          <p:nvPr>
            <p:ph idx="2" type="pic"/>
          </p:nvPr>
        </p:nvSpPr>
        <p:spPr>
          <a:xfrm>
            <a:off x="4572000" y="0"/>
            <a:ext cx="4572000" cy="52293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1">
  <p:cSld name="1_Title and Content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/>
          <p:nvPr>
            <p:ph idx="2" type="pic"/>
          </p:nvPr>
        </p:nvSpPr>
        <p:spPr>
          <a:xfrm>
            <a:off x="-1655718" y="-244929"/>
            <a:ext cx="5633400" cy="56334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Google Shape;244;p13" id="113" name="Google Shape;11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34684" y="4823683"/>
            <a:ext cx="799901" cy="21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8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/>
          <p:nvPr>
            <p:ph type="title"/>
          </p:nvPr>
        </p:nvSpPr>
        <p:spPr>
          <a:xfrm>
            <a:off x="3815546" y="105884"/>
            <a:ext cx="1512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29"/>
          <p:cNvSpPr txBox="1"/>
          <p:nvPr>
            <p:ph idx="1" type="body"/>
          </p:nvPr>
        </p:nvSpPr>
        <p:spPr>
          <a:xfrm>
            <a:off x="457200" y="118300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9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2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2" type="sldNum"/>
          </p:nvPr>
        </p:nvSpPr>
        <p:spPr>
          <a:xfrm>
            <a:off x="6583681" y="4783455"/>
            <a:ext cx="2103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2" type="obj">
  <p:cSld name="OBJEC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/>
          <p:nvPr>
            <p:ph type="title"/>
          </p:nvPr>
        </p:nvSpPr>
        <p:spPr>
          <a:xfrm>
            <a:off x="3815546" y="105884"/>
            <a:ext cx="15129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30"/>
          <p:cNvSpPr txBox="1"/>
          <p:nvPr>
            <p:ph idx="1" type="body"/>
          </p:nvPr>
        </p:nvSpPr>
        <p:spPr>
          <a:xfrm>
            <a:off x="457200" y="1183005"/>
            <a:ext cx="3977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30"/>
          <p:cNvSpPr txBox="1"/>
          <p:nvPr>
            <p:ph idx="2" type="body"/>
          </p:nvPr>
        </p:nvSpPr>
        <p:spPr>
          <a:xfrm>
            <a:off x="4709160" y="1183005"/>
            <a:ext cx="3977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30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30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30"/>
          <p:cNvSpPr txBox="1"/>
          <p:nvPr>
            <p:ph idx="12" type="sldNum"/>
          </p:nvPr>
        </p:nvSpPr>
        <p:spPr>
          <a:xfrm>
            <a:off x="6583681" y="4783455"/>
            <a:ext cx="2103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PTMON slide">
  <p:cSld name="8_PPTMON slide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1"/>
          <p:cNvSpPr/>
          <p:nvPr>
            <p:ph idx="2" type="pic"/>
          </p:nvPr>
        </p:nvSpPr>
        <p:spPr>
          <a:xfrm>
            <a:off x="523875" y="523875"/>
            <a:ext cx="3711600" cy="40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30" name="Google Shape;130;p31"/>
          <p:cNvPicPr preferRelativeResize="0"/>
          <p:nvPr/>
        </p:nvPicPr>
        <p:blipFill rotWithShape="1">
          <a:blip r:embed="rId2">
            <a:alphaModFix/>
          </a:blip>
          <a:srcRect b="35433" l="0" r="5024" t="0"/>
          <a:stretch/>
        </p:blipFill>
        <p:spPr>
          <a:xfrm>
            <a:off x="8032889" y="161304"/>
            <a:ext cx="587235" cy="221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/>
          <p:nvPr>
            <p:ph idx="2" type="pic"/>
          </p:nvPr>
        </p:nvSpPr>
        <p:spPr>
          <a:xfrm>
            <a:off x="0" y="0"/>
            <a:ext cx="2787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2"/>
          <p:cNvSpPr/>
          <p:nvPr>
            <p:ph idx="3" type="pic"/>
          </p:nvPr>
        </p:nvSpPr>
        <p:spPr>
          <a:xfrm>
            <a:off x="2787253" y="0"/>
            <a:ext cx="2787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32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/>
          <p:nvPr>
            <p:ph idx="2" type="pic"/>
          </p:nvPr>
        </p:nvSpPr>
        <p:spPr>
          <a:xfrm>
            <a:off x="6631997" y="1708038"/>
            <a:ext cx="14706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33"/>
          <p:cNvSpPr/>
          <p:nvPr>
            <p:ph idx="3" type="pic"/>
          </p:nvPr>
        </p:nvSpPr>
        <p:spPr>
          <a:xfrm>
            <a:off x="4785507" y="1708038"/>
            <a:ext cx="14706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33"/>
          <p:cNvSpPr/>
          <p:nvPr>
            <p:ph idx="4" type="pic"/>
          </p:nvPr>
        </p:nvSpPr>
        <p:spPr>
          <a:xfrm>
            <a:off x="2939018" y="1708038"/>
            <a:ext cx="14706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3"/>
          <p:cNvSpPr/>
          <p:nvPr>
            <p:ph idx="5" type="pic"/>
          </p:nvPr>
        </p:nvSpPr>
        <p:spPr>
          <a:xfrm>
            <a:off x="1092528" y="1708038"/>
            <a:ext cx="14706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33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PTMON slide">
  <p:cSld name="5_PPTMON slid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4"/>
          <p:cNvSpPr/>
          <p:nvPr/>
        </p:nvSpPr>
        <p:spPr>
          <a:xfrm>
            <a:off x="3747752" y="527025"/>
            <a:ext cx="4872300" cy="27000"/>
          </a:xfrm>
          <a:prstGeom prst="rect">
            <a:avLst/>
          </a:prstGeom>
          <a:solidFill>
            <a:srgbClr val="FFD91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4"/>
          <p:cNvSpPr/>
          <p:nvPr>
            <p:ph idx="2" type="pic"/>
          </p:nvPr>
        </p:nvSpPr>
        <p:spPr>
          <a:xfrm>
            <a:off x="523877" y="527025"/>
            <a:ext cx="2700000" cy="408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44" name="Google Shape;144;p34"/>
          <p:cNvPicPr preferRelativeResize="0"/>
          <p:nvPr/>
        </p:nvPicPr>
        <p:blipFill rotWithShape="1">
          <a:blip r:embed="rId2">
            <a:alphaModFix/>
          </a:blip>
          <a:srcRect b="35433" l="0" r="5024" t="0"/>
          <a:stretch/>
        </p:blipFill>
        <p:spPr>
          <a:xfrm>
            <a:off x="8326508" y="161304"/>
            <a:ext cx="587235" cy="221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PTMON slide">
  <p:cSld name="1_PPTMON slid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5"/>
          <p:cNvSpPr/>
          <p:nvPr>
            <p:ph idx="2" type="pic"/>
          </p:nvPr>
        </p:nvSpPr>
        <p:spPr>
          <a:xfrm>
            <a:off x="523876" y="523875"/>
            <a:ext cx="3048000" cy="40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7" name="Google Shape;147;p35"/>
          <p:cNvSpPr/>
          <p:nvPr/>
        </p:nvSpPr>
        <p:spPr>
          <a:xfrm>
            <a:off x="4095752" y="523875"/>
            <a:ext cx="523800" cy="523800"/>
          </a:xfrm>
          <a:prstGeom prst="rect">
            <a:avLst/>
          </a:prstGeom>
          <a:solidFill>
            <a:srgbClr val="FFD91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5"/>
          <p:cNvSpPr/>
          <p:nvPr/>
        </p:nvSpPr>
        <p:spPr>
          <a:xfrm>
            <a:off x="4095752" y="4592625"/>
            <a:ext cx="4524300" cy="27000"/>
          </a:xfrm>
          <a:prstGeom prst="rect">
            <a:avLst/>
          </a:prstGeom>
          <a:solidFill>
            <a:srgbClr val="FFD91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5"/>
          <p:cNvPicPr preferRelativeResize="0"/>
          <p:nvPr/>
        </p:nvPicPr>
        <p:blipFill rotWithShape="1">
          <a:blip r:embed="rId2">
            <a:alphaModFix/>
          </a:blip>
          <a:srcRect b="35433" l="0" r="5024" t="0"/>
          <a:stretch/>
        </p:blipFill>
        <p:spPr>
          <a:xfrm>
            <a:off x="8326508" y="161304"/>
            <a:ext cx="587235" cy="221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Two Content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/>
          <p:nvPr>
            <p:ph idx="2" type="pic"/>
          </p:nvPr>
        </p:nvSpPr>
        <p:spPr>
          <a:xfrm>
            <a:off x="0" y="381000"/>
            <a:ext cx="2259900" cy="44196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6"/>
          <p:cNvSpPr/>
          <p:nvPr>
            <p:ph idx="3" type="pic"/>
          </p:nvPr>
        </p:nvSpPr>
        <p:spPr>
          <a:xfrm>
            <a:off x="2308793" y="381000"/>
            <a:ext cx="2259900" cy="441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Google Shape;244;p13" id="153" name="Google Shape;15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34684" y="4823683"/>
            <a:ext cx="799901" cy="21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6"/>
          <p:cNvSpPr txBox="1"/>
          <p:nvPr>
            <p:ph idx="12" type="sldNum"/>
          </p:nvPr>
        </p:nvSpPr>
        <p:spPr>
          <a:xfrm>
            <a:off x="4419600" y="4528185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defRPr b="0" i="0" sz="9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PTMON slide">
  <p:cSld name="7_PPTMON 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02779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37"/>
          <p:cNvPicPr preferRelativeResize="0"/>
          <p:nvPr/>
        </p:nvPicPr>
        <p:blipFill rotWithShape="1">
          <a:blip r:embed="rId2">
            <a:alphaModFix/>
          </a:blip>
          <a:srcRect b="35433" l="0" r="5024" t="0"/>
          <a:stretch/>
        </p:blipFill>
        <p:spPr>
          <a:xfrm>
            <a:off x="8032889" y="161304"/>
            <a:ext cx="587235" cy="221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60" name="Google Shape;160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1" name="Google Shape;16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36.jpg"/><Relationship Id="rId5" Type="http://schemas.openxmlformats.org/officeDocument/2006/relationships/image" Target="../media/image35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59.jpg"/><Relationship Id="rId6" Type="http://schemas.openxmlformats.org/officeDocument/2006/relationships/image" Target="../media/image6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Relationship Id="rId4" Type="http://schemas.openxmlformats.org/officeDocument/2006/relationships/image" Target="../media/image40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Relationship Id="rId7" Type="http://schemas.openxmlformats.org/officeDocument/2006/relationships/image" Target="../media/image46.jpg"/><Relationship Id="rId8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jpg"/><Relationship Id="rId4" Type="http://schemas.openxmlformats.org/officeDocument/2006/relationships/image" Target="../media/image56.png"/><Relationship Id="rId5" Type="http://schemas.openxmlformats.org/officeDocument/2006/relationships/image" Target="../media/image5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0.jp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Relationship Id="rId4" Type="http://schemas.openxmlformats.org/officeDocument/2006/relationships/image" Target="../media/image63.png"/><Relationship Id="rId9" Type="http://schemas.openxmlformats.org/officeDocument/2006/relationships/image" Target="../media/image65.jp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4.png"/><Relationship Id="rId8" Type="http://schemas.openxmlformats.org/officeDocument/2006/relationships/image" Target="../media/image66.png"/><Relationship Id="rId11" Type="http://schemas.openxmlformats.org/officeDocument/2006/relationships/image" Target="../media/image72.png"/><Relationship Id="rId10" Type="http://schemas.openxmlformats.org/officeDocument/2006/relationships/image" Target="../media/image67.jpg"/><Relationship Id="rId13" Type="http://schemas.openxmlformats.org/officeDocument/2006/relationships/image" Target="../media/image71.png"/><Relationship Id="rId12" Type="http://schemas.openxmlformats.org/officeDocument/2006/relationships/image" Target="../media/image68.jpg"/><Relationship Id="rId15" Type="http://schemas.openxmlformats.org/officeDocument/2006/relationships/image" Target="../media/image73.png"/><Relationship Id="rId14" Type="http://schemas.openxmlformats.org/officeDocument/2006/relationships/image" Target="../media/image69.png"/><Relationship Id="rId17" Type="http://schemas.openxmlformats.org/officeDocument/2006/relationships/image" Target="../media/image75.png"/><Relationship Id="rId16" Type="http://schemas.openxmlformats.org/officeDocument/2006/relationships/image" Target="../media/image70.png"/><Relationship Id="rId18" Type="http://schemas.openxmlformats.org/officeDocument/2006/relationships/image" Target="../media/image8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jpg"/><Relationship Id="rId4" Type="http://schemas.openxmlformats.org/officeDocument/2006/relationships/image" Target="../media/image84.jpg"/><Relationship Id="rId5" Type="http://schemas.openxmlformats.org/officeDocument/2006/relationships/image" Target="../media/image8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7.jpg"/><Relationship Id="rId4" Type="http://schemas.openxmlformats.org/officeDocument/2006/relationships/image" Target="../media/image79.jp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7" Type="http://schemas.openxmlformats.org/officeDocument/2006/relationships/image" Target="../media/image8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3.jpg"/><Relationship Id="rId4" Type="http://schemas.openxmlformats.org/officeDocument/2006/relationships/image" Target="../media/image89.jpg"/><Relationship Id="rId9" Type="http://schemas.openxmlformats.org/officeDocument/2006/relationships/image" Target="../media/image93.png"/><Relationship Id="rId5" Type="http://schemas.openxmlformats.org/officeDocument/2006/relationships/image" Target="../media/image88.jpg"/><Relationship Id="rId6" Type="http://schemas.openxmlformats.org/officeDocument/2006/relationships/image" Target="../media/image92.jp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11" Type="http://schemas.openxmlformats.org/officeDocument/2006/relationships/image" Target="../media/image94.png"/><Relationship Id="rId10" Type="http://schemas.openxmlformats.org/officeDocument/2006/relationships/image" Target="../media/image9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4.png"/><Relationship Id="rId4" Type="http://schemas.openxmlformats.org/officeDocument/2006/relationships/image" Target="../media/image83.jpg"/><Relationship Id="rId5" Type="http://schemas.openxmlformats.org/officeDocument/2006/relationships/image" Target="../media/image95.png"/><Relationship Id="rId6" Type="http://schemas.openxmlformats.org/officeDocument/2006/relationships/image" Target="../media/image9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7.jpg"/><Relationship Id="rId5" Type="http://schemas.openxmlformats.org/officeDocument/2006/relationships/image" Target="../media/image99.jpg"/><Relationship Id="rId6" Type="http://schemas.openxmlformats.org/officeDocument/2006/relationships/image" Target="../media/image114.jpg"/><Relationship Id="rId7" Type="http://schemas.openxmlformats.org/officeDocument/2006/relationships/image" Target="../media/image105.jpg"/><Relationship Id="rId8" Type="http://schemas.openxmlformats.org/officeDocument/2006/relationships/image" Target="../media/image106.jpg"/><Relationship Id="rId11" Type="http://schemas.openxmlformats.org/officeDocument/2006/relationships/image" Target="../media/image97.png"/><Relationship Id="rId10" Type="http://schemas.openxmlformats.org/officeDocument/2006/relationships/image" Target="../media/image108.jpg"/><Relationship Id="rId12" Type="http://schemas.openxmlformats.org/officeDocument/2006/relationships/image" Target="../media/image10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2.jpg"/><Relationship Id="rId4" Type="http://schemas.openxmlformats.org/officeDocument/2006/relationships/image" Target="../media/image127.jpg"/><Relationship Id="rId5" Type="http://schemas.openxmlformats.org/officeDocument/2006/relationships/image" Target="../media/image132.jpg"/><Relationship Id="rId6" Type="http://schemas.openxmlformats.org/officeDocument/2006/relationships/image" Target="../media/image134.jpg"/><Relationship Id="rId7" Type="http://schemas.openxmlformats.org/officeDocument/2006/relationships/image" Target="../media/image1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2.jpg"/><Relationship Id="rId4" Type="http://schemas.openxmlformats.org/officeDocument/2006/relationships/image" Target="../media/image135.jpg"/><Relationship Id="rId5" Type="http://schemas.openxmlformats.org/officeDocument/2006/relationships/image" Target="../media/image130.jpg"/><Relationship Id="rId6" Type="http://schemas.openxmlformats.org/officeDocument/2006/relationships/image" Target="../media/image121.png"/><Relationship Id="rId7" Type="http://schemas.openxmlformats.org/officeDocument/2006/relationships/image" Target="../media/image112.png"/><Relationship Id="rId8" Type="http://schemas.openxmlformats.org/officeDocument/2006/relationships/image" Target="../media/image10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0.jpg"/><Relationship Id="rId4" Type="http://schemas.openxmlformats.org/officeDocument/2006/relationships/image" Target="../media/image1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sara.plaga@levante.eco" TargetMode="External"/><Relationship Id="rId4" Type="http://schemas.openxmlformats.org/officeDocument/2006/relationships/hyperlink" Target="https://www.levante.eco/" TargetMode="External"/><Relationship Id="rId9" Type="http://schemas.openxmlformats.org/officeDocument/2006/relationships/image" Target="../media/image113.png"/><Relationship Id="rId5" Type="http://schemas.openxmlformats.org/officeDocument/2006/relationships/hyperlink" Target="https://www.instagram.com/levante.eco/" TargetMode="External"/><Relationship Id="rId6" Type="http://schemas.openxmlformats.org/officeDocument/2006/relationships/hyperlink" Target="https://www.linkedin.com/company/levantedesign/" TargetMode="External"/><Relationship Id="rId7" Type="http://schemas.openxmlformats.org/officeDocument/2006/relationships/image" Target="../media/image118.png"/><Relationship Id="rId8" Type="http://schemas.openxmlformats.org/officeDocument/2006/relationships/image" Target="../media/image111.png"/><Relationship Id="rId11" Type="http://schemas.openxmlformats.org/officeDocument/2006/relationships/image" Target="../media/image116.png"/><Relationship Id="rId10" Type="http://schemas.openxmlformats.org/officeDocument/2006/relationships/image" Target="../media/image115.jpg"/><Relationship Id="rId12" Type="http://schemas.openxmlformats.org/officeDocument/2006/relationships/image" Target="../media/image14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9.jpg"/><Relationship Id="rId4" Type="http://schemas.openxmlformats.org/officeDocument/2006/relationships/image" Target="../media/image117.jpg"/><Relationship Id="rId5" Type="http://schemas.openxmlformats.org/officeDocument/2006/relationships/image" Target="../media/image1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hyperlink" Target="https://www.linkedin.com/in/saraplaga/" TargetMode="External"/><Relationship Id="rId9" Type="http://schemas.openxmlformats.org/officeDocument/2006/relationships/hyperlink" Target="https://www.linkedin.com/in/elisa-prato/" TargetMode="External"/><Relationship Id="rId5" Type="http://schemas.openxmlformats.org/officeDocument/2006/relationships/hyperlink" Target="https://www.linkedin.com/in/saraplaga/" TargetMode="External"/><Relationship Id="rId6" Type="http://schemas.openxmlformats.org/officeDocument/2006/relationships/hyperlink" Target="https://www.linkedin.com/in/kimjoarmyklebust/" TargetMode="External"/><Relationship Id="rId7" Type="http://schemas.openxmlformats.org/officeDocument/2006/relationships/hyperlink" Target="https://www.linkedin.com/in/kimjoarmyklebust/" TargetMode="External"/><Relationship Id="rId8" Type="http://schemas.openxmlformats.org/officeDocument/2006/relationships/hyperlink" Target="https://www.linkedin.com/in/saraplaga/" TargetMode="External"/><Relationship Id="rId11" Type="http://schemas.openxmlformats.org/officeDocument/2006/relationships/hyperlink" Target="https://www.linkedin.com/in/saraplaga/" TargetMode="External"/><Relationship Id="rId10" Type="http://schemas.openxmlformats.org/officeDocument/2006/relationships/image" Target="../media/image12.jpg"/><Relationship Id="rId13" Type="http://schemas.openxmlformats.org/officeDocument/2006/relationships/hyperlink" Target="https://www.linkedin.com/in/saraplaga/" TargetMode="External"/><Relationship Id="rId12" Type="http://schemas.openxmlformats.org/officeDocument/2006/relationships/hyperlink" Target="https://www.linkedin.com/in/isacco-rossi-97182b15b/?originalSubdomain=it" TargetMode="External"/><Relationship Id="rId15" Type="http://schemas.openxmlformats.org/officeDocument/2006/relationships/image" Target="../media/image8.jpg"/><Relationship Id="rId14" Type="http://schemas.openxmlformats.org/officeDocument/2006/relationships/hyperlink" Target="https://www.linkedin.com/in/fabio-de-martino-mba-79620b57/" TargetMode="External"/><Relationship Id="rId17" Type="http://schemas.openxmlformats.org/officeDocument/2006/relationships/image" Target="../media/image20.jpg"/><Relationship Id="rId16" Type="http://schemas.openxmlformats.org/officeDocument/2006/relationships/image" Target="../media/image14.png"/><Relationship Id="rId19" Type="http://schemas.openxmlformats.org/officeDocument/2006/relationships/image" Target="../media/image47.jpg"/><Relationship Id="rId18" Type="http://schemas.openxmlformats.org/officeDocument/2006/relationships/image" Target="../media/image22.jpg"/></Relationships>
</file>

<file path=ppt/slides/_rels/slide3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5.png"/><Relationship Id="rId21" Type="http://schemas.openxmlformats.org/officeDocument/2006/relationships/image" Target="../media/image15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3.jpg"/><Relationship Id="rId4" Type="http://schemas.openxmlformats.org/officeDocument/2006/relationships/image" Target="../media/image122.jpg"/><Relationship Id="rId9" Type="http://schemas.openxmlformats.org/officeDocument/2006/relationships/image" Target="../media/image128.png"/><Relationship Id="rId5" Type="http://schemas.openxmlformats.org/officeDocument/2006/relationships/image" Target="../media/image126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9.jpg"/><Relationship Id="rId11" Type="http://schemas.openxmlformats.org/officeDocument/2006/relationships/image" Target="../media/image138.jpg"/><Relationship Id="rId10" Type="http://schemas.openxmlformats.org/officeDocument/2006/relationships/image" Target="../media/image133.png"/><Relationship Id="rId13" Type="http://schemas.openxmlformats.org/officeDocument/2006/relationships/image" Target="../media/image137.png"/><Relationship Id="rId12" Type="http://schemas.openxmlformats.org/officeDocument/2006/relationships/image" Target="../media/image136.png"/><Relationship Id="rId15" Type="http://schemas.openxmlformats.org/officeDocument/2006/relationships/image" Target="../media/image139.png"/><Relationship Id="rId14" Type="http://schemas.openxmlformats.org/officeDocument/2006/relationships/image" Target="../media/image142.jpg"/><Relationship Id="rId17" Type="http://schemas.openxmlformats.org/officeDocument/2006/relationships/image" Target="../media/image141.png"/><Relationship Id="rId16" Type="http://schemas.openxmlformats.org/officeDocument/2006/relationships/image" Target="../media/image140.png"/><Relationship Id="rId19" Type="http://schemas.openxmlformats.org/officeDocument/2006/relationships/image" Target="../media/image143.png"/><Relationship Id="rId18" Type="http://schemas.openxmlformats.org/officeDocument/2006/relationships/image" Target="../media/image14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7.jpg"/><Relationship Id="rId4" Type="http://schemas.openxmlformats.org/officeDocument/2006/relationships/image" Target="../media/image151.png"/><Relationship Id="rId5" Type="http://schemas.openxmlformats.org/officeDocument/2006/relationships/image" Target="../media/image1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9.jpg"/><Relationship Id="rId4" Type="http://schemas.openxmlformats.org/officeDocument/2006/relationships/image" Target="../media/image152.png"/><Relationship Id="rId5" Type="http://schemas.openxmlformats.org/officeDocument/2006/relationships/image" Target="../media/image1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9.jpg"/><Relationship Id="rId4" Type="http://schemas.openxmlformats.org/officeDocument/2006/relationships/image" Target="../media/image155.jpg"/><Relationship Id="rId5" Type="http://schemas.openxmlformats.org/officeDocument/2006/relationships/image" Target="../media/image15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7.jpg"/><Relationship Id="rId4" Type="http://schemas.openxmlformats.org/officeDocument/2006/relationships/image" Target="../media/image158.jpg"/><Relationship Id="rId5" Type="http://schemas.openxmlformats.org/officeDocument/2006/relationships/image" Target="../media/image161.jpg"/><Relationship Id="rId6" Type="http://schemas.openxmlformats.org/officeDocument/2006/relationships/image" Target="../media/image7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0.jpg"/><Relationship Id="rId4" Type="http://schemas.openxmlformats.org/officeDocument/2006/relationships/image" Target="../media/image162.jpg"/><Relationship Id="rId5" Type="http://schemas.openxmlformats.org/officeDocument/2006/relationships/image" Target="../media/image165.jpg"/><Relationship Id="rId6" Type="http://schemas.openxmlformats.org/officeDocument/2006/relationships/image" Target="../media/image16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3.png"/><Relationship Id="rId4" Type="http://schemas.openxmlformats.org/officeDocument/2006/relationships/image" Target="../media/image168.png"/><Relationship Id="rId9" Type="http://schemas.openxmlformats.org/officeDocument/2006/relationships/image" Target="../media/image166.png"/><Relationship Id="rId5" Type="http://schemas.openxmlformats.org/officeDocument/2006/relationships/image" Target="../media/image172.jpg"/><Relationship Id="rId6" Type="http://schemas.openxmlformats.org/officeDocument/2006/relationships/image" Target="../media/image164.png"/><Relationship Id="rId7" Type="http://schemas.openxmlformats.org/officeDocument/2006/relationships/image" Target="../media/image171.png"/><Relationship Id="rId8" Type="http://schemas.openxmlformats.org/officeDocument/2006/relationships/image" Target="../media/image112.png"/><Relationship Id="rId11" Type="http://schemas.openxmlformats.org/officeDocument/2006/relationships/hyperlink" Target="https://startupprize.eu/2022/01/25/europes-top-50-clean-mobility-startups-for-2022/" TargetMode="External"/><Relationship Id="rId10" Type="http://schemas.openxmlformats.org/officeDocument/2006/relationships/image" Target="../media/image97.png"/><Relationship Id="rId13" Type="http://schemas.openxmlformats.org/officeDocument/2006/relationships/image" Target="../media/image174.png"/><Relationship Id="rId12" Type="http://schemas.openxmlformats.org/officeDocument/2006/relationships/image" Target="../media/image169.png"/><Relationship Id="rId14" Type="http://schemas.openxmlformats.org/officeDocument/2006/relationships/image" Target="../media/image17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3.png"/><Relationship Id="rId4" Type="http://schemas.openxmlformats.org/officeDocument/2006/relationships/image" Target="../media/image175.png"/><Relationship Id="rId5" Type="http://schemas.openxmlformats.org/officeDocument/2006/relationships/image" Target="../media/image178.jpg"/><Relationship Id="rId6" Type="http://schemas.openxmlformats.org/officeDocument/2006/relationships/image" Target="../media/image17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9.jpg"/><Relationship Id="rId4" Type="http://schemas.openxmlformats.org/officeDocument/2006/relationships/image" Target="../media/image173.png"/><Relationship Id="rId5" Type="http://schemas.openxmlformats.org/officeDocument/2006/relationships/image" Target="../media/image17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3.png"/><Relationship Id="rId4" Type="http://schemas.openxmlformats.org/officeDocument/2006/relationships/image" Target="../media/image175.png"/><Relationship Id="rId5" Type="http://schemas.openxmlformats.org/officeDocument/2006/relationships/image" Target="../media/image176.jpg"/><Relationship Id="rId6" Type="http://schemas.openxmlformats.org/officeDocument/2006/relationships/image" Target="../media/image17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4.png"/><Relationship Id="rId4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44.jpg"/><Relationship Id="rId6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50.jp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29.jp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9"/>
          <p:cNvSpPr/>
          <p:nvPr/>
        </p:nvSpPr>
        <p:spPr>
          <a:xfrm>
            <a:off x="4026675" y="1520831"/>
            <a:ext cx="51153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t/>
            </a:r>
            <a:endParaRPr b="0" i="0" sz="41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t/>
            </a:r>
            <a:endParaRPr sz="4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rPr b="1" lang="it" sz="22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Energy </a:t>
            </a:r>
            <a:r>
              <a:rPr b="1" lang="it" sz="22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anywhere </a:t>
            </a:r>
            <a:r>
              <a:rPr b="1" lang="it" sz="22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you want</a:t>
            </a:r>
            <a:endParaRPr b="1" sz="2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t/>
            </a:r>
            <a:endParaRPr sz="4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"/>
              <a:buNone/>
            </a:pPr>
            <a:r>
              <a:t/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"/>
              <a:buNone/>
            </a:pPr>
            <a:r>
              <a:rPr b="1" lang="it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Sara Plaga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"/>
              <a:buNone/>
            </a:pPr>
            <a:r>
              <a:rPr lang="it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CEO &amp; </a:t>
            </a:r>
            <a:r>
              <a:rPr i="0" lang="it" sz="1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Co-Founder 								</a:t>
            </a:r>
            <a:endParaRPr i="0" sz="14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"/>
              <a:buNone/>
            </a:pPr>
            <a:r>
              <a:rPr lang="it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23</a:t>
            </a:r>
            <a:r>
              <a:rPr baseline="30000" lang="it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rd</a:t>
            </a:r>
            <a:r>
              <a:rPr lang="it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June </a:t>
            </a:r>
            <a:r>
              <a:rPr lang="it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2022, Future City Tech Říčany </a:t>
            </a:r>
            <a:r>
              <a:rPr b="0" i="0" lang="it" sz="1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              	</a:t>
            </a:r>
            <a:endParaRPr b="0" i="0" sz="14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t/>
            </a:r>
            <a:endParaRPr b="0" i="0" sz="41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7" name="Google Shape;167;p39"/>
          <p:cNvPicPr preferRelativeResize="0"/>
          <p:nvPr/>
        </p:nvPicPr>
        <p:blipFill rotWithShape="1">
          <a:blip r:embed="rId3">
            <a:alphaModFix/>
          </a:blip>
          <a:srcRect b="0" l="32258" r="0" t="50184"/>
          <a:stretch/>
        </p:blipFill>
        <p:spPr>
          <a:xfrm>
            <a:off x="3969526" y="1810950"/>
            <a:ext cx="4291988" cy="91082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9"/>
          <p:cNvSpPr/>
          <p:nvPr/>
        </p:nvSpPr>
        <p:spPr>
          <a:xfrm>
            <a:off x="7720825" y="4507525"/>
            <a:ext cx="1416900" cy="59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/>
          <p:nvPr/>
        </p:nvSpPr>
        <p:spPr>
          <a:xfrm>
            <a:off x="1480727" y="166388"/>
            <a:ext cx="5976600" cy="1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27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THE SOLUTION: </a:t>
            </a:r>
            <a:endParaRPr sz="2700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it" sz="3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ORIGAMI </a:t>
            </a:r>
            <a:r>
              <a:rPr b="0" i="0" lang="it" sz="3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SOLAR </a:t>
            </a:r>
            <a:r>
              <a:rPr lang="it" sz="35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SYSTEM</a:t>
            </a:r>
            <a:endParaRPr b="0" i="0" sz="3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it" sz="19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COMPACT SMART </a:t>
            </a:r>
            <a:r>
              <a:rPr b="1" i="0" lang="it" sz="19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MODULAR </a:t>
            </a:r>
            <a:r>
              <a:rPr b="0" i="0" lang="it" sz="19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RECYCLED</a:t>
            </a:r>
            <a:endParaRPr b="0" i="0" sz="31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7" name="Google Shape;267;p48"/>
          <p:cNvPicPr preferRelativeResize="0"/>
          <p:nvPr/>
        </p:nvPicPr>
        <p:blipFill rotWithShape="1">
          <a:blip r:embed="rId3">
            <a:alphaModFix/>
          </a:blip>
          <a:srcRect b="0" l="0" r="0" t="19813"/>
          <a:stretch/>
        </p:blipFill>
        <p:spPr>
          <a:xfrm>
            <a:off x="7548965" y="279471"/>
            <a:ext cx="1368366" cy="10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8"/>
          <p:cNvPicPr preferRelativeResize="0"/>
          <p:nvPr/>
        </p:nvPicPr>
        <p:blipFill rotWithShape="1">
          <a:blip r:embed="rId4">
            <a:alphaModFix/>
          </a:blip>
          <a:srcRect b="13741" l="15104" r="45755" t="38211"/>
          <a:stretch/>
        </p:blipFill>
        <p:spPr>
          <a:xfrm>
            <a:off x="131963" y="2491395"/>
            <a:ext cx="1725521" cy="949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8"/>
          <p:cNvPicPr preferRelativeResize="0"/>
          <p:nvPr/>
        </p:nvPicPr>
        <p:blipFill rotWithShape="1">
          <a:blip r:embed="rId5">
            <a:alphaModFix/>
          </a:blip>
          <a:srcRect b="13253" l="8815" r="27809" t="22034"/>
          <a:stretch/>
        </p:blipFill>
        <p:spPr>
          <a:xfrm>
            <a:off x="4678141" y="2268659"/>
            <a:ext cx="2690874" cy="122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8"/>
          <p:cNvPicPr preferRelativeResize="0"/>
          <p:nvPr/>
        </p:nvPicPr>
        <p:blipFill rotWithShape="1">
          <a:blip r:embed="rId6">
            <a:alphaModFix/>
          </a:blip>
          <a:srcRect b="10099" l="10044" r="27758" t="19179"/>
          <a:stretch/>
        </p:blipFill>
        <p:spPr>
          <a:xfrm>
            <a:off x="1913473" y="2245950"/>
            <a:ext cx="2810026" cy="141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8"/>
          <p:cNvPicPr preferRelativeResize="0"/>
          <p:nvPr/>
        </p:nvPicPr>
        <p:blipFill rotWithShape="1">
          <a:blip r:embed="rId7">
            <a:alphaModFix/>
          </a:blip>
          <a:srcRect b="23594" l="13912" r="28264" t="26910"/>
          <a:stretch/>
        </p:blipFill>
        <p:spPr>
          <a:xfrm>
            <a:off x="7548956" y="2955450"/>
            <a:ext cx="1134133" cy="5248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2" name="Google Shape;272;p48"/>
          <p:cNvGraphicFramePr/>
          <p:nvPr/>
        </p:nvGraphicFramePr>
        <p:xfrm>
          <a:off x="19" y="39020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{D82394C8-43B0-4577-B0FB-3C9DB78DD855}</a:tableStyleId>
              </a:tblPr>
              <a:tblGrid>
                <a:gridCol w="1982675"/>
                <a:gridCol w="2695450"/>
                <a:gridCol w="2587650"/>
                <a:gridCol w="1731675"/>
              </a:tblGrid>
              <a:tr h="60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Closed position</a:t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245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43B"/>
                        </a:buClr>
                        <a:buSzPts val="800"/>
                        <a:buFont typeface="Raleway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Opening movement</a:t>
                      </a:r>
                      <a:endParaRPr sz="11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245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43B"/>
                        </a:buClr>
                        <a:buSzPts val="800"/>
                        <a:buFont typeface="Raleway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 position</a:t>
                      </a:r>
                      <a:endParaRPr sz="1100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Add &amp; detach modules </a:t>
                      </a:r>
                      <a:endParaRPr sz="1100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4444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73" name="Google Shape;273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2206" y="4771519"/>
            <a:ext cx="785362" cy="22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9"/>
          <p:cNvSpPr txBox="1"/>
          <p:nvPr/>
        </p:nvSpPr>
        <p:spPr>
          <a:xfrm>
            <a:off x="1480727" y="166388"/>
            <a:ext cx="59766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it" sz="35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ORIGAMI </a:t>
            </a:r>
            <a:r>
              <a:rPr lang="it" sz="35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SOLAR SYSTEM</a:t>
            </a:r>
            <a:endParaRPr sz="3500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21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PROTOTYPE</a:t>
            </a:r>
            <a:endParaRPr b="0" i="0" sz="33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9" name="Google Shape;27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2206" y="4771519"/>
            <a:ext cx="785362" cy="22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9"/>
          <p:cNvPicPr preferRelativeResize="0"/>
          <p:nvPr/>
        </p:nvPicPr>
        <p:blipFill rotWithShape="1">
          <a:blip r:embed="rId4">
            <a:alphaModFix/>
          </a:blip>
          <a:srcRect b="0" l="0" r="0" t="19813"/>
          <a:stretch/>
        </p:blipFill>
        <p:spPr>
          <a:xfrm>
            <a:off x="7548965" y="279471"/>
            <a:ext cx="1368366" cy="1097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1" name="Google Shape;281;p49"/>
          <p:cNvGraphicFramePr/>
          <p:nvPr/>
        </p:nvGraphicFramePr>
        <p:xfrm>
          <a:off x="363169" y="41306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{D82394C8-43B0-4577-B0FB-3C9DB78DD855}</a:tableStyleId>
              </a:tblPr>
              <a:tblGrid>
                <a:gridCol w="3170425"/>
                <a:gridCol w="4728625"/>
              </a:tblGrid>
              <a:tr h="735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Closed</a:t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sz="1100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500 W configuration</a:t>
                      </a:r>
                      <a:endParaRPr sz="1100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82" name="Google Shape;28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5575" y="1463295"/>
            <a:ext cx="3840640" cy="255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168" y="1463306"/>
            <a:ext cx="3840635" cy="2559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0"/>
          <p:cNvPicPr preferRelativeResize="0"/>
          <p:nvPr/>
        </p:nvPicPr>
        <p:blipFill rotWithShape="1">
          <a:blip r:embed="rId3">
            <a:alphaModFix/>
          </a:blip>
          <a:srcRect b="0" l="0" r="37597" t="0"/>
          <a:stretch/>
        </p:blipFill>
        <p:spPr>
          <a:xfrm>
            <a:off x="4328649" y="1064887"/>
            <a:ext cx="2838520" cy="34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0"/>
          <p:cNvPicPr preferRelativeResize="0"/>
          <p:nvPr/>
        </p:nvPicPr>
        <p:blipFill rotWithShape="1">
          <a:blip r:embed="rId4">
            <a:alphaModFix/>
          </a:blip>
          <a:srcRect b="0" l="39600" r="4276" t="0"/>
          <a:stretch/>
        </p:blipFill>
        <p:spPr>
          <a:xfrm>
            <a:off x="1197075" y="1064887"/>
            <a:ext cx="2815074" cy="345662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0"/>
          <p:cNvSpPr txBox="1"/>
          <p:nvPr/>
        </p:nvSpPr>
        <p:spPr>
          <a:xfrm>
            <a:off x="1194975" y="4583569"/>
            <a:ext cx="59766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b="0" i="0" lang="it" sz="16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olar tracking system                        Bifacial interface</a:t>
            </a:r>
            <a:endParaRPr sz="1600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1" name="Google Shape;291;p50"/>
          <p:cNvSpPr txBox="1"/>
          <p:nvPr/>
        </p:nvSpPr>
        <p:spPr>
          <a:xfrm>
            <a:off x="1194976" y="337838"/>
            <a:ext cx="5976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UP TO +70% </a:t>
            </a:r>
            <a:r>
              <a:rPr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ENERGY EFFICIENCY</a:t>
            </a:r>
            <a:endParaRPr b="0" i="0" sz="33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2" name="Google Shape;292;p50"/>
          <p:cNvSpPr txBox="1"/>
          <p:nvPr/>
        </p:nvSpPr>
        <p:spPr>
          <a:xfrm>
            <a:off x="8263331" y="4753519"/>
            <a:ext cx="8808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93" name="Google Shape;29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206" y="4771519"/>
            <a:ext cx="785362" cy="22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47" y="579694"/>
            <a:ext cx="7452120" cy="419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1"/>
          <p:cNvSpPr txBox="1"/>
          <p:nvPr/>
        </p:nvSpPr>
        <p:spPr>
          <a:xfrm>
            <a:off x="1194975" y="337838"/>
            <a:ext cx="65835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NO MORE </a:t>
            </a:r>
            <a:r>
              <a:rPr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SHADING LOSSES</a:t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Smart modules with solar charge controllers</a:t>
            </a:r>
            <a:endParaRPr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0" name="Google Shape;300;p51"/>
          <p:cNvSpPr txBox="1"/>
          <p:nvPr/>
        </p:nvSpPr>
        <p:spPr>
          <a:xfrm>
            <a:off x="8263331" y="4753519"/>
            <a:ext cx="880800" cy="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2206" y="4771519"/>
            <a:ext cx="785362" cy="22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2"/>
          <p:cNvSpPr txBox="1"/>
          <p:nvPr/>
        </p:nvSpPr>
        <p:spPr>
          <a:xfrm>
            <a:off x="8263331" y="4753519"/>
            <a:ext cx="8808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307" name="Google Shape;307;p52"/>
          <p:cNvPicPr preferRelativeResize="0"/>
          <p:nvPr/>
        </p:nvPicPr>
        <p:blipFill rotWithShape="1">
          <a:blip r:embed="rId3">
            <a:alphaModFix/>
          </a:blip>
          <a:srcRect b="0" l="-10014" r="17284" t="0"/>
          <a:stretch/>
        </p:blipFill>
        <p:spPr>
          <a:xfrm>
            <a:off x="-342900" y="0"/>
            <a:ext cx="31788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2"/>
          <p:cNvSpPr txBox="1"/>
          <p:nvPr/>
        </p:nvSpPr>
        <p:spPr>
          <a:xfrm>
            <a:off x="1194976" y="337838"/>
            <a:ext cx="5976600" cy="3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PLUG &amp; PLAY DESIGN</a:t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IoT</a:t>
            </a:r>
            <a:endParaRPr b="1"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p52"/>
          <p:cNvSpPr txBox="1"/>
          <p:nvPr/>
        </p:nvSpPr>
        <p:spPr>
          <a:xfrm>
            <a:off x="6374119" y="314381"/>
            <a:ext cx="23934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Easy installation and maintenance 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Remote control &amp; assistance</a:t>
            </a:r>
            <a:endParaRPr b="0" i="0" sz="27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0" name="Google Shape;31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2206" y="4771519"/>
            <a:ext cx="785362" cy="22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5975" y="2466975"/>
            <a:ext cx="2131369" cy="267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3591" y="1950041"/>
            <a:ext cx="368116" cy="36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2"/>
          <p:cNvPicPr preferRelativeResize="0"/>
          <p:nvPr/>
        </p:nvPicPr>
        <p:blipFill rotWithShape="1">
          <a:blip r:embed="rId7">
            <a:alphaModFix/>
          </a:blip>
          <a:srcRect b="13928" l="20809" r="27721" t="16219"/>
          <a:stretch/>
        </p:blipFill>
        <p:spPr>
          <a:xfrm>
            <a:off x="4573878" y="1950039"/>
            <a:ext cx="308933" cy="41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2"/>
          <p:cNvPicPr preferRelativeResize="0"/>
          <p:nvPr/>
        </p:nvPicPr>
        <p:blipFill rotWithShape="1">
          <a:blip r:embed="rId8">
            <a:alphaModFix amt="63000"/>
          </a:blip>
          <a:srcRect b="0" l="0" r="0" t="0"/>
          <a:stretch/>
        </p:blipFill>
        <p:spPr>
          <a:xfrm>
            <a:off x="3972553" y="1924462"/>
            <a:ext cx="419263" cy="41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76381"/>
            <a:ext cx="9204731" cy="614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3"/>
          <p:cNvSpPr txBox="1"/>
          <p:nvPr/>
        </p:nvSpPr>
        <p:spPr>
          <a:xfrm>
            <a:off x="1583689" y="1544338"/>
            <a:ext cx="5976600" cy="11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it" sz="3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CREATING CLEAN ENERGY IS NOT ENOUGH</a:t>
            </a:r>
            <a:endParaRPr sz="3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4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4"/>
          <p:cNvSpPr/>
          <p:nvPr/>
        </p:nvSpPr>
        <p:spPr>
          <a:xfrm>
            <a:off x="5624288" y="-14531"/>
            <a:ext cx="3652800" cy="526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8" name="Google Shape;328;p54"/>
          <p:cNvSpPr txBox="1"/>
          <p:nvPr/>
        </p:nvSpPr>
        <p:spPr>
          <a:xfrm>
            <a:off x="6374119" y="314381"/>
            <a:ext cx="2607000" cy="3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DESIGN </a:t>
            </a:r>
            <a:r>
              <a:rPr i="0" lang="it" sz="2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FOR </a:t>
            </a:r>
            <a:r>
              <a:rPr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DISASSEMBLY</a:t>
            </a:r>
            <a:endParaRPr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Disassembly &amp; refurbishment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0" i="0" lang="it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Long lasting</a:t>
            </a:r>
            <a:endParaRPr b="0" i="0" sz="18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t/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9" name="Google Shape;32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649" y="396501"/>
            <a:ext cx="4085650" cy="43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4"/>
          <p:cNvSpPr/>
          <p:nvPr/>
        </p:nvSpPr>
        <p:spPr>
          <a:xfrm>
            <a:off x="4865269" y="0"/>
            <a:ext cx="1092900" cy="984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Circular model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5"/>
          <p:cNvPicPr preferRelativeResize="0"/>
          <p:nvPr/>
        </p:nvPicPr>
        <p:blipFill rotWithShape="1">
          <a:blip r:embed="rId3">
            <a:alphaModFix/>
          </a:blip>
          <a:srcRect b="23685" l="0" r="-27567" t="17438"/>
          <a:stretch/>
        </p:blipFill>
        <p:spPr>
          <a:xfrm>
            <a:off x="0" y="-14525"/>
            <a:ext cx="7600951" cy="526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5"/>
          <p:cNvSpPr/>
          <p:nvPr/>
        </p:nvSpPr>
        <p:spPr>
          <a:xfrm>
            <a:off x="5574600" y="-14531"/>
            <a:ext cx="3652800" cy="526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8" name="Google Shape;338;p55"/>
          <p:cNvSpPr txBox="1"/>
          <p:nvPr/>
        </p:nvSpPr>
        <p:spPr>
          <a:xfrm>
            <a:off x="6374119" y="314381"/>
            <a:ext cx="2607000" cy="44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30% RECYCLED MATERIALS </a:t>
            </a:r>
            <a:endParaRPr b="1"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carbon fibre structure  </a:t>
            </a:r>
            <a:endParaRPr b="1"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RECOVER &amp; REUSE 85% MATERIALS</a:t>
            </a:r>
            <a:endParaRPr b="1"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9" name="Google Shape;33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5"/>
          <p:cNvSpPr/>
          <p:nvPr/>
        </p:nvSpPr>
        <p:spPr>
          <a:xfrm>
            <a:off x="4865269" y="0"/>
            <a:ext cx="1092900" cy="984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r>
              <a:rPr baseline="30000"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</a:t>
            </a:r>
            <a:r>
              <a:rPr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latin typeface="Raleway"/>
                <a:ea typeface="Raleway"/>
                <a:cs typeface="Raleway"/>
                <a:sym typeface="Raleway"/>
              </a:rPr>
              <a:t>in the market</a:t>
            </a:r>
            <a:endParaRPr sz="1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1" name="Google Shape;34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3023" y="1603599"/>
            <a:ext cx="2104175" cy="7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7" name="Google Shape;347;p56"/>
          <p:cNvCxnSpPr/>
          <p:nvPr/>
        </p:nvCxnSpPr>
        <p:spPr>
          <a:xfrm>
            <a:off x="562429" y="3067531"/>
            <a:ext cx="8016900" cy="0"/>
          </a:xfrm>
          <a:prstGeom prst="straightConnector1">
            <a:avLst/>
          </a:prstGeom>
          <a:noFill/>
          <a:ln cap="flat" cmpd="sng" w="25400">
            <a:solidFill>
              <a:srgbClr val="444444">
                <a:alpha val="462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8" name="Google Shape;348;p56"/>
          <p:cNvSpPr/>
          <p:nvPr/>
        </p:nvSpPr>
        <p:spPr>
          <a:xfrm>
            <a:off x="2565493" y="4679495"/>
            <a:ext cx="4010700" cy="1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Font typeface="Raleway"/>
              <a:buNone/>
            </a:pPr>
            <a:r>
              <a:rPr b="0" i="0" lang="it" sz="11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FIXED</a:t>
            </a:r>
            <a:endParaRPr b="0" i="0" sz="1400" u="none" cap="none" strike="noStrike">
              <a:solidFill>
                <a:srgbClr val="69A2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6"/>
          <p:cNvSpPr/>
          <p:nvPr/>
        </p:nvSpPr>
        <p:spPr>
          <a:xfrm>
            <a:off x="7879538" y="2536519"/>
            <a:ext cx="1079700" cy="1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Font typeface="Raleway"/>
              <a:buNone/>
            </a:pPr>
            <a:r>
              <a:rPr lang="it" sz="1100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ENERGY</a:t>
            </a:r>
            <a:endParaRPr sz="1100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Font typeface="Raleway"/>
              <a:buNone/>
            </a:pPr>
            <a:r>
              <a:rPr b="1" lang="it" sz="1100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EFFICIENCY &amp; CONTINUITY</a:t>
            </a:r>
            <a:endParaRPr i="0" sz="1400" u="none" cap="none" strike="noStrike">
              <a:solidFill>
                <a:srgbClr val="69A2B4"/>
              </a:solidFill>
            </a:endParaRPr>
          </a:p>
        </p:txBody>
      </p:sp>
      <p:sp>
        <p:nvSpPr>
          <p:cNvPr id="350" name="Google Shape;350;p56"/>
          <p:cNvSpPr/>
          <p:nvPr/>
        </p:nvSpPr>
        <p:spPr>
          <a:xfrm>
            <a:off x="2629868" y="1358481"/>
            <a:ext cx="3882000" cy="1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254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it" sz="11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COMPACT &amp; </a:t>
            </a:r>
            <a:r>
              <a:rPr b="1" i="0" lang="it" sz="11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TRANSPORTABLE</a:t>
            </a:r>
            <a:endParaRPr b="0" i="0" sz="11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Font typeface="Raleway"/>
              <a:buNone/>
            </a:pPr>
            <a:r>
              <a:t/>
            </a:r>
            <a:endParaRPr b="1" i="0" sz="11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51" name="Google Shape;351;p56"/>
          <p:cNvCxnSpPr/>
          <p:nvPr/>
        </p:nvCxnSpPr>
        <p:spPr>
          <a:xfrm rot="5400000">
            <a:off x="3115706" y="3067505"/>
            <a:ext cx="2910300" cy="0"/>
          </a:xfrm>
          <a:prstGeom prst="straightConnector1">
            <a:avLst/>
          </a:prstGeom>
          <a:noFill/>
          <a:ln cap="flat" cmpd="sng" w="25400">
            <a:solidFill>
              <a:srgbClr val="444444">
                <a:alpha val="462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reencoded.png" id="352" name="Google Shape;35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5862" y="1549863"/>
            <a:ext cx="49989" cy="62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3" name="Google Shape;353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9283" y="3042534"/>
            <a:ext cx="62500" cy="49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4" name="Google Shape;354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944" y="3042534"/>
            <a:ext cx="62486" cy="49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5" name="Google Shape;355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5862" y="4522706"/>
            <a:ext cx="49989" cy="6249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6"/>
          <p:cNvSpPr txBox="1"/>
          <p:nvPr/>
        </p:nvSpPr>
        <p:spPr>
          <a:xfrm>
            <a:off x="261431" y="353063"/>
            <a:ext cx="8781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COMPETITORS</a:t>
            </a: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it" sz="23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SOLAR PANELS &amp; GENERATORS</a:t>
            </a:r>
            <a:endParaRPr b="0" i="0" sz="23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A picture containing text, clipart&#10;&#10;Description automatically generated" id="357" name="Google Shape;357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15238" y="1776828"/>
            <a:ext cx="590341" cy="2456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93;p15" id="358" name="Google Shape;358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37247" y="1945329"/>
            <a:ext cx="791018" cy="260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359" name="Google Shape;359;p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52387" y="1835943"/>
            <a:ext cx="590340" cy="42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80071" y="1942268"/>
            <a:ext cx="590341" cy="649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61" name="Google Shape;361;p5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37477" y="3994766"/>
            <a:ext cx="840305" cy="52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6"/>
          <p:cNvPicPr preferRelativeResize="0"/>
          <p:nvPr/>
        </p:nvPicPr>
        <p:blipFill rotWithShape="1">
          <a:blip r:embed="rId12">
            <a:alphaModFix/>
          </a:blip>
          <a:srcRect b="16424" l="0" r="12663" t="26764"/>
          <a:stretch/>
        </p:blipFill>
        <p:spPr>
          <a:xfrm>
            <a:off x="7084369" y="1491862"/>
            <a:ext cx="1774418" cy="64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47106" y="3334904"/>
            <a:ext cx="811370" cy="40569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6"/>
          <p:cNvSpPr/>
          <p:nvPr/>
        </p:nvSpPr>
        <p:spPr>
          <a:xfrm flipH="1">
            <a:off x="-456375" y="2874716"/>
            <a:ext cx="1975200" cy="1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Font typeface="Raleway"/>
              <a:buNone/>
            </a:pPr>
            <a:r>
              <a:rPr lang="it" sz="1100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INEFFICIENCY</a:t>
            </a:r>
            <a:endParaRPr b="0" i="0" sz="1400" u="none" cap="none" strike="noStrike">
              <a:solidFill>
                <a:srgbClr val="69A2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5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565483" y="2774878"/>
            <a:ext cx="626394" cy="14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113006" y="3945900"/>
            <a:ext cx="524325" cy="57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809475" y="4109681"/>
            <a:ext cx="1048711" cy="57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764656" y="2430032"/>
            <a:ext cx="811369" cy="3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6"/>
          <p:cNvPicPr preferRelativeResize="0"/>
          <p:nvPr/>
        </p:nvPicPr>
        <p:blipFill rotWithShape="1">
          <a:blip r:embed="rId18">
            <a:alphaModFix/>
          </a:blip>
          <a:srcRect b="23571" l="0" r="0" t="16540"/>
          <a:stretch/>
        </p:blipFill>
        <p:spPr>
          <a:xfrm>
            <a:off x="4667775" y="3578531"/>
            <a:ext cx="710815" cy="425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/>
          <p:nvPr/>
        </p:nvSpPr>
        <p:spPr>
          <a:xfrm>
            <a:off x="490800" y="1377950"/>
            <a:ext cx="3633900" cy="225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it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Sale &amp; Rental of product + accessories</a:t>
            </a:r>
            <a:endParaRPr sz="2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it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Basic IoT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375" name="Google Shape;375;p57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7"/>
          <p:cNvSpPr txBox="1"/>
          <p:nvPr/>
        </p:nvSpPr>
        <p:spPr>
          <a:xfrm>
            <a:off x="547950" y="383213"/>
            <a:ext cx="83478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BUSINESS</a:t>
            </a:r>
            <a:r>
              <a:rPr b="0" i="0" lang="it" sz="27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0" lang="it" sz="27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MODEL</a:t>
            </a:r>
            <a:endParaRPr i="0" sz="27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7" name="Google Shape;377;p57"/>
          <p:cNvSpPr/>
          <p:nvPr/>
        </p:nvSpPr>
        <p:spPr>
          <a:xfrm>
            <a:off x="4684950" y="1377950"/>
            <a:ext cx="3731700" cy="225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Premium IoT</a:t>
            </a:r>
            <a:r>
              <a:rPr lang="it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refurbishment, maintenance </a:t>
            </a:r>
            <a:endParaRPr sz="2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 </a:t>
            </a:r>
            <a:r>
              <a:rPr b="1" lang="it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subscription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378" name="Google Shape;378;p57"/>
          <p:cNvPicPr preferRelativeResize="0"/>
          <p:nvPr/>
        </p:nvPicPr>
        <p:blipFill rotWithShape="1">
          <a:blip r:embed="rId4">
            <a:alphaModFix/>
          </a:blip>
          <a:srcRect b="23594" l="13912" r="28264" t="26910"/>
          <a:stretch/>
        </p:blipFill>
        <p:spPr>
          <a:xfrm>
            <a:off x="490800" y="3784350"/>
            <a:ext cx="2578235" cy="119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9869" y="3374592"/>
            <a:ext cx="1408631" cy="1768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41094" y="-79894"/>
            <a:ext cx="10514698" cy="5257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0"/>
          <p:cNvSpPr/>
          <p:nvPr/>
        </p:nvSpPr>
        <p:spPr>
          <a:xfrm>
            <a:off x="285679" y="788030"/>
            <a:ext cx="8856000" cy="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23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6" name="Google Shape;17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0"/>
          <p:cNvSpPr txBox="1"/>
          <p:nvPr/>
        </p:nvSpPr>
        <p:spPr>
          <a:xfrm>
            <a:off x="547950" y="1508044"/>
            <a:ext cx="71145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Raleway"/>
              <a:buNone/>
            </a:pPr>
            <a:r>
              <a:rPr lang="it" sz="2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</a:t>
            </a:r>
            <a:r>
              <a:rPr lang="it" sz="2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lean energy</a:t>
            </a:r>
            <a:r>
              <a:rPr i="0" lang="it" sz="29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accessible </a:t>
            </a:r>
            <a:r>
              <a:rPr b="1" lang="it" sz="2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anywhere</a:t>
            </a:r>
            <a:r>
              <a:rPr i="0" lang="it" sz="29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i="0" sz="29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Raleway"/>
              <a:buNone/>
            </a:pPr>
            <a:r>
              <a:rPr lang="it" sz="2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 a portable format</a:t>
            </a:r>
            <a:r>
              <a:rPr i="0" lang="it" sz="29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40"/>
          <p:cNvSpPr txBox="1"/>
          <p:nvPr/>
        </p:nvSpPr>
        <p:spPr>
          <a:xfrm>
            <a:off x="547950" y="459413"/>
            <a:ext cx="3710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</a:t>
            </a:r>
            <a:r>
              <a:rPr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VISION</a:t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8"/>
          <p:cNvPicPr preferRelativeResize="0"/>
          <p:nvPr/>
        </p:nvPicPr>
        <p:blipFill rotWithShape="1">
          <a:blip r:embed="rId3">
            <a:alphaModFix/>
          </a:blip>
          <a:srcRect b="14416" l="22403" r="27765" t="14388"/>
          <a:stretch/>
        </p:blipFill>
        <p:spPr>
          <a:xfrm>
            <a:off x="5599698" y="2599078"/>
            <a:ext cx="2020335" cy="162604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8"/>
          <p:cNvSpPr txBox="1"/>
          <p:nvPr/>
        </p:nvSpPr>
        <p:spPr>
          <a:xfrm>
            <a:off x="569681" y="1031944"/>
            <a:ext cx="8378100" cy="4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5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5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5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5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1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STAND ALONE UNIT			        	ON A VEHICLE</a:t>
            </a:r>
            <a:endParaRPr sz="21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1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WITH BATTERY</a:t>
            </a:r>
            <a:endParaRPr b="0" i="0" sz="25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6" name="Google Shape;386;p58"/>
          <p:cNvPicPr preferRelativeResize="0"/>
          <p:nvPr/>
        </p:nvPicPr>
        <p:blipFill rotWithShape="1">
          <a:blip r:embed="rId4">
            <a:alphaModFix/>
          </a:blip>
          <a:srcRect b="0" l="29488" r="9772" t="0"/>
          <a:stretch/>
        </p:blipFill>
        <p:spPr>
          <a:xfrm>
            <a:off x="7123669" y="1261931"/>
            <a:ext cx="2020333" cy="179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8"/>
          <p:cNvPicPr preferRelativeResize="0"/>
          <p:nvPr/>
        </p:nvPicPr>
        <p:blipFill rotWithShape="1">
          <a:blip r:embed="rId5">
            <a:alphaModFix/>
          </a:blip>
          <a:srcRect b="0" l="0" r="7467" t="0"/>
          <a:stretch/>
        </p:blipFill>
        <p:spPr>
          <a:xfrm>
            <a:off x="127781" y="1585247"/>
            <a:ext cx="2649061" cy="197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8"/>
          <p:cNvPicPr preferRelativeResize="0"/>
          <p:nvPr/>
        </p:nvPicPr>
        <p:blipFill rotWithShape="1">
          <a:blip r:embed="rId6">
            <a:alphaModFix/>
          </a:blip>
          <a:srcRect b="0" l="13748" r="9658" t="0"/>
          <a:stretch/>
        </p:blipFill>
        <p:spPr>
          <a:xfrm>
            <a:off x="3921094" y="1392338"/>
            <a:ext cx="1946851" cy="176589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8"/>
          <p:cNvSpPr txBox="1"/>
          <p:nvPr/>
        </p:nvSpPr>
        <p:spPr>
          <a:xfrm>
            <a:off x="1480726" y="318788"/>
            <a:ext cx="5976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it" sz="27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VERSATILITY </a:t>
            </a:r>
            <a:r>
              <a:rPr lang="it" sz="27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OF USAGE</a:t>
            </a:r>
            <a:endParaRPr sz="2700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same product, customisable power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0" name="Google Shape;390;p58"/>
          <p:cNvPicPr preferRelativeResize="0"/>
          <p:nvPr/>
        </p:nvPicPr>
        <p:blipFill rotWithShape="1">
          <a:blip r:embed="rId7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9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9"/>
          <p:cNvSpPr/>
          <p:nvPr/>
        </p:nvSpPr>
        <p:spPr>
          <a:xfrm>
            <a:off x="-26100" y="-14531"/>
            <a:ext cx="3569400" cy="5297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7" name="Google Shape;397;p59"/>
          <p:cNvSpPr txBox="1"/>
          <p:nvPr/>
        </p:nvSpPr>
        <p:spPr>
          <a:xfrm>
            <a:off x="544819" y="485831"/>
            <a:ext cx="2670000" cy="4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AUTOMOTIVE INDUSTRY</a:t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Charging station on the go 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= less batteries needed 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= less weight 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= increased load capacity 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= increased range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8" name="Google Shape;398;p59"/>
          <p:cNvPicPr preferRelativeResize="0"/>
          <p:nvPr/>
        </p:nvPicPr>
        <p:blipFill rotWithShape="1">
          <a:blip r:embed="rId4">
            <a:alphaModFix/>
          </a:blip>
          <a:srcRect b="12741" l="18379" r="28972" t="5109"/>
          <a:stretch/>
        </p:blipFill>
        <p:spPr>
          <a:xfrm>
            <a:off x="7230209" y="281768"/>
            <a:ext cx="1770817" cy="152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9"/>
          <p:cNvPicPr preferRelativeResize="0"/>
          <p:nvPr/>
        </p:nvPicPr>
        <p:blipFill rotWithShape="1">
          <a:blip r:embed="rId5">
            <a:alphaModFix/>
          </a:blip>
          <a:srcRect b="19744" l="23336" r="28832" t="17892"/>
          <a:stretch/>
        </p:blipFill>
        <p:spPr>
          <a:xfrm>
            <a:off x="3635650" y="362375"/>
            <a:ext cx="1770798" cy="132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9"/>
          <p:cNvPicPr preferRelativeResize="0"/>
          <p:nvPr/>
        </p:nvPicPr>
        <p:blipFill rotWithShape="1">
          <a:blip r:embed="rId6">
            <a:alphaModFix/>
          </a:blip>
          <a:srcRect b="12952" l="24891" r="26406" t="0"/>
          <a:stretch/>
        </p:blipFill>
        <p:spPr>
          <a:xfrm>
            <a:off x="5459400" y="172663"/>
            <a:ext cx="1770800" cy="169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95350" y="3874600"/>
            <a:ext cx="1725713" cy="12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9"/>
          <p:cNvPicPr preferRelativeResize="0"/>
          <p:nvPr/>
        </p:nvPicPr>
        <p:blipFill rotWithShape="1">
          <a:blip r:embed="rId8">
            <a:alphaModFix/>
          </a:blip>
          <a:srcRect b="21600" l="5434" r="26297" t="27043"/>
          <a:stretch/>
        </p:blipFill>
        <p:spPr>
          <a:xfrm>
            <a:off x="6039037" y="4002816"/>
            <a:ext cx="1725714" cy="8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9"/>
          <p:cNvPicPr preferRelativeResize="0"/>
          <p:nvPr/>
        </p:nvPicPr>
        <p:blipFill rotWithShape="1">
          <a:blip r:embed="rId9">
            <a:alphaModFix/>
          </a:blip>
          <a:srcRect b="0" l="16578" r="13142" t="0"/>
          <a:stretch/>
        </p:blipFill>
        <p:spPr>
          <a:xfrm>
            <a:off x="4006250" y="1890182"/>
            <a:ext cx="1914814" cy="163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9"/>
          <p:cNvPicPr preferRelativeResize="0"/>
          <p:nvPr/>
        </p:nvPicPr>
        <p:blipFill rotWithShape="1">
          <a:blip r:embed="rId10">
            <a:alphaModFix/>
          </a:blip>
          <a:srcRect b="0" l="8549" r="4915" t="0"/>
          <a:stretch/>
        </p:blipFill>
        <p:spPr>
          <a:xfrm>
            <a:off x="6039036" y="1890177"/>
            <a:ext cx="1974337" cy="163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23327" y="2962727"/>
            <a:ext cx="816025" cy="433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0"/>
          <p:cNvPicPr preferRelativeResize="0"/>
          <p:nvPr/>
        </p:nvPicPr>
        <p:blipFill rotWithShape="1">
          <a:blip r:embed="rId3">
            <a:alphaModFix/>
          </a:blip>
          <a:srcRect b="0" l="33270" r="27985" t="0"/>
          <a:stretch/>
        </p:blipFill>
        <p:spPr>
          <a:xfrm>
            <a:off x="3312325" y="-14525"/>
            <a:ext cx="3031975" cy="521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0"/>
          <p:cNvPicPr preferRelativeResize="0"/>
          <p:nvPr/>
        </p:nvPicPr>
        <p:blipFill rotWithShape="1">
          <a:blip r:embed="rId4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0"/>
          <p:cNvSpPr/>
          <p:nvPr/>
        </p:nvSpPr>
        <p:spPr>
          <a:xfrm>
            <a:off x="-26100" y="-14531"/>
            <a:ext cx="3569400" cy="5297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3" name="Google Shape;413;p60"/>
          <p:cNvSpPr txBox="1"/>
          <p:nvPr/>
        </p:nvSpPr>
        <p:spPr>
          <a:xfrm>
            <a:off x="544819" y="485831"/>
            <a:ext cx="2670000" cy="4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E-</a:t>
            </a:r>
            <a:r>
              <a:rPr b="1" lang="it" sz="2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BIKE &amp; SCOOTER INDUSTRY </a:t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Unlimited range while traveling 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High energy output even with small surface area available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4" name="Google Shape;414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4200" y="2227800"/>
            <a:ext cx="2542801" cy="190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3376" y="457202"/>
            <a:ext cx="2389325" cy="159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1"/>
          <p:cNvPicPr preferRelativeResize="0"/>
          <p:nvPr/>
        </p:nvPicPr>
        <p:blipFill rotWithShape="1">
          <a:blip r:embed="rId3">
            <a:alphaModFix/>
          </a:blip>
          <a:srcRect b="0" l="740" r="-739" t="0"/>
          <a:stretch/>
        </p:blipFill>
        <p:spPr>
          <a:xfrm>
            <a:off x="3441425" y="0"/>
            <a:ext cx="3201074" cy="20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275" y="2000675"/>
            <a:ext cx="3023024" cy="170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1"/>
          <p:cNvPicPr preferRelativeResize="0"/>
          <p:nvPr/>
        </p:nvPicPr>
        <p:blipFill rotWithShape="1">
          <a:blip r:embed="rId5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1"/>
          <p:cNvSpPr/>
          <p:nvPr/>
        </p:nvSpPr>
        <p:spPr>
          <a:xfrm>
            <a:off x="-26100" y="-14531"/>
            <a:ext cx="3569400" cy="5297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4" name="Google Shape;424;p61"/>
          <p:cNvSpPr txBox="1"/>
          <p:nvPr/>
        </p:nvSpPr>
        <p:spPr>
          <a:xfrm>
            <a:off x="544819" y="485831"/>
            <a:ext cx="2670000" cy="54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NAUTICAL INDUSTRY: BOATS &amp; FERRIES</a:t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Replacing fuel generator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= no noise, smell, fuel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Clean, free, portable energy from the sun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5" name="Google Shape;425;p61"/>
          <p:cNvPicPr preferRelativeResize="0"/>
          <p:nvPr/>
        </p:nvPicPr>
        <p:blipFill rotWithShape="1">
          <a:blip r:embed="rId6">
            <a:alphaModFix/>
          </a:blip>
          <a:srcRect b="520" l="12818" r="14963" t="30097"/>
          <a:stretch/>
        </p:blipFill>
        <p:spPr>
          <a:xfrm>
            <a:off x="6566300" y="-14525"/>
            <a:ext cx="2577700" cy="371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1"/>
          <p:cNvPicPr preferRelativeResize="0"/>
          <p:nvPr/>
        </p:nvPicPr>
        <p:blipFill rotWithShape="1">
          <a:blip r:embed="rId7">
            <a:alphaModFix/>
          </a:blip>
          <a:srcRect b="5419" l="0" r="0" t="0"/>
          <a:stretch/>
        </p:blipFill>
        <p:spPr>
          <a:xfrm>
            <a:off x="3543275" y="3946356"/>
            <a:ext cx="1643502" cy="84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1"/>
          <p:cNvPicPr preferRelativeResize="0"/>
          <p:nvPr/>
        </p:nvPicPr>
        <p:blipFill rotWithShape="1">
          <a:blip r:embed="rId8">
            <a:alphaModFix/>
          </a:blip>
          <a:srcRect b="9575" l="18360" r="0" t="0"/>
          <a:stretch/>
        </p:blipFill>
        <p:spPr>
          <a:xfrm>
            <a:off x="6566407" y="3911950"/>
            <a:ext cx="1341740" cy="81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1"/>
          <p:cNvPicPr preferRelativeResize="0"/>
          <p:nvPr/>
        </p:nvPicPr>
        <p:blipFill rotWithShape="1">
          <a:blip r:embed="rId9">
            <a:alphaModFix/>
          </a:blip>
          <a:srcRect b="0" l="29976" r="0" t="0"/>
          <a:stretch/>
        </p:blipFill>
        <p:spPr>
          <a:xfrm>
            <a:off x="7975264" y="3863751"/>
            <a:ext cx="1150822" cy="89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1"/>
          <p:cNvPicPr preferRelativeResize="0"/>
          <p:nvPr/>
        </p:nvPicPr>
        <p:blipFill rotWithShape="1">
          <a:blip r:embed="rId10">
            <a:alphaModFix/>
          </a:blip>
          <a:srcRect b="9575" l="20140" r="0" t="0"/>
          <a:stretch/>
        </p:blipFill>
        <p:spPr>
          <a:xfrm>
            <a:off x="5186776" y="3911950"/>
            <a:ext cx="1312500" cy="81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18975" y="2000675"/>
            <a:ext cx="547325" cy="4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32543" y="137868"/>
            <a:ext cx="1372305" cy="34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2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831" y="-51212"/>
            <a:ext cx="3259628" cy="209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825" y="2040197"/>
            <a:ext cx="3259633" cy="23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2"/>
          <p:cNvSpPr/>
          <p:nvPr/>
        </p:nvSpPr>
        <p:spPr>
          <a:xfrm>
            <a:off x="-26100" y="-14531"/>
            <a:ext cx="3569400" cy="5297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0" name="Google Shape;440;p62"/>
          <p:cNvSpPr txBox="1"/>
          <p:nvPr/>
        </p:nvSpPr>
        <p:spPr>
          <a:xfrm>
            <a:off x="544819" y="485831"/>
            <a:ext cx="26700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EVENTS INDUSTRY &amp; MOBILE WORKING SITES</a:t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 CO2 emissions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Versatility of usage and portability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1" name="Google Shape;441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192" y="-51225"/>
            <a:ext cx="3259633" cy="209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2"/>
          <p:cNvPicPr preferRelativeResize="0"/>
          <p:nvPr/>
        </p:nvPicPr>
        <p:blipFill rotWithShape="1">
          <a:blip r:embed="rId7">
            <a:alphaModFix/>
          </a:blip>
          <a:srcRect b="-2045" l="23785" r="19133" t="42919"/>
          <a:stretch/>
        </p:blipFill>
        <p:spPr>
          <a:xfrm>
            <a:off x="6406192" y="2040206"/>
            <a:ext cx="3259633" cy="243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3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404" y="1905477"/>
            <a:ext cx="2876472" cy="19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3"/>
          <p:cNvPicPr preferRelativeResize="0"/>
          <p:nvPr/>
        </p:nvPicPr>
        <p:blipFill rotWithShape="1">
          <a:blip r:embed="rId5">
            <a:alphaModFix/>
          </a:blip>
          <a:srcRect b="13497" l="12310" r="25984" t="24754"/>
          <a:stretch/>
        </p:blipFill>
        <p:spPr>
          <a:xfrm>
            <a:off x="3415416" y="-14525"/>
            <a:ext cx="2876452" cy="19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3"/>
          <p:cNvSpPr/>
          <p:nvPr/>
        </p:nvSpPr>
        <p:spPr>
          <a:xfrm>
            <a:off x="-26100" y="-14531"/>
            <a:ext cx="3569400" cy="5297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1" name="Google Shape;451;p63"/>
          <p:cNvSpPr txBox="1"/>
          <p:nvPr/>
        </p:nvSpPr>
        <p:spPr>
          <a:xfrm>
            <a:off x="544819" y="485831"/>
            <a:ext cx="2670000" cy="26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EMERGENCY RESCUE INDUSTRY</a:t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Ready to use product 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Easy to use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52" name="Google Shape;452;p63"/>
          <p:cNvPicPr preferRelativeResize="0"/>
          <p:nvPr/>
        </p:nvPicPr>
        <p:blipFill rotWithShape="1">
          <a:blip r:embed="rId6">
            <a:alphaModFix/>
          </a:blip>
          <a:srcRect b="0" l="15550" r="35442" t="0"/>
          <a:stretch/>
        </p:blipFill>
        <p:spPr>
          <a:xfrm>
            <a:off x="6148867" y="-14525"/>
            <a:ext cx="3560933" cy="38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2825" y="4132227"/>
            <a:ext cx="1433327" cy="57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4092" y="3917375"/>
            <a:ext cx="1005608" cy="10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4"/>
          <p:cNvSpPr/>
          <p:nvPr/>
        </p:nvSpPr>
        <p:spPr>
          <a:xfrm>
            <a:off x="-26100" y="-14525"/>
            <a:ext cx="4677000" cy="5297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60" name="Google Shape;460;p64"/>
          <p:cNvCxnSpPr/>
          <p:nvPr/>
        </p:nvCxnSpPr>
        <p:spPr>
          <a:xfrm flipH="1" rot="10800000">
            <a:off x="1240613" y="1245506"/>
            <a:ext cx="6819900" cy="237390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dash"/>
            <a:miter lim="8000"/>
            <a:headEnd len="sm" w="sm" type="none"/>
            <a:tailEnd len="sm" w="sm" type="none"/>
          </a:ln>
        </p:spPr>
      </p:cxnSp>
      <p:sp>
        <p:nvSpPr>
          <p:cNvPr id="461" name="Google Shape;461;p64"/>
          <p:cNvSpPr txBox="1"/>
          <p:nvPr/>
        </p:nvSpPr>
        <p:spPr>
          <a:xfrm>
            <a:off x="272099" y="4097813"/>
            <a:ext cx="138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lang="it" sz="1500">
                <a:latin typeface="Raleway"/>
                <a:ea typeface="Raleway"/>
                <a:cs typeface="Raleway"/>
                <a:sym typeface="Raleway"/>
              </a:rPr>
              <a:t>FOOD TRUCK 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2" name="Google Shape;462;p64"/>
          <p:cNvSpPr txBox="1"/>
          <p:nvPr/>
        </p:nvSpPr>
        <p:spPr>
          <a:xfrm>
            <a:off x="6680025" y="2009053"/>
            <a:ext cx="19851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PRODUCT</a:t>
            </a:r>
            <a:endParaRPr b="1"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DELIVERY</a:t>
            </a:r>
            <a:endParaRPr b="1"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&amp; PRODUCTION OPTIMIZATION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t/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t/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lang="it" sz="1300">
                <a:latin typeface="Raleway"/>
                <a:ea typeface="Raleway"/>
                <a:cs typeface="Raleway"/>
                <a:sym typeface="Raleway"/>
              </a:rPr>
              <a:t>LAUNCH</a:t>
            </a: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2.0 VERSION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3" name="Google Shape;463;p64"/>
          <p:cNvSpPr txBox="1"/>
          <p:nvPr/>
        </p:nvSpPr>
        <p:spPr>
          <a:xfrm>
            <a:off x="4650919" y="2506406"/>
            <a:ext cx="18936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100"/>
              <a:buFont typeface="Helvetica Neue"/>
              <a:buNone/>
            </a:pPr>
            <a:r>
              <a:rPr b="1"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PRE-SALE  </a:t>
            </a:r>
            <a:endParaRPr b="1"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rPr b="1" lang="it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PILOT PRODUCTION LINE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t/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4" name="Google Shape;464;p64"/>
          <p:cNvSpPr txBox="1"/>
          <p:nvPr/>
        </p:nvSpPr>
        <p:spPr>
          <a:xfrm>
            <a:off x="517242" y="459413"/>
            <a:ext cx="6488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ROADMAP</a:t>
            </a:r>
            <a:endParaRPr b="0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64"/>
          <p:cNvSpPr txBox="1"/>
          <p:nvPr/>
        </p:nvSpPr>
        <p:spPr>
          <a:xfrm>
            <a:off x="1718044" y="3567244"/>
            <a:ext cx="13860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lang="it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PRODUCT DEVELOPMENT</a:t>
            </a:r>
            <a:endParaRPr b="1"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lang="it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&amp; PROTOTYPE TEST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64"/>
          <p:cNvSpPr txBox="1"/>
          <p:nvPr/>
        </p:nvSpPr>
        <p:spPr>
          <a:xfrm>
            <a:off x="3217367" y="3053663"/>
            <a:ext cx="1386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100"/>
              <a:buFont typeface="Helvetica Neue"/>
              <a:buNone/>
            </a:pPr>
            <a:r>
              <a:rPr b="1" lang="it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PILOT TESTS &amp; PoC</a:t>
            </a:r>
            <a:r>
              <a:rPr lang="it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7" name="Google Shape;467;p64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4"/>
          <p:cNvSpPr/>
          <p:nvPr/>
        </p:nvSpPr>
        <p:spPr>
          <a:xfrm>
            <a:off x="626807" y="3323417"/>
            <a:ext cx="676500" cy="676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rotWithShape="0">
              <a:srgbClr val="000000"/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9" name="Google Shape;469;p64"/>
          <p:cNvSpPr/>
          <p:nvPr/>
        </p:nvSpPr>
        <p:spPr>
          <a:xfrm>
            <a:off x="2186085" y="2805842"/>
            <a:ext cx="676500" cy="6765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rotWithShape="0">
              <a:srgbClr val="000000"/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0" name="Google Shape;470;p64"/>
          <p:cNvSpPr txBox="1"/>
          <p:nvPr/>
        </p:nvSpPr>
        <p:spPr>
          <a:xfrm rot="-1228118">
            <a:off x="1234967" y="1465919"/>
            <a:ext cx="7250040" cy="3156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lang="it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       2021</a:t>
            </a:r>
            <a:r>
              <a:rPr lang="it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                June 2022</a:t>
            </a:r>
            <a:r>
              <a:rPr lang="it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          November 2022              2023   </a:t>
            </a:r>
            <a:endParaRPr i="0" sz="1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1" name="Google Shape;471;p64"/>
          <p:cNvSpPr/>
          <p:nvPr/>
        </p:nvSpPr>
        <p:spPr>
          <a:xfrm>
            <a:off x="5267300" y="1769473"/>
            <a:ext cx="676500" cy="6765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rotWithShape="0">
              <a:srgbClr val="000000"/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2" name="Google Shape;472;p64"/>
          <p:cNvSpPr/>
          <p:nvPr/>
        </p:nvSpPr>
        <p:spPr>
          <a:xfrm>
            <a:off x="3528750" y="2319940"/>
            <a:ext cx="676500" cy="676500"/>
          </a:xfrm>
          <a:prstGeom prst="ellipse">
            <a:avLst/>
          </a:prstGeom>
          <a:solidFill>
            <a:srgbClr val="000000"/>
          </a:solidFill>
          <a:ln cap="flat" cmpd="sng" w="5715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rotWithShape="0">
              <a:srgbClr val="000000"/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3" name="Google Shape;473;p64"/>
          <p:cNvSpPr/>
          <p:nvPr/>
        </p:nvSpPr>
        <p:spPr>
          <a:xfrm>
            <a:off x="6991725" y="1138390"/>
            <a:ext cx="676500" cy="676500"/>
          </a:xfrm>
          <a:prstGeom prst="ellipse">
            <a:avLst/>
          </a:prstGeom>
          <a:solidFill>
            <a:srgbClr val="000000"/>
          </a:solidFill>
          <a:ln cap="flat" cmpd="sng" w="5715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rotWithShape="0">
              <a:srgbClr val="000000"/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4" name="Google Shape;47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2549" y="75429"/>
            <a:ext cx="1985179" cy="1116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5"/>
          <p:cNvSpPr txBox="1"/>
          <p:nvPr/>
        </p:nvSpPr>
        <p:spPr>
          <a:xfrm>
            <a:off x="4910175" y="1758027"/>
            <a:ext cx="1600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8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0" name="Google Shape;480;p65"/>
          <p:cNvSpPr txBox="1"/>
          <p:nvPr/>
        </p:nvSpPr>
        <p:spPr>
          <a:xfrm>
            <a:off x="4910175" y="1336181"/>
            <a:ext cx="2558400" cy="30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it" sz="1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sara.plaga</a:t>
            </a:r>
            <a:r>
              <a:rPr b="0" i="0" lang="it" sz="1500" u="none" cap="none" strike="noStrike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@levante.eco</a:t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800"/>
              <a:buFont typeface="Helvetica Neue"/>
              <a:buNone/>
            </a:pPr>
            <a:r>
              <a:rPr b="0" i="0" lang="it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+39 3403213658</a:t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8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</a:pPr>
            <a:r>
              <a:rPr b="0" i="0" lang="it" sz="1500" u="none" cap="none" strike="noStrike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Levante.eco</a:t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</a:pPr>
            <a:r>
              <a:rPr b="0" i="0" lang="it" sz="1500" u="none" cap="none" strike="noStrike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Levante.eco</a:t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it" sz="1500" u="none" cap="none" strike="noStrike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Levantedesign</a:t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1" name="Google Shape;481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42744" y="1336295"/>
            <a:ext cx="349256" cy="34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26872" y="3302541"/>
            <a:ext cx="38098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21819" y="1938394"/>
            <a:ext cx="391107" cy="39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5"/>
          <p:cNvPicPr preferRelativeResize="0"/>
          <p:nvPr/>
        </p:nvPicPr>
        <p:blipFill rotWithShape="1">
          <a:blip r:embed="rId10">
            <a:alphaModFix/>
          </a:blip>
          <a:srcRect b="22791" l="0" r="0" t="11733"/>
          <a:stretch/>
        </p:blipFill>
        <p:spPr>
          <a:xfrm>
            <a:off x="4158994" y="2582344"/>
            <a:ext cx="716737" cy="50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42744" y="4041619"/>
            <a:ext cx="391108" cy="39110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5"/>
          <p:cNvSpPr txBox="1"/>
          <p:nvPr/>
        </p:nvSpPr>
        <p:spPr>
          <a:xfrm>
            <a:off x="4321831" y="201338"/>
            <a:ext cx="2706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Thank You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7" name="Google Shape;487;p65"/>
          <p:cNvPicPr preferRelativeResize="0"/>
          <p:nvPr/>
        </p:nvPicPr>
        <p:blipFill rotWithShape="1">
          <a:blip r:embed="rId12">
            <a:alphaModFix/>
          </a:blip>
          <a:srcRect b="0" l="30664" r="30706" t="0"/>
          <a:stretch/>
        </p:blipFill>
        <p:spPr>
          <a:xfrm>
            <a:off x="0" y="0"/>
            <a:ext cx="3532180" cy="610788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5"/>
          <p:cNvSpPr txBox="1"/>
          <p:nvPr/>
        </p:nvSpPr>
        <p:spPr>
          <a:xfrm>
            <a:off x="283294" y="292181"/>
            <a:ext cx="30030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“BE THE CHANGE YOU WANT TO SEE IN THE WORLD”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-Gandhi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6"/>
          <p:cNvSpPr/>
          <p:nvPr/>
        </p:nvSpPr>
        <p:spPr>
          <a:xfrm>
            <a:off x="4026675" y="2016131"/>
            <a:ext cx="41571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2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aleway"/>
              <a:buNone/>
            </a:pPr>
            <a:r>
              <a:rPr lang="it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Q&amp;A</a:t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2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aleway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aleway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7"/>
          <p:cNvSpPr txBox="1"/>
          <p:nvPr/>
        </p:nvSpPr>
        <p:spPr>
          <a:xfrm>
            <a:off x="1096025" y="838800"/>
            <a:ext cx="733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99" name="Google Shape;499;p67"/>
          <p:cNvSpPr txBox="1"/>
          <p:nvPr/>
        </p:nvSpPr>
        <p:spPr>
          <a:xfrm>
            <a:off x="547954" y="459413"/>
            <a:ext cx="64887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EXAMPLES OF CONFIGURATIONS</a:t>
            </a:r>
            <a:endParaRPr b="1"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15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Customisable</a:t>
            </a:r>
            <a:endParaRPr sz="15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500" name="Google Shape;500;p67"/>
          <p:cNvGraphicFramePr/>
          <p:nvPr/>
        </p:nvGraphicFramePr>
        <p:xfrm>
          <a:off x="158506" y="12880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{7BA8C0A6-5083-4041-BBE1-5322456F6073}</a:tableStyleId>
              </a:tblPr>
              <a:tblGrid>
                <a:gridCol w="1220650"/>
                <a:gridCol w="1354275"/>
                <a:gridCol w="985350"/>
                <a:gridCol w="1043500"/>
                <a:gridCol w="1043500"/>
                <a:gridCol w="1043500"/>
                <a:gridCol w="941825"/>
                <a:gridCol w="941825"/>
              </a:tblGrid>
              <a:tr h="8663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Closed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Weight*</a:t>
                      </a:r>
                      <a:endParaRPr b="1"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N. of modules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Estimated target price*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531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Nominal power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Generated power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Size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Nominal power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Size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vMerge="1"/>
                <a:tc vMerge="1"/>
                <a:tc vMerge="1"/>
              </a:tr>
              <a:tr h="358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100W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170W (</a:t>
                      </a: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+70%)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0.5x1 m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25W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0.5x0.5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 kg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460€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58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300W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510W (</a:t>
                      </a: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+70%)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1.6x1 m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75W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1.5x0.4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 kg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1380€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58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600W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1020W (</a:t>
                      </a: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+70%)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1.6x2.1 m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75W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1.5x0.4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 kg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2760€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58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750W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1300W  (+70%)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1.6x2.6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75W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1.5x0.4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18 kg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3680€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58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1000W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1700W  (+70%)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2.6x2.1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100W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2.2 x 0.4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 kg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4600€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58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1250W</a:t>
                      </a:r>
                      <a:endParaRPr b="1"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2100W  (+70%)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2.6x2.6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100W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2.2x0.4 m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 kg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5520€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501" name="Google Shape;501;p67"/>
          <p:cNvSpPr txBox="1"/>
          <p:nvPr/>
        </p:nvSpPr>
        <p:spPr>
          <a:xfrm>
            <a:off x="158500" y="4857750"/>
            <a:ext cx="284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*battery excluded</a:t>
            </a:r>
            <a:endParaRPr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2" name="Google Shape;502;p67"/>
          <p:cNvPicPr preferRelativeResize="0"/>
          <p:nvPr/>
        </p:nvPicPr>
        <p:blipFill rotWithShape="1">
          <a:blip r:embed="rId3">
            <a:alphaModFix/>
          </a:blip>
          <a:srcRect b="15322" l="16464" r="45746" t="35010"/>
          <a:stretch/>
        </p:blipFill>
        <p:spPr>
          <a:xfrm>
            <a:off x="4320451" y="1621088"/>
            <a:ext cx="966582" cy="42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7"/>
          <p:cNvPicPr preferRelativeResize="0"/>
          <p:nvPr/>
        </p:nvPicPr>
        <p:blipFill rotWithShape="1">
          <a:blip r:embed="rId4">
            <a:alphaModFix/>
          </a:blip>
          <a:srcRect b="11617" l="9358" r="27109" t="23006"/>
          <a:stretch/>
        </p:blipFill>
        <p:spPr>
          <a:xfrm>
            <a:off x="1438931" y="1621087"/>
            <a:ext cx="1244950" cy="42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7"/>
          <p:cNvPicPr preferRelativeResize="0"/>
          <p:nvPr/>
        </p:nvPicPr>
        <p:blipFill rotWithShape="1">
          <a:blip r:embed="rId5">
            <a:alphaModFix/>
          </a:blip>
          <a:srcRect b="16424" l="0" r="0" t="26764"/>
          <a:stretch/>
        </p:blipFill>
        <p:spPr>
          <a:xfrm>
            <a:off x="7845075" y="211200"/>
            <a:ext cx="1092864" cy="349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" id="183" name="Google Shape;183;p41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0604" y="318517"/>
            <a:ext cx="1709775" cy="21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1"/>
          <p:cNvSpPr/>
          <p:nvPr/>
        </p:nvSpPr>
        <p:spPr>
          <a:xfrm>
            <a:off x="3180630" y="318532"/>
            <a:ext cx="1709700" cy="2136600"/>
          </a:xfrm>
          <a:prstGeom prst="rect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1"/>
          <p:cNvSpPr txBox="1"/>
          <p:nvPr/>
        </p:nvSpPr>
        <p:spPr>
          <a:xfrm>
            <a:off x="3180638" y="1652175"/>
            <a:ext cx="17097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b="1" i="0" lang="it" sz="11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Founder</a:t>
            </a:r>
            <a:r>
              <a:rPr b="1" lang="it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b="1" i="0" lang="it" sz="1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CEO, CMO</a:t>
            </a:r>
            <a:endParaRPr b="1" i="0" sz="1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it" sz="9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Business &amp; Marketing</a:t>
            </a:r>
            <a:endParaRPr b="0" i="0" sz="9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lang="it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Ex Carl Zeiss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p41">
            <a:hlinkClick r:id="rId4"/>
          </p:cNvPr>
          <p:cNvSpPr txBox="1"/>
          <p:nvPr/>
        </p:nvSpPr>
        <p:spPr>
          <a:xfrm>
            <a:off x="3307501" y="1392626"/>
            <a:ext cx="1518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b="1" i="0" lang="it" sz="1100" u="none" cap="none" strike="noStrike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SARA PLAGA</a:t>
            </a:r>
            <a:endParaRPr b="0" i="0" sz="1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41"/>
          <p:cNvSpPr/>
          <p:nvPr/>
        </p:nvSpPr>
        <p:spPr>
          <a:xfrm>
            <a:off x="5150604" y="324360"/>
            <a:ext cx="1709700" cy="2136600"/>
          </a:xfrm>
          <a:prstGeom prst="rect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D9D9D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8" name="Google Shape;188;p41">
            <a:hlinkClick r:id="rId6"/>
          </p:cNvPr>
          <p:cNvSpPr txBox="1"/>
          <p:nvPr/>
        </p:nvSpPr>
        <p:spPr>
          <a:xfrm>
            <a:off x="5044594" y="1392619"/>
            <a:ext cx="1916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b="1" i="0" lang="it" sz="1100" u="none" cap="none" strike="noStrike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KIM-JOAR MYKLEBUST</a:t>
            </a:r>
            <a:endParaRPr b="0" i="0" sz="1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41"/>
          <p:cNvSpPr txBox="1"/>
          <p:nvPr/>
        </p:nvSpPr>
        <p:spPr>
          <a:xfrm>
            <a:off x="5150606" y="1652175"/>
            <a:ext cx="1659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b="1" lang="it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Founder, CTO, COO</a:t>
            </a:r>
            <a:endParaRPr b="1"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Design &amp; product engineering</a:t>
            </a:r>
            <a:endParaRPr sz="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 Dallara Automobili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41"/>
          <p:cNvSpPr/>
          <p:nvPr/>
        </p:nvSpPr>
        <p:spPr>
          <a:xfrm>
            <a:off x="2328667" y="2838344"/>
            <a:ext cx="1709700" cy="2136600"/>
          </a:xfrm>
          <a:prstGeom prst="rect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D9D9D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Google Shape;191;p41"/>
          <p:cNvSpPr txBox="1"/>
          <p:nvPr/>
        </p:nvSpPr>
        <p:spPr>
          <a:xfrm>
            <a:off x="2439731" y="4185975"/>
            <a:ext cx="15183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b="1"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Sustainability specialist</a:t>
            </a:r>
            <a:endParaRPr b="1"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Master in Sustainable Business Administration</a:t>
            </a:r>
            <a:endParaRPr sz="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br>
              <a:rPr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41">
            <a:hlinkClick r:id="rId8"/>
          </p:cNvPr>
          <p:cNvSpPr txBox="1"/>
          <p:nvPr/>
        </p:nvSpPr>
        <p:spPr>
          <a:xfrm>
            <a:off x="2375120" y="3869276"/>
            <a:ext cx="1518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b="1" i="0" lang="it" sz="1100" u="none" cap="none" strike="noStrike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ELISA PRATO</a:t>
            </a:r>
            <a:endParaRPr b="0" i="0" sz="1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3" name="Google Shape;193;p41"/>
          <p:cNvPicPr preferRelativeResize="0"/>
          <p:nvPr/>
        </p:nvPicPr>
        <p:blipFill rotWithShape="1">
          <a:blip r:embed="rId10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1"/>
          <p:cNvSpPr/>
          <p:nvPr/>
        </p:nvSpPr>
        <p:spPr>
          <a:xfrm>
            <a:off x="4277561" y="2838335"/>
            <a:ext cx="1709700" cy="2136600"/>
          </a:xfrm>
          <a:prstGeom prst="rect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D9D9D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5" name="Google Shape;195;p41"/>
          <p:cNvSpPr txBox="1"/>
          <p:nvPr/>
        </p:nvSpPr>
        <p:spPr>
          <a:xfrm>
            <a:off x="4373306" y="4229156"/>
            <a:ext cx="1518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b="1"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Software, Cloud &amp; IoT expert</a:t>
            </a:r>
            <a:endParaRPr b="1" sz="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6" name="Google Shape;196;p41">
            <a:hlinkClick r:id="rId11"/>
          </p:cNvPr>
          <p:cNvSpPr txBox="1"/>
          <p:nvPr/>
        </p:nvSpPr>
        <p:spPr>
          <a:xfrm>
            <a:off x="4373307" y="3912447"/>
            <a:ext cx="1518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b="1" i="0" lang="it" sz="1100" u="none" cap="none" strike="noStrike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ISACCO ROSSI</a:t>
            </a:r>
            <a:endParaRPr b="1" i="0" sz="1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7" name="Google Shape;197;p41"/>
          <p:cNvSpPr/>
          <p:nvPr/>
        </p:nvSpPr>
        <p:spPr>
          <a:xfrm>
            <a:off x="6188111" y="2838335"/>
            <a:ext cx="1709700" cy="2136600"/>
          </a:xfrm>
          <a:prstGeom prst="rect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D9D9D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41"/>
          <p:cNvSpPr txBox="1"/>
          <p:nvPr/>
        </p:nvSpPr>
        <p:spPr>
          <a:xfrm>
            <a:off x="6324563" y="4222219"/>
            <a:ext cx="1518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b="1"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Advisory board member</a:t>
            </a:r>
            <a:endParaRPr b="1" sz="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lang="it" sz="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CIO &amp; Business Developer Manager for Pini Group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41">
            <a:hlinkClick r:id="rId13"/>
          </p:cNvPr>
          <p:cNvSpPr txBox="1"/>
          <p:nvPr/>
        </p:nvSpPr>
        <p:spPr>
          <a:xfrm>
            <a:off x="6259951" y="3905510"/>
            <a:ext cx="1518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b="1" i="0" lang="it" sz="1100" u="none" cap="none" strike="noStrike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FABIO DE MARTINO</a:t>
            </a:r>
            <a:endParaRPr b="1" i="0" sz="1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0" name="Google Shape;200;p41"/>
          <p:cNvPicPr preferRelativeResize="0"/>
          <p:nvPr/>
        </p:nvPicPr>
        <p:blipFill rotWithShape="1">
          <a:blip r:embed="rId15">
            <a:alphaModFix/>
          </a:blip>
          <a:srcRect b="36098" l="0" r="0" t="0"/>
          <a:stretch/>
        </p:blipFill>
        <p:spPr>
          <a:xfrm>
            <a:off x="6460069" y="2695238"/>
            <a:ext cx="1171237" cy="114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513981" y="2648788"/>
            <a:ext cx="1171237" cy="11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430838" y="135882"/>
            <a:ext cx="1323674" cy="117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1"/>
          <p:cNvPicPr preferRelativeResize="0"/>
          <p:nvPr/>
        </p:nvPicPr>
        <p:blipFill rotWithShape="1">
          <a:blip r:embed="rId18">
            <a:alphaModFix/>
          </a:blip>
          <a:srcRect b="41386" l="18352" r="23030" t="0"/>
          <a:stretch/>
        </p:blipFill>
        <p:spPr>
          <a:xfrm>
            <a:off x="4527675" y="2670806"/>
            <a:ext cx="1171238" cy="117123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1"/>
          <p:cNvSpPr txBox="1"/>
          <p:nvPr/>
        </p:nvSpPr>
        <p:spPr>
          <a:xfrm>
            <a:off x="547953" y="459413"/>
            <a:ext cx="23724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LEVANTE</a:t>
            </a:r>
            <a:endParaRPr b="1" i="0" sz="27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0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TEAM</a:t>
            </a:r>
            <a:endParaRPr b="0" i="0" sz="27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" name="Google Shape;205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417250" y="170709"/>
            <a:ext cx="1171241" cy="1101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8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685288"/>
            <a:ext cx="1092864" cy="3492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0" name="Google Shape;510;p68"/>
          <p:cNvGraphicFramePr/>
          <p:nvPr/>
        </p:nvGraphicFramePr>
        <p:xfrm>
          <a:off x="75" y="-68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{D82394C8-43B0-4577-B0FB-3C9DB78DD855}</a:tableStyleId>
              </a:tblPr>
              <a:tblGrid>
                <a:gridCol w="879450"/>
                <a:gridCol w="935975"/>
                <a:gridCol w="907700"/>
                <a:gridCol w="907700"/>
                <a:gridCol w="907700"/>
                <a:gridCol w="907700"/>
                <a:gridCol w="907700"/>
                <a:gridCol w="907700"/>
                <a:gridCol w="907700"/>
                <a:gridCol w="974550"/>
              </a:tblGrid>
              <a:tr h="2170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444444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Smart recycled deployable solar panel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3D energy machines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Sculptural solar flower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Flexible solar panels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Foldable solar panel suitcases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Portable generators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Portable generators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Wind generator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Portable fuel cell generator 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350">
                <a:tc vMerge="1"/>
                <a:tc vMerge="1"/>
                <a:tc vMerge="1"/>
                <a:tc vMerge="1"/>
                <a:tc vMerge="1"/>
                <a:tc vMerge="1"/>
                <a:tc vMerge="1"/>
                <a:tc vMerge="1"/>
                <a:tc vMerge="1"/>
                <a:tc vMerge="1"/>
              </a:tr>
              <a:tr h="44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  <a:tc vMerge="1"/>
                <a:tc vMerge="1"/>
                <a:tc vMerge="1"/>
                <a:tc vMerge="1"/>
                <a:tc vMerge="1"/>
                <a:tc vMerge="1"/>
                <a:tc vMerge="1"/>
              </a:tr>
              <a:tr h="294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Transportable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39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Modular and autonomous 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</a:tr>
              <a:tr h="339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Ready to use plug &amp; play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39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Deployable or foldable 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rgbClr val="6AA84F"/>
                        </a:solidFill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68575" marB="68575" marR="68575" marL="68575"/>
                </a:tc>
              </a:tr>
              <a:tr h="44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Stand alone unit (not depending on a surface)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/>
                </a:tc>
              </a:tr>
              <a:tr h="452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Smart system 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&amp; IOT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rgbClr val="6AA84F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accent3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solidFill>
                          <a:schemeClr val="accent3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</a:tr>
              <a:tr h="44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Recycled components &amp; refurbishable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chemeClr val="accent3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</a:tr>
              <a:tr h="319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Integrated battery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0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solidFill>
                      <a:schemeClr val="lt1"/>
                    </a:solidFill>
                  </a:tcPr>
                </a:tc>
              </a:tr>
              <a:tr h="294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Made in Italy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6AA84F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</a:t>
                      </a:r>
                      <a:endParaRPr sz="1100" u="none" cap="none" strike="noStrike">
                        <a:solidFill>
                          <a:srgbClr val="6AA84F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0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FF0000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✖</a:t>
                      </a:r>
                      <a:endParaRPr sz="1100" u="none" cap="none" strike="noStrike">
                        <a:solidFill>
                          <a:srgbClr val="FF0000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6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Price/Watt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Target price: </a:t>
                      </a:r>
                      <a:r>
                        <a:rPr b="1"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4.6</a:t>
                      </a:r>
                      <a:r>
                        <a:rPr b="1"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€/W</a:t>
                      </a:r>
                      <a:endParaRPr b="1"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4.6€/W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" sz="700" u="none" cap="none" strike="noStrik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(Monolite 760W)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4,8€/W 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.0</a:t>
                      </a: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€/W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" sz="700" u="none" cap="none" strike="noStrik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(ALLinOne </a:t>
                      </a: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112</a:t>
                      </a:r>
                      <a:r>
                        <a:rPr lang="it" sz="700" u="none" cap="none" strike="noStrik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W)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2.5€/W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" sz="700" u="none" cap="none" strike="noStrik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(Solar suitcase 200W)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0.9 € /w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700" u="none" cap="none" strike="noStrik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(EU 20i 2kW + fuel)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1.8€/W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700" u="none" cap="none" strike="noStrik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(TEC29 2,6kW+ fuel)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3€ /W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47€/W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700" u="none" cap="none" strike="noStrik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(Mod. 140i 72W + fuel)</a:t>
                      </a:r>
                      <a:endParaRPr sz="700" u="none" cap="none" strike="noStrik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4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i="1" lang="it" sz="7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Price for generated power (due to +70% efficiency) </a:t>
                      </a:r>
                      <a:endParaRPr i="1" sz="7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2.35€/W</a:t>
                      </a:r>
                      <a:endParaRPr b="1" i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8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7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=</a:t>
                      </a:r>
                      <a:endParaRPr b="1" i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3.5€/W </a:t>
                      </a:r>
                      <a:endParaRPr i="1" sz="8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i="1" sz="8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=</a:t>
                      </a:r>
                      <a:endParaRPr i="1" sz="8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i="1" sz="8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=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=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=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=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it" sz="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=</a:t>
                      </a:r>
                      <a:endParaRPr i="1" sz="8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descr="A picture containing icon&#10;&#10;Description automatically generated" id="511" name="Google Shape;511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4506" y="12564"/>
            <a:ext cx="392363" cy="25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826" y="17542"/>
            <a:ext cx="254583" cy="25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8"/>
          <p:cNvPicPr preferRelativeResize="0"/>
          <p:nvPr/>
        </p:nvPicPr>
        <p:blipFill rotWithShape="1">
          <a:blip r:embed="rId6">
            <a:alphaModFix/>
          </a:blip>
          <a:srcRect b="18745" l="0" r="12464" t="0"/>
          <a:stretch/>
        </p:blipFill>
        <p:spPr>
          <a:xfrm>
            <a:off x="2879991" y="-2784"/>
            <a:ext cx="708337" cy="328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93;p15" id="514" name="Google Shape;514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97630" y="37625"/>
            <a:ext cx="708340" cy="21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68"/>
          <p:cNvPicPr preferRelativeResize="0"/>
          <p:nvPr/>
        </p:nvPicPr>
        <p:blipFill rotWithShape="1">
          <a:blip r:embed="rId8">
            <a:alphaModFix/>
          </a:blip>
          <a:srcRect b="18755" l="0" r="0" t="15687"/>
          <a:stretch/>
        </p:blipFill>
        <p:spPr>
          <a:xfrm>
            <a:off x="5713547" y="-26915"/>
            <a:ext cx="575100" cy="377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16" name="Google Shape;516;p68"/>
          <p:cNvPicPr preferRelativeResize="0"/>
          <p:nvPr/>
        </p:nvPicPr>
        <p:blipFill rotWithShape="1">
          <a:blip r:embed="rId9">
            <a:alphaModFix/>
          </a:blip>
          <a:srcRect b="0" l="0" r="0" t="12280"/>
          <a:stretch/>
        </p:blipFill>
        <p:spPr>
          <a:xfrm>
            <a:off x="7494516" y="0"/>
            <a:ext cx="645057" cy="323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517" name="Google Shape;517;p6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13903" y="102000"/>
            <a:ext cx="528637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8"/>
          <p:cNvPicPr preferRelativeResize="0"/>
          <p:nvPr/>
        </p:nvPicPr>
        <p:blipFill rotWithShape="1">
          <a:blip r:embed="rId11">
            <a:alphaModFix/>
          </a:blip>
          <a:srcRect b="16424" l="12629" r="13126" t="26764"/>
          <a:stretch/>
        </p:blipFill>
        <p:spPr>
          <a:xfrm>
            <a:off x="1079906" y="-7586"/>
            <a:ext cx="708337" cy="30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19615" y="13893"/>
            <a:ext cx="752475" cy="37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992144" y="302025"/>
            <a:ext cx="528638" cy="2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8"/>
          <p:cNvPicPr preferRelativeResize="0"/>
          <p:nvPr/>
        </p:nvPicPr>
        <p:blipFill rotWithShape="1">
          <a:blip r:embed="rId14">
            <a:alphaModFix/>
          </a:blip>
          <a:srcRect b="10099" l="10044" r="27758" t="19179"/>
          <a:stretch/>
        </p:blipFill>
        <p:spPr>
          <a:xfrm>
            <a:off x="1146525" y="314775"/>
            <a:ext cx="454651" cy="22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44650" y="302188"/>
            <a:ext cx="213182" cy="25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892358" y="323204"/>
            <a:ext cx="454647" cy="21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872450" y="268096"/>
            <a:ext cx="315637" cy="30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568519" y="202289"/>
            <a:ext cx="454650" cy="48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781525" y="263513"/>
            <a:ext cx="315637" cy="31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644675" y="221326"/>
            <a:ext cx="315638" cy="31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434969" y="330398"/>
            <a:ext cx="528638" cy="25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69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9"/>
          <p:cNvPicPr preferRelativeResize="0"/>
          <p:nvPr/>
        </p:nvPicPr>
        <p:blipFill rotWithShape="1">
          <a:blip r:embed="rId4">
            <a:alphaModFix/>
          </a:blip>
          <a:srcRect b="0" l="0" r="58314" t="0"/>
          <a:stretch/>
        </p:blipFill>
        <p:spPr>
          <a:xfrm>
            <a:off x="1476356" y="1183163"/>
            <a:ext cx="1679080" cy="27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9"/>
          <p:cNvPicPr preferRelativeResize="0"/>
          <p:nvPr/>
        </p:nvPicPr>
        <p:blipFill rotWithShape="1">
          <a:blip r:embed="rId5">
            <a:alphaModFix/>
          </a:blip>
          <a:srcRect b="0" l="40935" r="7475" t="0"/>
          <a:stretch/>
        </p:blipFill>
        <p:spPr>
          <a:xfrm>
            <a:off x="4804052" y="1078519"/>
            <a:ext cx="2077950" cy="27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9"/>
          <p:cNvSpPr txBox="1"/>
          <p:nvPr/>
        </p:nvSpPr>
        <p:spPr>
          <a:xfrm>
            <a:off x="390506" y="3934875"/>
            <a:ext cx="8447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Closed position								Open position </a:t>
            </a:r>
            <a:endParaRPr i="0" sz="12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Power:</a:t>
            </a:r>
            <a:r>
              <a:rPr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75W</a:t>
            </a:r>
            <a:r>
              <a:rPr b="1"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	</a:t>
            </a:r>
            <a:r>
              <a:rPr b="0"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							</a:t>
            </a:r>
            <a:r>
              <a:rPr lang="it" sz="12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Nominal power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600W</a:t>
            </a:r>
            <a:r>
              <a:rPr b="1" lang="it" sz="12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it" sz="12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generated power</a:t>
            </a:r>
            <a:r>
              <a:rPr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1020W</a:t>
            </a:r>
            <a:endParaRPr b="1" sz="1600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Weight: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14 kg</a:t>
            </a:r>
            <a:r>
              <a:rPr b="0" i="0" lang="it" sz="11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(battery excluded)</a:t>
            </a:r>
            <a:endParaRPr b="0" i="0" sz="11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37" name="Google Shape;537;p69"/>
          <p:cNvCxnSpPr/>
          <p:nvPr/>
        </p:nvCxnSpPr>
        <p:spPr>
          <a:xfrm>
            <a:off x="2018588" y="2818688"/>
            <a:ext cx="1008900" cy="130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8" name="Google Shape;538;p69"/>
          <p:cNvSpPr txBox="1"/>
          <p:nvPr/>
        </p:nvSpPr>
        <p:spPr>
          <a:xfrm rot="425734">
            <a:off x="2224523" y="2548329"/>
            <a:ext cx="723743" cy="307767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</a:t>
            </a:r>
            <a:r>
              <a:rPr lang="it" sz="1100">
                <a:latin typeface="Raleway"/>
                <a:ea typeface="Raleway"/>
                <a:cs typeface="Raleway"/>
                <a:sym typeface="Raleway"/>
              </a:rPr>
              <a:t>5</a:t>
            </a: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39" name="Google Shape;539;p69"/>
          <p:cNvCxnSpPr/>
          <p:nvPr/>
        </p:nvCxnSpPr>
        <p:spPr>
          <a:xfrm flipH="1">
            <a:off x="1757588" y="2818688"/>
            <a:ext cx="261000" cy="31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0" name="Google Shape;540;p69"/>
          <p:cNvSpPr txBox="1"/>
          <p:nvPr/>
        </p:nvSpPr>
        <p:spPr>
          <a:xfrm>
            <a:off x="1476300" y="2522813"/>
            <a:ext cx="54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>
                <a:latin typeface="Raleway"/>
                <a:ea typeface="Raleway"/>
                <a:cs typeface="Raleway"/>
                <a:sym typeface="Raleway"/>
              </a:rPr>
              <a:t>40 </a:t>
            </a: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41" name="Google Shape;541;p69"/>
          <p:cNvCxnSpPr/>
          <p:nvPr/>
        </p:nvCxnSpPr>
        <p:spPr>
          <a:xfrm flipH="1">
            <a:off x="5237831" y="1051275"/>
            <a:ext cx="1777500" cy="80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2" name="Google Shape;542;p69"/>
          <p:cNvSpPr txBox="1"/>
          <p:nvPr/>
        </p:nvSpPr>
        <p:spPr>
          <a:xfrm rot="-206142">
            <a:off x="5773776" y="817280"/>
            <a:ext cx="495591" cy="307763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</a:t>
            </a:r>
            <a:r>
              <a:rPr lang="it" sz="1100"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43" name="Google Shape;543;p69"/>
          <p:cNvCxnSpPr/>
          <p:nvPr/>
        </p:nvCxnSpPr>
        <p:spPr>
          <a:xfrm flipH="1">
            <a:off x="6578081" y="1072444"/>
            <a:ext cx="416100" cy="234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4" name="Google Shape;544;p69"/>
          <p:cNvSpPr txBox="1"/>
          <p:nvPr/>
        </p:nvSpPr>
        <p:spPr>
          <a:xfrm rot="495449">
            <a:off x="6880405" y="1961708"/>
            <a:ext cx="1679411" cy="64658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2.1 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5" name="Google Shape;545;p69"/>
          <p:cNvSpPr txBox="1"/>
          <p:nvPr/>
        </p:nvSpPr>
        <p:spPr>
          <a:xfrm>
            <a:off x="547952" y="459413"/>
            <a:ext cx="38406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STAND ALONE UNIT with battery</a:t>
            </a:r>
            <a:endParaRPr b="0" i="0" sz="21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0" i="1" lang="it" sz="11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example of configuration, customisable in size and power</a:t>
            </a:r>
            <a:endParaRPr b="0" i="1" sz="17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6" name="Google Shape;546;p69"/>
          <p:cNvSpPr txBox="1"/>
          <p:nvPr/>
        </p:nvSpPr>
        <p:spPr>
          <a:xfrm>
            <a:off x="7569131" y="502950"/>
            <a:ext cx="15081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4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Est. price 2.760€</a:t>
            </a:r>
            <a:endParaRPr b="1" sz="14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8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Return on investment in approx. 2  years used 100 days a year</a:t>
            </a:r>
            <a:endParaRPr sz="8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70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0"/>
          <p:cNvPicPr preferRelativeResize="0"/>
          <p:nvPr/>
        </p:nvPicPr>
        <p:blipFill rotWithShape="1">
          <a:blip r:embed="rId4">
            <a:alphaModFix/>
          </a:blip>
          <a:srcRect b="0" l="16578" r="13142" t="0"/>
          <a:stretch/>
        </p:blipFill>
        <p:spPr>
          <a:xfrm>
            <a:off x="390506" y="1030050"/>
            <a:ext cx="3992553" cy="330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0"/>
          <p:cNvPicPr preferRelativeResize="0"/>
          <p:nvPr/>
        </p:nvPicPr>
        <p:blipFill rotWithShape="1">
          <a:blip r:embed="rId5">
            <a:alphaModFix/>
          </a:blip>
          <a:srcRect b="0" l="8549" r="4915" t="0"/>
          <a:stretch/>
        </p:blipFill>
        <p:spPr>
          <a:xfrm>
            <a:off x="4583738" y="1030050"/>
            <a:ext cx="4116678" cy="3305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p70"/>
          <p:cNvCxnSpPr/>
          <p:nvPr/>
        </p:nvCxnSpPr>
        <p:spPr>
          <a:xfrm flipH="1">
            <a:off x="1903706" y="1345781"/>
            <a:ext cx="998400" cy="267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5" name="Google Shape;555;p70"/>
          <p:cNvCxnSpPr/>
          <p:nvPr/>
        </p:nvCxnSpPr>
        <p:spPr>
          <a:xfrm>
            <a:off x="2959252" y="1352606"/>
            <a:ext cx="613200" cy="19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6" name="Google Shape;556;p70"/>
          <p:cNvSpPr txBox="1"/>
          <p:nvPr/>
        </p:nvSpPr>
        <p:spPr>
          <a:xfrm rot="928996">
            <a:off x="3190976" y="1183001"/>
            <a:ext cx="495586" cy="30787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1.3m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7" name="Google Shape;557;p70"/>
          <p:cNvSpPr txBox="1"/>
          <p:nvPr/>
        </p:nvSpPr>
        <p:spPr>
          <a:xfrm rot="-742251">
            <a:off x="2079069" y="1183041"/>
            <a:ext cx="495710" cy="3078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1.3 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58" name="Google Shape;558;p70"/>
          <p:cNvCxnSpPr/>
          <p:nvPr/>
        </p:nvCxnSpPr>
        <p:spPr>
          <a:xfrm>
            <a:off x="3654300" y="1594406"/>
            <a:ext cx="0" cy="24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9" name="Google Shape;559;p70"/>
          <p:cNvSpPr txBox="1"/>
          <p:nvPr/>
        </p:nvSpPr>
        <p:spPr>
          <a:xfrm>
            <a:off x="3715331" y="1565944"/>
            <a:ext cx="54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6 cm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60" name="Google Shape;560;p70"/>
          <p:cNvCxnSpPr/>
          <p:nvPr/>
        </p:nvCxnSpPr>
        <p:spPr>
          <a:xfrm flipH="1">
            <a:off x="6760144" y="1314581"/>
            <a:ext cx="998400" cy="267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1" name="Google Shape;561;p70"/>
          <p:cNvCxnSpPr/>
          <p:nvPr/>
        </p:nvCxnSpPr>
        <p:spPr>
          <a:xfrm>
            <a:off x="7815689" y="1321406"/>
            <a:ext cx="613200" cy="19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2" name="Google Shape;562;p70"/>
          <p:cNvSpPr txBox="1"/>
          <p:nvPr/>
        </p:nvSpPr>
        <p:spPr>
          <a:xfrm rot="928996">
            <a:off x="7901108" y="1134063"/>
            <a:ext cx="495586" cy="30787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1.6m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3" name="Google Shape;563;p70"/>
          <p:cNvSpPr txBox="1"/>
          <p:nvPr/>
        </p:nvSpPr>
        <p:spPr>
          <a:xfrm rot="-742251">
            <a:off x="6842000" y="1183041"/>
            <a:ext cx="495710" cy="3078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2.5 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4" name="Google Shape;564;p70"/>
          <p:cNvSpPr txBox="1"/>
          <p:nvPr/>
        </p:nvSpPr>
        <p:spPr>
          <a:xfrm>
            <a:off x="390506" y="4106325"/>
            <a:ext cx="882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Closed position								Open position </a:t>
            </a:r>
            <a:endParaRPr i="0" sz="12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Power: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300</a:t>
            </a:r>
            <a:r>
              <a:rPr b="1" i="0" lang="it" sz="16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W	</a:t>
            </a:r>
            <a:r>
              <a:rPr b="1"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							</a:t>
            </a: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Nominal power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3000W</a:t>
            </a:r>
            <a:r>
              <a:rPr b="1"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generated power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5100W</a:t>
            </a:r>
            <a:endParaRPr b="1" i="0" sz="12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Weight: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70 kg 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it" sz="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Attacked to the vehicle battery pack. </a:t>
            </a: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it" sz="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Included: solar charge controller, solar tracking, IoT technology, remote maintenance &amp; assistance </a:t>
            </a:r>
            <a:endParaRPr b="0" i="0" sz="11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5" name="Google Shape;565;p70"/>
          <p:cNvSpPr txBox="1"/>
          <p:nvPr/>
        </p:nvSpPr>
        <p:spPr>
          <a:xfrm>
            <a:off x="547954" y="459413"/>
            <a:ext cx="64887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FOOD TRUCK CONFIGURATION </a:t>
            </a:r>
            <a:endParaRPr b="0" i="0" sz="21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0" i="1" lang="it" sz="11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example of configuration, customisable in size and power</a:t>
            </a:r>
            <a:endParaRPr b="0" i="1" sz="17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6" name="Google Shape;566;p70"/>
          <p:cNvSpPr txBox="1"/>
          <p:nvPr/>
        </p:nvSpPr>
        <p:spPr>
          <a:xfrm>
            <a:off x="6827231" y="502950"/>
            <a:ext cx="2250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4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Est. price 13.800€</a:t>
            </a:r>
            <a:endParaRPr b="1" sz="14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Return on investment in approx. 1.5 year</a:t>
            </a:r>
            <a:endParaRPr sz="8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71"/>
          <p:cNvPicPr preferRelativeResize="0"/>
          <p:nvPr/>
        </p:nvPicPr>
        <p:blipFill rotWithShape="1">
          <a:blip r:embed="rId3">
            <a:alphaModFix/>
          </a:blip>
          <a:srcRect b="0" l="29488" r="9772" t="0"/>
          <a:stretch/>
        </p:blipFill>
        <p:spPr>
          <a:xfrm>
            <a:off x="4640406" y="1200169"/>
            <a:ext cx="3581208" cy="317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1"/>
          <p:cNvPicPr preferRelativeResize="0"/>
          <p:nvPr/>
        </p:nvPicPr>
        <p:blipFill rotWithShape="1">
          <a:blip r:embed="rId4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1"/>
          <p:cNvPicPr preferRelativeResize="0"/>
          <p:nvPr/>
        </p:nvPicPr>
        <p:blipFill rotWithShape="1">
          <a:blip r:embed="rId5">
            <a:alphaModFix/>
          </a:blip>
          <a:srcRect b="0" l="33294" r="8650" t="0"/>
          <a:stretch/>
        </p:blipFill>
        <p:spPr>
          <a:xfrm>
            <a:off x="390506" y="1168463"/>
            <a:ext cx="3184071" cy="3238482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1"/>
          <p:cNvSpPr txBox="1"/>
          <p:nvPr/>
        </p:nvSpPr>
        <p:spPr>
          <a:xfrm>
            <a:off x="390506" y="4106325"/>
            <a:ext cx="8753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Closed position								Open position </a:t>
            </a:r>
            <a:endParaRPr i="0" sz="12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Power: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200W</a:t>
            </a:r>
            <a:r>
              <a:rPr b="1"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								</a:t>
            </a: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Nominal power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800W</a:t>
            </a:r>
            <a:r>
              <a:rPr b="1"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generated power</a:t>
            </a:r>
            <a:r>
              <a:rPr b="1" i="0" lang="it" sz="12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1360W</a:t>
            </a:r>
            <a:endParaRPr b="1" i="0" sz="12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Weight: </a:t>
            </a:r>
            <a:r>
              <a:rPr b="1" lang="it" sz="16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20 kg 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Attacked to the vehicle battery pack.  Included: solar charge controller, solar tracking, IoT technology, remote maintenance &amp; assistance 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5" name="Google Shape;575;p71"/>
          <p:cNvSpPr txBox="1"/>
          <p:nvPr/>
        </p:nvSpPr>
        <p:spPr>
          <a:xfrm>
            <a:off x="547954" y="459413"/>
            <a:ext cx="64887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SAILBOAT CONFIGURATION </a:t>
            </a:r>
            <a:endParaRPr b="0" i="0" sz="21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0" i="1" lang="it" sz="11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example of configuration, customisable in size and power</a:t>
            </a:r>
            <a:endParaRPr b="0" i="1" sz="17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6" name="Google Shape;576;p71"/>
          <p:cNvSpPr txBox="1"/>
          <p:nvPr/>
        </p:nvSpPr>
        <p:spPr>
          <a:xfrm>
            <a:off x="6827231" y="502950"/>
            <a:ext cx="22500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4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Est. price 3.680€</a:t>
            </a:r>
            <a:endParaRPr b="1" sz="14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8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Return on investment in approx. 2 years based on a 60 day usage a year</a:t>
            </a:r>
            <a:endParaRPr sz="8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72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2"/>
          <p:cNvPicPr preferRelativeResize="0"/>
          <p:nvPr/>
        </p:nvPicPr>
        <p:blipFill rotWithShape="1">
          <a:blip r:embed="rId4">
            <a:alphaModFix/>
          </a:blip>
          <a:srcRect b="12747" l="17617" r="25239" t="0"/>
          <a:stretch/>
        </p:blipFill>
        <p:spPr>
          <a:xfrm>
            <a:off x="5830856" y="1146506"/>
            <a:ext cx="2512716" cy="211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2"/>
          <p:cNvPicPr preferRelativeResize="0"/>
          <p:nvPr/>
        </p:nvPicPr>
        <p:blipFill rotWithShape="1">
          <a:blip r:embed="rId5">
            <a:alphaModFix/>
          </a:blip>
          <a:srcRect b="17912" l="23333" r="26841" t="17886"/>
          <a:stretch/>
        </p:blipFill>
        <p:spPr>
          <a:xfrm>
            <a:off x="474863" y="1444650"/>
            <a:ext cx="2213046" cy="181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2"/>
          <p:cNvPicPr preferRelativeResize="0"/>
          <p:nvPr/>
        </p:nvPicPr>
        <p:blipFill rotWithShape="1">
          <a:blip r:embed="rId6">
            <a:alphaModFix/>
          </a:blip>
          <a:srcRect b="14416" l="22403" r="27765" t="14388"/>
          <a:stretch/>
        </p:blipFill>
        <p:spPr>
          <a:xfrm>
            <a:off x="3339666" y="1444650"/>
            <a:ext cx="2010871" cy="18149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5" name="Google Shape;585;p72"/>
          <p:cNvGraphicFramePr/>
          <p:nvPr/>
        </p:nvGraphicFramePr>
        <p:xfrm>
          <a:off x="285769" y="34319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{D82394C8-43B0-4577-B0FB-3C9DB78DD855}</a:tableStyleId>
              </a:tblPr>
              <a:tblGrid>
                <a:gridCol w="2999150"/>
                <a:gridCol w="2999150"/>
                <a:gridCol w="2999150"/>
              </a:tblGrid>
              <a:tr h="1310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Closed position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est. power:  </a:t>
                      </a: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200W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est. dimensions:  </a:t>
                      </a: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1.8m x 30+30cm 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 modules of 20W (45cm x 45cm)</a:t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 position 1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est. power:  </a:t>
                      </a: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800W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est. dimensions: </a:t>
                      </a: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2m x 3m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 modules of 20W (45cm x 45cm)</a:t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245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43B"/>
                        </a:buClr>
                        <a:buSzPts val="800"/>
                        <a:buFont typeface="Raleway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 position 2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est. power:  </a:t>
                      </a: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1600W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est. dimensions: </a:t>
                      </a:r>
                      <a:r>
                        <a:rPr b="1"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4m x 3m </a:t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rgbClr val="1E343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80 modules of 20W (45cm x 45cm)</a:t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1E343B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586" name="Google Shape;586;p72"/>
          <p:cNvCxnSpPr>
            <a:stCxn id="584" idx="0"/>
          </p:cNvCxnSpPr>
          <p:nvPr/>
        </p:nvCxnSpPr>
        <p:spPr>
          <a:xfrm>
            <a:off x="4345101" y="1444650"/>
            <a:ext cx="613200" cy="19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p72"/>
          <p:cNvCxnSpPr/>
          <p:nvPr/>
        </p:nvCxnSpPr>
        <p:spPr>
          <a:xfrm flipH="1">
            <a:off x="3540652" y="1444650"/>
            <a:ext cx="747300" cy="19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8" name="Google Shape;588;p72"/>
          <p:cNvSpPr txBox="1"/>
          <p:nvPr/>
        </p:nvSpPr>
        <p:spPr>
          <a:xfrm rot="1015305">
            <a:off x="4544981" y="1268762"/>
            <a:ext cx="495765" cy="307953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9" name="Google Shape;589;p72"/>
          <p:cNvSpPr txBox="1"/>
          <p:nvPr/>
        </p:nvSpPr>
        <p:spPr>
          <a:xfrm rot="-926436">
            <a:off x="3619198" y="1268795"/>
            <a:ext cx="495795" cy="30779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90" name="Google Shape;590;p72"/>
          <p:cNvCxnSpPr/>
          <p:nvPr/>
        </p:nvCxnSpPr>
        <p:spPr>
          <a:xfrm>
            <a:off x="7285214" y="1167319"/>
            <a:ext cx="709800" cy="17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1" name="Google Shape;591;p72"/>
          <p:cNvSpPr txBox="1"/>
          <p:nvPr/>
        </p:nvSpPr>
        <p:spPr>
          <a:xfrm rot="746762">
            <a:off x="7467125" y="977404"/>
            <a:ext cx="495546" cy="30788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92" name="Google Shape;592;p72"/>
          <p:cNvCxnSpPr>
            <a:stCxn id="582" idx="0"/>
          </p:cNvCxnSpPr>
          <p:nvPr/>
        </p:nvCxnSpPr>
        <p:spPr>
          <a:xfrm flipH="1">
            <a:off x="5883614" y="1146506"/>
            <a:ext cx="1203600" cy="603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3" name="Google Shape;593;p72"/>
          <p:cNvSpPr txBox="1"/>
          <p:nvPr/>
        </p:nvSpPr>
        <p:spPr>
          <a:xfrm rot="-1613425">
            <a:off x="6176573" y="1112722"/>
            <a:ext cx="496147" cy="30790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4m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94" name="Google Shape;594;p72"/>
          <p:cNvCxnSpPr/>
          <p:nvPr/>
        </p:nvCxnSpPr>
        <p:spPr>
          <a:xfrm flipH="1">
            <a:off x="1002375" y="1518150"/>
            <a:ext cx="332100" cy="75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5" name="Google Shape;595;p72"/>
          <p:cNvCxnSpPr/>
          <p:nvPr/>
        </p:nvCxnSpPr>
        <p:spPr>
          <a:xfrm>
            <a:off x="1363045" y="1518150"/>
            <a:ext cx="613200" cy="19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6" name="Google Shape;596;p72"/>
          <p:cNvSpPr txBox="1"/>
          <p:nvPr/>
        </p:nvSpPr>
        <p:spPr>
          <a:xfrm rot="928996">
            <a:off x="1623289" y="1298204"/>
            <a:ext cx="495586" cy="30787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1.8m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7" name="Google Shape;597;p72"/>
          <p:cNvSpPr txBox="1"/>
          <p:nvPr/>
        </p:nvSpPr>
        <p:spPr>
          <a:xfrm rot="-742251">
            <a:off x="888620" y="1266718"/>
            <a:ext cx="495710" cy="477063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30cm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8" name="Google Shape;598;p72"/>
          <p:cNvSpPr txBox="1"/>
          <p:nvPr/>
        </p:nvSpPr>
        <p:spPr>
          <a:xfrm>
            <a:off x="547954" y="459413"/>
            <a:ext cx="64887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CAR</a:t>
            </a: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CONFIGURATION</a:t>
            </a:r>
            <a:r>
              <a:rPr b="1" i="0" lang="it" sz="27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0" i="0" sz="21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0" i="1" lang="it" sz="11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example of configuration, customisable in size and power</a:t>
            </a:r>
            <a:endParaRPr b="0" i="1" sz="17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73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3"/>
          <p:cNvSpPr txBox="1"/>
          <p:nvPr/>
        </p:nvSpPr>
        <p:spPr>
          <a:xfrm>
            <a:off x="390506" y="283688"/>
            <a:ext cx="8206500" cy="14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it" sz="23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Increased range</a:t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on a medium size electric car (Tesla model 3 or similar)</a:t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000"/>
              <a:buFont typeface="Raleway"/>
              <a:buNone/>
            </a:pPr>
            <a:r>
              <a:t/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000"/>
              <a:buFont typeface="Raleway"/>
              <a:buNone/>
            </a:pPr>
            <a:r>
              <a:t/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4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5" name="Google Shape;605;p73"/>
          <p:cNvSpPr txBox="1"/>
          <p:nvPr/>
        </p:nvSpPr>
        <p:spPr>
          <a:xfrm>
            <a:off x="655894" y="2916845"/>
            <a:ext cx="2527800" cy="16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Closed position while moving</a:t>
            </a:r>
            <a:endParaRPr b="0" i="0" sz="13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+13%</a:t>
            </a:r>
            <a:r>
              <a:rPr b="0" i="0" lang="it" sz="1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in increased range equals to 78 km</a:t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                            </a:t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6" name="Google Shape;606;p73"/>
          <p:cNvSpPr txBox="1"/>
          <p:nvPr/>
        </p:nvSpPr>
        <p:spPr>
          <a:xfrm>
            <a:off x="3472088" y="2907694"/>
            <a:ext cx="2527800" cy="16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Open position 1 while stationary</a:t>
            </a:r>
            <a:endParaRPr b="0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34290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+24</a:t>
            </a:r>
            <a:r>
              <a:rPr b="1" i="0" lang="it" sz="1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added km each hour of charge</a:t>
            </a:r>
            <a:endParaRPr b="1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34290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it" sz="1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Fully charged in 26 hours                          </a:t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7" name="Google Shape;607;p73"/>
          <p:cNvSpPr txBox="1"/>
          <p:nvPr/>
        </p:nvSpPr>
        <p:spPr>
          <a:xfrm>
            <a:off x="6288287" y="2916836"/>
            <a:ext cx="2527800" cy="16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" sz="11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Open position 2 while stationary</a:t>
            </a:r>
            <a:endParaRPr b="0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34290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+48 </a:t>
            </a:r>
            <a:r>
              <a:rPr b="1" i="0" lang="it" sz="1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added km each hour of charge</a:t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34290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it" sz="15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Fully charged in 13 hours                               </a:t>
            </a:r>
            <a:endParaRPr b="0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08" name="Google Shape;608;p73"/>
          <p:cNvPicPr preferRelativeResize="0"/>
          <p:nvPr/>
        </p:nvPicPr>
        <p:blipFill rotWithShape="1">
          <a:blip r:embed="rId4">
            <a:alphaModFix/>
          </a:blip>
          <a:srcRect b="14423" l="22402" r="27769" t="14387"/>
          <a:stretch/>
        </p:blipFill>
        <p:spPr>
          <a:xfrm>
            <a:off x="3512972" y="1163869"/>
            <a:ext cx="2180135" cy="170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3"/>
          <p:cNvPicPr preferRelativeResize="0"/>
          <p:nvPr/>
        </p:nvPicPr>
        <p:blipFill rotWithShape="1">
          <a:blip r:embed="rId5">
            <a:alphaModFix/>
          </a:blip>
          <a:srcRect b="12741" l="17615" r="28971" t="5109"/>
          <a:stretch/>
        </p:blipFill>
        <p:spPr>
          <a:xfrm>
            <a:off x="6411067" y="947494"/>
            <a:ext cx="2239886" cy="1904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73"/>
          <p:cNvPicPr preferRelativeResize="0"/>
          <p:nvPr/>
        </p:nvPicPr>
        <p:blipFill rotWithShape="1">
          <a:blip r:embed="rId6">
            <a:alphaModFix/>
          </a:blip>
          <a:srcRect b="19754" l="23336" r="31386" t="17889"/>
          <a:stretch/>
        </p:blipFill>
        <p:spPr>
          <a:xfrm>
            <a:off x="493050" y="1250762"/>
            <a:ext cx="2016080" cy="1532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4"/>
          <p:cNvSpPr/>
          <p:nvPr/>
        </p:nvSpPr>
        <p:spPr>
          <a:xfrm>
            <a:off x="0" y="1232644"/>
            <a:ext cx="6045600" cy="391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7" name="Google Shape;617;p74"/>
          <p:cNvSpPr/>
          <p:nvPr/>
        </p:nvSpPr>
        <p:spPr>
          <a:xfrm>
            <a:off x="2199500" y="3503755"/>
            <a:ext cx="1181100" cy="118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74"/>
          <p:cNvSpPr/>
          <p:nvPr/>
        </p:nvSpPr>
        <p:spPr>
          <a:xfrm>
            <a:off x="71419" y="303590"/>
            <a:ext cx="8998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105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900"/>
              <a:buFont typeface="Raleway"/>
              <a:buNone/>
            </a:pPr>
            <a:r>
              <a:rPr b="1" i="0" lang="it" sz="29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PARTNERS</a:t>
            </a:r>
            <a:endParaRPr b="1" i="0" sz="29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9" name="Google Shape;619;p74"/>
          <p:cNvSpPr/>
          <p:nvPr/>
        </p:nvSpPr>
        <p:spPr>
          <a:xfrm>
            <a:off x="3836846" y="1624249"/>
            <a:ext cx="1181100" cy="118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8223" y="1806902"/>
            <a:ext cx="1092875" cy="19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1496" y="2289627"/>
            <a:ext cx="1062704" cy="4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74"/>
          <p:cNvPicPr preferRelativeResize="0"/>
          <p:nvPr/>
        </p:nvPicPr>
        <p:blipFill rotWithShape="1">
          <a:blip r:embed="rId5">
            <a:alphaModFix/>
          </a:blip>
          <a:srcRect b="16424" l="0" r="0" t="26764"/>
          <a:stretch/>
        </p:blipFill>
        <p:spPr>
          <a:xfrm>
            <a:off x="7845075" y="211200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6351" y="2161203"/>
            <a:ext cx="1806750" cy="118118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74"/>
          <p:cNvSpPr/>
          <p:nvPr/>
        </p:nvSpPr>
        <p:spPr>
          <a:xfrm>
            <a:off x="554727" y="3503751"/>
            <a:ext cx="1181100" cy="118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547" y="3787078"/>
            <a:ext cx="1092875" cy="5810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6" name="Google Shape;626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1866" y="3849294"/>
            <a:ext cx="1092875" cy="43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6338" y="1142285"/>
            <a:ext cx="1806750" cy="944027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74"/>
          <p:cNvSpPr/>
          <p:nvPr/>
        </p:nvSpPr>
        <p:spPr>
          <a:xfrm>
            <a:off x="561203" y="1639376"/>
            <a:ext cx="1181100" cy="118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2150" y="1624254"/>
            <a:ext cx="1311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74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12366" l="0" r="0" t="13493"/>
          <a:stretch/>
        </p:blipFill>
        <p:spPr>
          <a:xfrm>
            <a:off x="6841975" y="3540075"/>
            <a:ext cx="1995500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7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67700" y="1639450"/>
            <a:ext cx="1181200" cy="1181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2" name="Google Shape;632;p7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56776" y="3476600"/>
            <a:ext cx="1181100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5"/>
          <p:cNvSpPr/>
          <p:nvPr/>
        </p:nvSpPr>
        <p:spPr>
          <a:xfrm>
            <a:off x="2685128" y="920685"/>
            <a:ext cx="2109600" cy="2109600"/>
          </a:xfrm>
          <a:prstGeom prst="ellipse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55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</a:pPr>
            <a:r>
              <a:rPr lang="it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€ 335</a:t>
            </a:r>
            <a:br>
              <a:rPr lang="it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it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million</a:t>
            </a:r>
            <a:endParaRPr i="0" sz="2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8" name="Google Shape;638;p75"/>
          <p:cNvSpPr/>
          <p:nvPr/>
        </p:nvSpPr>
        <p:spPr>
          <a:xfrm>
            <a:off x="2685113" y="3182531"/>
            <a:ext cx="19863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TAM</a:t>
            </a:r>
            <a:endParaRPr b="1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Total addressable market</a:t>
            </a:r>
            <a:endParaRPr b="0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aleway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 and Western Europe </a:t>
            </a:r>
            <a:b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food trucks</a:t>
            </a:r>
            <a:endParaRPr b="0" i="0" sz="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9" name="Google Shape;639;p75"/>
          <p:cNvSpPr/>
          <p:nvPr/>
        </p:nvSpPr>
        <p:spPr>
          <a:xfrm>
            <a:off x="7932200" y="2392875"/>
            <a:ext cx="537600" cy="559200"/>
          </a:xfrm>
          <a:prstGeom prst="ellipse">
            <a:avLst/>
          </a:prstGeom>
          <a:solidFill>
            <a:srgbClr val="40709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75"/>
          <p:cNvSpPr/>
          <p:nvPr/>
        </p:nvSpPr>
        <p:spPr>
          <a:xfrm>
            <a:off x="7372013" y="3175819"/>
            <a:ext cx="16179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SOM</a:t>
            </a:r>
            <a:endParaRPr b="1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Serviceable obtainable market</a:t>
            </a:r>
            <a:br>
              <a:rPr b="1" i="0" lang="it" sz="8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b="1" i="0" sz="8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16% (Early adopters) of the 50% SAM 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1" name="Google Shape;641;p75"/>
          <p:cNvSpPr/>
          <p:nvPr/>
        </p:nvSpPr>
        <p:spPr>
          <a:xfrm>
            <a:off x="5726119" y="2167181"/>
            <a:ext cx="831900" cy="863100"/>
          </a:xfrm>
          <a:prstGeom prst="ellipse">
            <a:avLst/>
          </a:prstGeom>
          <a:solidFill>
            <a:srgbClr val="8DA5A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75"/>
          <p:cNvSpPr/>
          <p:nvPr/>
        </p:nvSpPr>
        <p:spPr>
          <a:xfrm>
            <a:off x="4912085" y="3132131"/>
            <a:ext cx="2460000" cy="1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SAM</a:t>
            </a:r>
            <a:endParaRPr b="1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Serviceable available market</a:t>
            </a:r>
            <a:endParaRPr b="1" i="0" sz="14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sz="600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Western Europe 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food trucks</a:t>
            </a:r>
            <a:endParaRPr b="0" i="0" sz="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preencoded.png" id="643" name="Google Shape;64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8274" y="1873248"/>
            <a:ext cx="40138" cy="31110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5"/>
          <p:cNvSpPr/>
          <p:nvPr/>
        </p:nvSpPr>
        <p:spPr>
          <a:xfrm>
            <a:off x="5118171" y="1545964"/>
            <a:ext cx="2047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000"/>
              <a:buFont typeface="Raleway"/>
              <a:buNone/>
            </a:pP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€ </a:t>
            </a:r>
            <a:r>
              <a:rPr lang="it" sz="20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120 </a:t>
            </a: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million</a:t>
            </a:r>
            <a:endParaRPr b="0" i="0" sz="20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5" name="Google Shape;645;p75"/>
          <p:cNvSpPr/>
          <p:nvPr/>
        </p:nvSpPr>
        <p:spPr>
          <a:xfrm>
            <a:off x="7165964" y="1703151"/>
            <a:ext cx="1997400" cy="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600"/>
              <a:buFont typeface="Raleway"/>
              <a:buNone/>
            </a:pP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€ </a:t>
            </a:r>
            <a:r>
              <a:rPr lang="it" sz="20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9.7</a:t>
            </a: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mil</a:t>
            </a:r>
            <a:r>
              <a:rPr lang="it" sz="20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li</a:t>
            </a: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646" name="Google Shape;646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0384" y="2081767"/>
            <a:ext cx="40138" cy="31110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75"/>
          <p:cNvSpPr/>
          <p:nvPr/>
        </p:nvSpPr>
        <p:spPr>
          <a:xfrm>
            <a:off x="3213884" y="303590"/>
            <a:ext cx="58563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105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900"/>
              <a:buFont typeface="Raleway"/>
              <a:buNone/>
            </a:pPr>
            <a:r>
              <a:rPr lang="it" sz="29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FOOD TRUCK </a:t>
            </a:r>
            <a:r>
              <a:rPr b="1" i="0" lang="it" sz="29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MARKET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75"/>
          <p:cNvPicPr preferRelativeResize="0"/>
          <p:nvPr/>
        </p:nvPicPr>
        <p:blipFill rotWithShape="1">
          <a:blip r:embed="rId5">
            <a:alphaModFix/>
          </a:blip>
          <a:srcRect b="2024" l="29662" r="1594" t="2033"/>
          <a:stretch/>
        </p:blipFill>
        <p:spPr>
          <a:xfrm>
            <a:off x="0" y="0"/>
            <a:ext cx="24599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5"/>
          <p:cNvPicPr preferRelativeResize="0"/>
          <p:nvPr/>
        </p:nvPicPr>
        <p:blipFill rotWithShape="1">
          <a:blip r:embed="rId6">
            <a:alphaModFix/>
          </a:blip>
          <a:srcRect b="16424" l="0" r="0" t="26764"/>
          <a:stretch/>
        </p:blipFill>
        <p:spPr>
          <a:xfrm>
            <a:off x="8103764" y="4780594"/>
            <a:ext cx="973466" cy="3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5"/>
          <p:cNvSpPr txBox="1"/>
          <p:nvPr/>
        </p:nvSpPr>
        <p:spPr>
          <a:xfrm>
            <a:off x="203869" y="4682925"/>
            <a:ext cx="2250000" cy="338700"/>
          </a:xfrm>
          <a:prstGeom prst="rect">
            <a:avLst/>
          </a:prstGeom>
          <a:solidFill>
            <a:srgbClr val="69A2B4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6.8</a:t>
            </a: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%  CAGR </a:t>
            </a: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76"/>
          <p:cNvPicPr preferRelativeResize="0"/>
          <p:nvPr/>
        </p:nvPicPr>
        <p:blipFill rotWithShape="1">
          <a:blip r:embed="rId3">
            <a:alphaModFix/>
          </a:blip>
          <a:srcRect b="-1249" l="22482" r="41671" t="1250"/>
          <a:stretch/>
        </p:blipFill>
        <p:spPr>
          <a:xfrm>
            <a:off x="0" y="7894"/>
            <a:ext cx="2510812" cy="5249907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6"/>
          <p:cNvSpPr/>
          <p:nvPr/>
        </p:nvSpPr>
        <p:spPr>
          <a:xfrm>
            <a:off x="2665753" y="906060"/>
            <a:ext cx="2109600" cy="2109600"/>
          </a:xfrm>
          <a:prstGeom prst="ellipse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55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</a:pPr>
            <a:r>
              <a:rPr lang="it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€ 1.5</a:t>
            </a:r>
            <a:br>
              <a:rPr lang="it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it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billion</a:t>
            </a:r>
            <a:endParaRPr i="0" sz="2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7" name="Google Shape;657;p76"/>
          <p:cNvSpPr/>
          <p:nvPr/>
        </p:nvSpPr>
        <p:spPr>
          <a:xfrm>
            <a:off x="2665738" y="3167906"/>
            <a:ext cx="19863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23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TAM</a:t>
            </a:r>
            <a:endParaRPr b="1" i="0" sz="23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i="0" sz="18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Total addressable market</a:t>
            </a:r>
            <a:endParaRPr b="0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aleway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500k global recreational </a:t>
            </a:r>
            <a:b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sailing boats</a:t>
            </a:r>
            <a:endParaRPr b="0" i="0" sz="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8" name="Google Shape;658;p76"/>
          <p:cNvSpPr/>
          <p:nvPr/>
        </p:nvSpPr>
        <p:spPr>
          <a:xfrm>
            <a:off x="7912825" y="2378250"/>
            <a:ext cx="537600" cy="559200"/>
          </a:xfrm>
          <a:prstGeom prst="ellipse">
            <a:avLst/>
          </a:prstGeom>
          <a:solidFill>
            <a:srgbClr val="40709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76"/>
          <p:cNvSpPr/>
          <p:nvPr/>
        </p:nvSpPr>
        <p:spPr>
          <a:xfrm>
            <a:off x="7352644" y="3161194"/>
            <a:ext cx="16179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SOM</a:t>
            </a:r>
            <a:endParaRPr b="1" i="0" sz="18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8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Serviceable obtainable market</a:t>
            </a:r>
            <a:br>
              <a:rPr b="1" i="0" lang="it" sz="8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b="1" i="0" sz="8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16% (Early adopters) 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of the 50% SAM</a:t>
            </a:r>
            <a:endParaRPr b="1"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8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8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0" name="Google Shape;660;p76"/>
          <p:cNvSpPr/>
          <p:nvPr/>
        </p:nvSpPr>
        <p:spPr>
          <a:xfrm>
            <a:off x="5706744" y="2152556"/>
            <a:ext cx="831900" cy="863100"/>
          </a:xfrm>
          <a:prstGeom prst="ellipse">
            <a:avLst/>
          </a:prstGeom>
          <a:solidFill>
            <a:srgbClr val="8DA5A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76"/>
          <p:cNvSpPr/>
          <p:nvPr/>
        </p:nvSpPr>
        <p:spPr>
          <a:xfrm>
            <a:off x="4892710" y="3117506"/>
            <a:ext cx="2460000" cy="1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SAM</a:t>
            </a:r>
            <a:endParaRPr b="1" i="0" sz="18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8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Serviceable available market</a:t>
            </a:r>
            <a:endParaRPr b="1" i="0" sz="14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sz="800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Recreational sailing boats in Europe, 75% of which wants renewable energy.</a:t>
            </a:r>
            <a:endParaRPr b="0" i="0" sz="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preencoded.png" id="662" name="Google Shape;66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8899" y="1858623"/>
            <a:ext cx="40138" cy="31110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76"/>
          <p:cNvSpPr/>
          <p:nvPr/>
        </p:nvSpPr>
        <p:spPr>
          <a:xfrm>
            <a:off x="5098796" y="1531339"/>
            <a:ext cx="2047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000"/>
              <a:buFont typeface="Raleway"/>
              <a:buNone/>
            </a:pP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€ </a:t>
            </a:r>
            <a:r>
              <a:rPr lang="it" sz="20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390 </a:t>
            </a: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million</a:t>
            </a:r>
            <a:endParaRPr b="0" i="0" sz="20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4" name="Google Shape;664;p76"/>
          <p:cNvSpPr/>
          <p:nvPr/>
        </p:nvSpPr>
        <p:spPr>
          <a:xfrm>
            <a:off x="7146589" y="1688526"/>
            <a:ext cx="1997400" cy="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600"/>
              <a:buFont typeface="Raleway"/>
              <a:buNone/>
            </a:pP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€ </a:t>
            </a:r>
            <a:r>
              <a:rPr lang="it" sz="20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31</a:t>
            </a:r>
            <a:r>
              <a:rPr b="0" i="0" lang="it" sz="20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 million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665" name="Google Shape;665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1009" y="2181442"/>
            <a:ext cx="40138" cy="31110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6"/>
          <p:cNvSpPr/>
          <p:nvPr/>
        </p:nvSpPr>
        <p:spPr>
          <a:xfrm>
            <a:off x="3213884" y="303590"/>
            <a:ext cx="58563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105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900"/>
              <a:buFont typeface="Raleway"/>
              <a:buNone/>
            </a:pPr>
            <a:r>
              <a:rPr lang="it" sz="29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NAUTICAL </a:t>
            </a:r>
            <a:r>
              <a:rPr b="1" i="0" lang="it" sz="29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MARKET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76"/>
          <p:cNvSpPr/>
          <p:nvPr/>
        </p:nvSpPr>
        <p:spPr>
          <a:xfrm>
            <a:off x="3213884" y="787415"/>
            <a:ext cx="5856300" cy="1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05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400"/>
              <a:buFont typeface="Raleway"/>
              <a:buNone/>
            </a:pPr>
            <a:r>
              <a:t/>
            </a:r>
            <a:endParaRPr sz="1400">
              <a:solidFill>
                <a:srgbClr val="44444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6105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400"/>
              <a:buFont typeface="Raleway"/>
              <a:buNone/>
            </a:pPr>
            <a:r>
              <a:t/>
            </a:r>
            <a:endParaRPr b="0" i="0" sz="1400" u="none" cap="none" strike="noStrike">
              <a:solidFill>
                <a:srgbClr val="44444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8" name="Google Shape;668;p76"/>
          <p:cNvSpPr txBox="1"/>
          <p:nvPr/>
        </p:nvSpPr>
        <p:spPr>
          <a:xfrm>
            <a:off x="203869" y="3939975"/>
            <a:ext cx="2250000" cy="1139100"/>
          </a:xfrm>
          <a:prstGeom prst="rect">
            <a:avLst/>
          </a:prstGeom>
          <a:solidFill>
            <a:srgbClr val="69A2B4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latin typeface="Raleway"/>
                <a:ea typeface="Raleway"/>
                <a:cs typeface="Raleway"/>
                <a:sym typeface="Raleway"/>
              </a:rPr>
              <a:t>4%  </a:t>
            </a: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CAGR</a:t>
            </a:r>
            <a:r>
              <a:rPr b="1" lang="it" sz="130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it" sz="1300">
                <a:latin typeface="Raleway"/>
                <a:ea typeface="Raleway"/>
                <a:cs typeface="Raleway"/>
                <a:sym typeface="Raleway"/>
              </a:rPr>
              <a:t> marine solar power market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latin typeface="Raleway"/>
                <a:ea typeface="Raleway"/>
                <a:cs typeface="Raleway"/>
                <a:sym typeface="Raleway"/>
              </a:rPr>
              <a:t>6.2% CAGR</a:t>
            </a:r>
            <a:r>
              <a:rPr b="1" lang="it" sz="1300">
                <a:latin typeface="Raleway"/>
                <a:ea typeface="Raleway"/>
                <a:cs typeface="Raleway"/>
                <a:sym typeface="Raleway"/>
              </a:rPr>
              <a:t>  recreational boat market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7"/>
          <p:cNvSpPr/>
          <p:nvPr/>
        </p:nvSpPr>
        <p:spPr>
          <a:xfrm>
            <a:off x="2685128" y="920685"/>
            <a:ext cx="2109600" cy="2109600"/>
          </a:xfrm>
          <a:prstGeom prst="ellipse">
            <a:avLst/>
          </a:prstGeom>
          <a:solidFill>
            <a:srgbClr val="506E7B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553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</a:pPr>
            <a:r>
              <a:rPr lang="it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€ 18 billion</a:t>
            </a:r>
            <a:endParaRPr i="0" sz="2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5" name="Google Shape;675;p77"/>
          <p:cNvSpPr/>
          <p:nvPr/>
        </p:nvSpPr>
        <p:spPr>
          <a:xfrm>
            <a:off x="2685113" y="3182531"/>
            <a:ext cx="19863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TAM</a:t>
            </a:r>
            <a:endParaRPr b="1" i="0" sz="15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Total addressable market</a:t>
            </a:r>
            <a:endParaRPr b="0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aleway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Nigeria off-grid 85 million people</a:t>
            </a:r>
            <a:b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Global 700 refugee camps</a:t>
            </a:r>
            <a:endParaRPr b="0" i="0" sz="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6" name="Google Shape;676;p77"/>
          <p:cNvSpPr/>
          <p:nvPr/>
        </p:nvSpPr>
        <p:spPr>
          <a:xfrm>
            <a:off x="7932200" y="2392875"/>
            <a:ext cx="537600" cy="559200"/>
          </a:xfrm>
          <a:prstGeom prst="ellipse">
            <a:avLst/>
          </a:prstGeom>
          <a:solidFill>
            <a:srgbClr val="40709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77"/>
          <p:cNvSpPr/>
          <p:nvPr/>
        </p:nvSpPr>
        <p:spPr>
          <a:xfrm>
            <a:off x="7296600" y="3175819"/>
            <a:ext cx="16932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SOM</a:t>
            </a:r>
            <a:endParaRPr b="1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Serviceable obtainable market</a:t>
            </a:r>
            <a:endParaRPr b="1" i="0" sz="14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sz="1400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5 villages in Nigeria 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7 refugee camps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8" name="Google Shape;678;p77"/>
          <p:cNvSpPr/>
          <p:nvPr/>
        </p:nvSpPr>
        <p:spPr>
          <a:xfrm>
            <a:off x="5726119" y="2167181"/>
            <a:ext cx="831900" cy="863100"/>
          </a:xfrm>
          <a:prstGeom prst="ellipse">
            <a:avLst/>
          </a:prstGeom>
          <a:solidFill>
            <a:srgbClr val="8DA5A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77"/>
          <p:cNvSpPr/>
          <p:nvPr/>
        </p:nvSpPr>
        <p:spPr>
          <a:xfrm>
            <a:off x="4912085" y="3132131"/>
            <a:ext cx="2460000" cy="1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lang="it" sz="23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SAM</a:t>
            </a:r>
            <a:endParaRPr b="1" i="0" sz="14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0" i="0" sz="11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b="1" i="0" lang="it" sz="1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Serviceable available market</a:t>
            </a:r>
            <a:endParaRPr b="1" i="0" sz="14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t/>
            </a:r>
            <a:endParaRPr b="1" sz="700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2% Nigeria off-grid people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13611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1400"/>
              <a:buFont typeface="Raleway"/>
              <a:buNone/>
            </a:pPr>
            <a:r>
              <a:rPr lang="it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Southern Europe refugee camps 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preencoded.png" id="680" name="Google Shape;68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8274" y="1873248"/>
            <a:ext cx="40138" cy="31110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7"/>
          <p:cNvSpPr/>
          <p:nvPr/>
        </p:nvSpPr>
        <p:spPr>
          <a:xfrm>
            <a:off x="5118171" y="1545964"/>
            <a:ext cx="2047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000"/>
              <a:buFont typeface="Raleway"/>
              <a:buNone/>
            </a:pPr>
            <a:r>
              <a:rPr lang="it" sz="20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€ 800 million</a:t>
            </a:r>
            <a:endParaRPr b="0" i="0" sz="20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2" name="Google Shape;682;p77"/>
          <p:cNvSpPr/>
          <p:nvPr/>
        </p:nvSpPr>
        <p:spPr>
          <a:xfrm>
            <a:off x="7165964" y="1703151"/>
            <a:ext cx="1997400" cy="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600"/>
              <a:buFont typeface="Raleway"/>
              <a:buNone/>
            </a:pPr>
            <a:r>
              <a:rPr lang="it" sz="20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€ 21 million</a:t>
            </a:r>
            <a:endParaRPr i="0" sz="2000" u="none" cap="none" strike="noStrike">
              <a:solidFill>
                <a:srgbClr val="1E34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preencoded.png" id="683" name="Google Shape;68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0384" y="2081767"/>
            <a:ext cx="40138" cy="31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7"/>
          <p:cNvPicPr preferRelativeResize="0"/>
          <p:nvPr/>
        </p:nvPicPr>
        <p:blipFill rotWithShape="1">
          <a:blip r:embed="rId5">
            <a:alphaModFix/>
          </a:blip>
          <a:srcRect b="16424" l="0" r="0" t="26764"/>
          <a:stretch/>
        </p:blipFill>
        <p:spPr>
          <a:xfrm>
            <a:off x="8103764" y="4780594"/>
            <a:ext cx="973466" cy="3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77"/>
          <p:cNvSpPr/>
          <p:nvPr/>
        </p:nvSpPr>
        <p:spPr>
          <a:xfrm>
            <a:off x="3213884" y="303590"/>
            <a:ext cx="58563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105"/>
              </a:lnSpc>
              <a:spcBef>
                <a:spcPts val="0"/>
              </a:spcBef>
              <a:spcAft>
                <a:spcPts val="0"/>
              </a:spcAft>
              <a:buClr>
                <a:srgbClr val="1E343B"/>
              </a:buClr>
              <a:buSzPts val="2900"/>
              <a:buFont typeface="Raleway"/>
              <a:buNone/>
            </a:pPr>
            <a:r>
              <a:rPr lang="it" sz="2900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NGOs </a:t>
            </a:r>
            <a:r>
              <a:rPr b="1" i="0" lang="it" sz="2900" u="none" cap="none" strike="noStrike">
                <a:solidFill>
                  <a:srgbClr val="1E343B"/>
                </a:solidFill>
                <a:latin typeface="Raleway"/>
                <a:ea typeface="Raleway"/>
                <a:cs typeface="Raleway"/>
                <a:sym typeface="Raleway"/>
              </a:rPr>
              <a:t>MARKET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77"/>
          <p:cNvPicPr preferRelativeResize="0"/>
          <p:nvPr/>
        </p:nvPicPr>
        <p:blipFill rotWithShape="1">
          <a:blip r:embed="rId6">
            <a:alphaModFix/>
          </a:blip>
          <a:srcRect b="-669" l="41390" r="33174" t="15930"/>
          <a:stretch/>
        </p:blipFill>
        <p:spPr>
          <a:xfrm>
            <a:off x="0" y="-115931"/>
            <a:ext cx="2459924" cy="546244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77"/>
          <p:cNvSpPr txBox="1"/>
          <p:nvPr/>
        </p:nvSpPr>
        <p:spPr>
          <a:xfrm>
            <a:off x="203869" y="4682925"/>
            <a:ext cx="2250000" cy="338700"/>
          </a:xfrm>
          <a:prstGeom prst="rect">
            <a:avLst/>
          </a:prstGeom>
          <a:solidFill>
            <a:srgbClr val="69A2B4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5.2</a:t>
            </a: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%  CAGR </a:t>
            </a:r>
            <a:r>
              <a:rPr b="1" lang="it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2"/>
          <p:cNvPicPr preferRelativeResize="0"/>
          <p:nvPr/>
        </p:nvPicPr>
        <p:blipFill rotWithShape="1">
          <a:blip r:embed="rId3">
            <a:alphaModFix/>
          </a:blip>
          <a:srcRect b="0" l="13712" r="22479" t="0"/>
          <a:stretch/>
        </p:blipFill>
        <p:spPr>
          <a:xfrm>
            <a:off x="-30244" y="0"/>
            <a:ext cx="583742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2"/>
          <p:cNvPicPr preferRelativeResize="0"/>
          <p:nvPr/>
        </p:nvPicPr>
        <p:blipFill rotWithShape="1">
          <a:blip r:embed="rId4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2"/>
          <p:cNvSpPr txBox="1"/>
          <p:nvPr/>
        </p:nvSpPr>
        <p:spPr>
          <a:xfrm>
            <a:off x="5919237" y="1683754"/>
            <a:ext cx="2190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3400"/>
              <a:buFont typeface="Helvetica Neue"/>
              <a:buNone/>
            </a:pPr>
            <a:r>
              <a:rPr b="1" i="0" lang="it" sz="3400" u="none" cap="none" strike="noStrike">
                <a:solidFill>
                  <a:srgbClr val="69A2B4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0" i="0" sz="800" u="none" cap="none" strike="noStrike">
              <a:solidFill>
                <a:srgbClr val="69A2B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42"/>
          <p:cNvSpPr txBox="1"/>
          <p:nvPr/>
        </p:nvSpPr>
        <p:spPr>
          <a:xfrm>
            <a:off x="6233161" y="1751531"/>
            <a:ext cx="2762100" cy="18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it" sz="2900" u="none" cap="none" strike="noStrike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OUR IDEA IS BORN TO SATISFY A NEED</a:t>
            </a:r>
            <a:endParaRPr b="1" i="0" sz="3100" u="none" cap="none" strike="noStrike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42"/>
          <p:cNvSpPr txBox="1"/>
          <p:nvPr/>
        </p:nvSpPr>
        <p:spPr>
          <a:xfrm>
            <a:off x="6158231" y="531975"/>
            <a:ext cx="3271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HOW </a:t>
            </a: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IT STARTED</a:t>
            </a:r>
            <a:endParaRPr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3"/>
          <p:cNvPicPr preferRelativeResize="0"/>
          <p:nvPr/>
        </p:nvPicPr>
        <p:blipFill rotWithShape="1">
          <a:blip r:embed="rId3">
            <a:alphaModFix/>
          </a:blip>
          <a:srcRect b="0" l="19867" r="30062" t="0"/>
          <a:stretch/>
        </p:blipFill>
        <p:spPr>
          <a:xfrm>
            <a:off x="-34744" y="-139819"/>
            <a:ext cx="4613100" cy="603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3"/>
          <p:cNvSpPr txBox="1"/>
          <p:nvPr/>
        </p:nvSpPr>
        <p:spPr>
          <a:xfrm>
            <a:off x="5477325" y="1107994"/>
            <a:ext cx="3372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1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1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1" name="Google Shape;22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3"/>
          <p:cNvSpPr txBox="1"/>
          <p:nvPr/>
        </p:nvSpPr>
        <p:spPr>
          <a:xfrm>
            <a:off x="547950" y="459413"/>
            <a:ext cx="3710700" cy="3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NEED</a:t>
            </a:r>
            <a:endParaRPr b="0" i="0" sz="1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100"/>
              <a:buFont typeface="Helvetica Neue"/>
              <a:buNone/>
            </a:pPr>
            <a:r>
              <a:rPr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</a:t>
            </a:r>
            <a:r>
              <a:rPr lang="it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lean energy anywhere anytime </a:t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100"/>
              <a:buFont typeface="Helvetica Neue"/>
              <a:buNone/>
            </a:pPr>
            <a:r>
              <a:t/>
            </a:r>
            <a:endParaRPr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0807F"/>
              </a:buClr>
              <a:buSzPts val="1100"/>
              <a:buFont typeface="Helvetica Neue"/>
              <a:buNone/>
            </a:pPr>
            <a:r>
              <a:t/>
            </a:r>
            <a:endParaRPr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3" name="Google Shape;223;p43"/>
          <p:cNvPicPr preferRelativeResize="0"/>
          <p:nvPr/>
        </p:nvPicPr>
        <p:blipFill rotWithShape="1">
          <a:blip r:embed="rId5">
            <a:alphaModFix/>
          </a:blip>
          <a:srcRect b="7439" l="6478" r="43456" t="-7440"/>
          <a:stretch/>
        </p:blipFill>
        <p:spPr>
          <a:xfrm>
            <a:off x="4515100" y="-912850"/>
            <a:ext cx="4785224" cy="636115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3"/>
          <p:cNvSpPr txBox="1"/>
          <p:nvPr/>
        </p:nvSpPr>
        <p:spPr>
          <a:xfrm>
            <a:off x="4972050" y="1257300"/>
            <a:ext cx="40092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Independence </a:t>
            </a:r>
            <a:r>
              <a:rPr lang="it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from fossil fuels </a:t>
            </a:r>
            <a:endParaRPr sz="1100"/>
          </a:p>
        </p:txBody>
      </p:sp>
      <p:pic>
        <p:nvPicPr>
          <p:cNvPr id="225" name="Google Shape;225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4"/>
          <p:cNvPicPr preferRelativeResize="0"/>
          <p:nvPr/>
        </p:nvPicPr>
        <p:blipFill rotWithShape="1">
          <a:blip r:embed="rId3">
            <a:alphaModFix/>
          </a:blip>
          <a:srcRect b="0" l="7927" r="9754" t="17681"/>
          <a:stretch/>
        </p:blipFill>
        <p:spPr>
          <a:xfrm>
            <a:off x="5591181" y="0"/>
            <a:ext cx="3857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4"/>
          <p:cNvSpPr txBox="1"/>
          <p:nvPr/>
        </p:nvSpPr>
        <p:spPr>
          <a:xfrm>
            <a:off x="547950" y="459413"/>
            <a:ext cx="8043900" cy="3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PROBLEMS </a:t>
            </a: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WITH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SOLAR PANELS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Shading losses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Low efficiency, limited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interrupted production </a:t>
            </a: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3" name="Google Shape;23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5"/>
          <p:cNvPicPr preferRelativeResize="0"/>
          <p:nvPr/>
        </p:nvPicPr>
        <p:blipFill rotWithShape="1">
          <a:blip r:embed="rId3">
            <a:alphaModFix/>
          </a:blip>
          <a:srcRect b="38188" l="21275" r="19706" t="3410"/>
          <a:stretch/>
        </p:blipFill>
        <p:spPr>
          <a:xfrm>
            <a:off x="5624300" y="0"/>
            <a:ext cx="3519700" cy="52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5"/>
          <p:cNvSpPr txBox="1"/>
          <p:nvPr/>
        </p:nvSpPr>
        <p:spPr>
          <a:xfrm>
            <a:off x="547950" y="459413"/>
            <a:ext cx="3723900" cy="25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PROBLEMS </a:t>
            </a: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WITH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SOLAR PANELS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b="1"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Difficult to transport, install and maintain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1" name="Google Shape;24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6"/>
          <p:cNvPicPr preferRelativeResize="0"/>
          <p:nvPr/>
        </p:nvPicPr>
        <p:blipFill rotWithShape="1">
          <a:blip r:embed="rId3">
            <a:alphaModFix/>
          </a:blip>
          <a:srcRect b="16424" l="0" r="0" t="26764"/>
          <a:stretch/>
        </p:blipFill>
        <p:spPr>
          <a:xfrm>
            <a:off x="7984369" y="4742438"/>
            <a:ext cx="1092864" cy="34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6"/>
          <p:cNvPicPr preferRelativeResize="0"/>
          <p:nvPr/>
        </p:nvPicPr>
        <p:blipFill rotWithShape="1">
          <a:blip r:embed="rId4">
            <a:alphaModFix/>
          </a:blip>
          <a:srcRect b="15769" l="28642" r="40983" t="16258"/>
          <a:stretch/>
        </p:blipFill>
        <p:spPr>
          <a:xfrm>
            <a:off x="5638800" y="0"/>
            <a:ext cx="3519698" cy="524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6"/>
          <p:cNvSpPr txBox="1"/>
          <p:nvPr/>
        </p:nvSpPr>
        <p:spPr>
          <a:xfrm>
            <a:off x="547950" y="459413"/>
            <a:ext cx="8043900" cy="5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b="1"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PROBLEMS </a:t>
            </a: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WITH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SOLAR PANELS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Disposal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78 millions tons of global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PV waste by 2050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8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Energy Strategy Reviews</a:t>
            </a:r>
            <a:endParaRPr b="1" sz="100">
              <a:solidFill>
                <a:srgbClr val="505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rPr lang="it" sz="27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Helvetica Neue"/>
              <a:buNone/>
            </a:pPr>
            <a:r>
              <a:t/>
            </a:r>
            <a:endParaRPr sz="27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g-rosenke-bJdK9v-VVw0-unsplash.jpeg" id="255" name="Google Shape;255;p47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3873" r="13866" t="0"/>
          <a:stretch/>
        </p:blipFill>
        <p:spPr>
          <a:xfrm>
            <a:off x="2787253" y="0"/>
            <a:ext cx="2787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ellite-1.jpeg" id="256" name="Google Shape;256;p4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44723" r="16034" t="0"/>
          <a:stretch/>
        </p:blipFill>
        <p:spPr>
          <a:xfrm>
            <a:off x="0" y="0"/>
            <a:ext cx="27873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7"/>
          <p:cNvSpPr/>
          <p:nvPr/>
        </p:nvSpPr>
        <p:spPr>
          <a:xfrm>
            <a:off x="5574506" y="0"/>
            <a:ext cx="3569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8" name="Google Shape;258;p47"/>
          <p:cNvSpPr txBox="1"/>
          <p:nvPr/>
        </p:nvSpPr>
        <p:spPr>
          <a:xfrm>
            <a:off x="6374119" y="314376"/>
            <a:ext cx="2280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rPr b="1" i="0" lang="it" sz="27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THE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rPr b="0" i="0" lang="it" sz="27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INSPIRATION</a:t>
            </a:r>
            <a:endParaRPr b="0" i="0" sz="1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9" name="Google Shape;259;p47"/>
          <p:cNvSpPr txBox="1"/>
          <p:nvPr/>
        </p:nvSpPr>
        <p:spPr>
          <a:xfrm>
            <a:off x="6591956" y="1831125"/>
            <a:ext cx="2179500" cy="3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b="1" i="0" lang="it" sz="1700" u="none" cap="none" strike="noStrike">
                <a:solidFill>
                  <a:srgbClr val="96C3D1"/>
                </a:solidFill>
                <a:latin typeface="Raleway"/>
                <a:ea typeface="Raleway"/>
                <a:cs typeface="Raleway"/>
                <a:sym typeface="Raleway"/>
              </a:rPr>
              <a:t>I Solar panels used on satellites</a:t>
            </a:r>
            <a:endParaRPr b="1" i="0" sz="1700" u="none" cap="none" strike="noStrike">
              <a:solidFill>
                <a:srgbClr val="96C3D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rPr b="1" i="0" lang="it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Functional</a:t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rPr b="1" i="0" lang="it" sz="1700" u="none" cap="none" strike="noStrike">
                <a:solidFill>
                  <a:srgbClr val="96C3D1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b="1" lang="it" sz="1700">
                <a:solidFill>
                  <a:srgbClr val="96C3D1"/>
                </a:solidFill>
                <a:latin typeface="Raleway"/>
                <a:ea typeface="Raleway"/>
                <a:cs typeface="Raleway"/>
                <a:sym typeface="Raleway"/>
              </a:rPr>
              <a:t> LEGO®</a:t>
            </a:r>
            <a:endParaRPr b="1" i="0" sz="1700" u="none" cap="none" strike="noStrike">
              <a:solidFill>
                <a:srgbClr val="96C3D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rPr b="1" i="0" lang="it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Modular</a:t>
            </a:r>
            <a:endParaRPr b="0" i="0" sz="17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t/>
            </a:r>
            <a:endParaRPr b="1" i="0" sz="1700" u="none" cap="none" strike="noStrike">
              <a:solidFill>
                <a:srgbClr val="96C3D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CC2B8"/>
              </a:buClr>
              <a:buSzPts val="1100"/>
              <a:buFont typeface="Helvetica Neue"/>
              <a:buNone/>
            </a:pPr>
            <a:r>
              <a:t/>
            </a:r>
            <a:endParaRPr b="1" i="0" sz="1700" u="none" cap="none" strike="noStrike">
              <a:solidFill>
                <a:srgbClr val="96C3D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47"/>
          <p:cNvSpPr txBox="1"/>
          <p:nvPr/>
        </p:nvSpPr>
        <p:spPr>
          <a:xfrm>
            <a:off x="6093975" y="1831125"/>
            <a:ext cx="498000" cy="25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b="1" i="0" lang="it" sz="2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01</a:t>
            </a:r>
            <a:endParaRPr b="1" i="0" sz="2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rPr b="1" i="0" lang="it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02</a:t>
            </a:r>
            <a:endParaRPr b="0" i="0" sz="13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1" name="Google Shape;261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1019" y="4771294"/>
            <a:ext cx="799974" cy="23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6D363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