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Quattrocento Sans" panose="020B0502050000020003"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537">
          <p15:clr>
            <a:srgbClr val="A4A3A4"/>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BjSrliEbSZ2pStev00Kt7uYsK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9321CF-EC62-4C6E-A7DF-7DFC2B0CEA20}">
  <a:tblStyle styleId="{F09321CF-EC62-4C6E-A7DF-7DFC2B0CEA2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732" y="114"/>
      </p:cViewPr>
      <p:guideLst>
        <p:guide pos="753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35238bf99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135238bf99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a:t>With that in mind, it’s not only about purchasing, but operating as well</a:t>
            </a:r>
            <a:r>
              <a:rPr lang="en-GB">
                <a:latin typeface="Quattrocento Sans"/>
                <a:ea typeface="Quattrocento Sans"/>
                <a:cs typeface="Quattrocento Sans"/>
                <a:sym typeface="Quattrocento Sans"/>
              </a:rPr>
              <a:t>: </a:t>
            </a:r>
            <a:r>
              <a:rPr lang="en-GB" sz="1200">
                <a:solidFill>
                  <a:schemeClr val="dk1"/>
                </a:solidFill>
                <a:latin typeface="Quattrocento Sans"/>
                <a:ea typeface="Quattrocento Sans"/>
                <a:cs typeface="Quattrocento Sans"/>
                <a:sym typeface="Quattrocento Sans"/>
              </a:rPr>
              <a:t>TCO, charging, uptime, insights into performance are just a few topics that might leave  you puzzled. Comfortable transition to zero-emission bus fleet requires turnkey solutions</a:t>
            </a:r>
            <a:r>
              <a:rPr lang="en-GB">
                <a:latin typeface="Quattrocento Sans"/>
                <a:ea typeface="Quattrocento Sans"/>
                <a:cs typeface="Quattrocento Sans"/>
                <a:sym typeface="Quattrocento Sans"/>
              </a:rPr>
              <a:t> needs the </a:t>
            </a:r>
            <a:r>
              <a:rPr lang="en-GB" sz="1200">
                <a:solidFill>
                  <a:schemeClr val="dk1"/>
                </a:solidFill>
                <a:latin typeface="Quattrocento Sans"/>
                <a:ea typeface="Quattrocento Sans"/>
                <a:cs typeface="Quattrocento Sans"/>
                <a:sym typeface="Quattrocento Sans"/>
              </a:rPr>
              <a:t>right data and tools. </a:t>
            </a:r>
            <a:endParaRPr sz="1200">
              <a:solidFill>
                <a:schemeClr val="dk1"/>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100"/>
              <a:buFont typeface="Calibri"/>
              <a:buNone/>
            </a:pP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100"/>
              <a:buFont typeface="Calibri"/>
              <a:buNone/>
            </a:pPr>
            <a:r>
              <a:rPr lang="en-GB">
                <a:latin typeface="Quattrocento Sans"/>
                <a:ea typeface="Quattrocento Sans"/>
                <a:cs typeface="Quattrocento Sans"/>
                <a:sym typeface="Quattrocento Sans"/>
              </a:rPr>
              <a:t>What else, do you think is there? Please raise a hand or just shout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So at tirn technology, our vision, is to accelerate the transition from CO2 past, to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To ZEB future. In our vision, our goal is to connect the right parties with the right tool.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GB">
                <a:highlight>
                  <a:srgbClr val="FFFFFF"/>
                </a:highlight>
                <a:latin typeface="Roboto"/>
                <a:ea typeface="Roboto"/>
                <a:cs typeface="Roboto"/>
                <a:sym typeface="Roboto"/>
              </a:rPr>
              <a:t>To summarize,  we are creating an easy and ready-to-use simulation software for collaboration between operators and manufacturers by using the current possibilities of A.I., publicly available relevant data, and modern simulation models to shape the future of electric mobility faster.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GB">
                <a:highlight>
                  <a:srgbClr val="FFFFFF"/>
                </a:highlight>
                <a:latin typeface="Roboto"/>
                <a:ea typeface="Roboto"/>
                <a:cs typeface="Roboto"/>
                <a:sym typeface="Roboto"/>
              </a:rPr>
              <a:t>Our platform zero-emission bus (ZEB) simulator identifies the optimal bus model, powertrain, energy storage technology, the charging infrastructure, and its requirements. This provides the users with better predictions of the total cost of ownership and CO2 reduction.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For the predictions, we use real world data </a:t>
            </a:r>
            <a:r>
              <a:rPr lang="en-GB" b="1"/>
              <a:t>such as…</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Real routes and corresponding timetables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City requirements </a:t>
            </a:r>
            <a:r>
              <a:rPr lang="en-GB" b="1"/>
              <a:t>such as…</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Last but not least, the ZEB models. </a:t>
            </a:r>
            <a:endParaRPr/>
          </a:p>
          <a:p>
            <a:pPr marL="0" lvl="0" indent="0" algn="l" rtl="0">
              <a:lnSpc>
                <a:spcPct val="115000"/>
              </a:lnSpc>
              <a:spcBef>
                <a:spcPts val="0"/>
              </a:spcBef>
              <a:spcAft>
                <a:spcPts val="0"/>
              </a:spcAft>
              <a:buClr>
                <a:schemeClr val="dk1"/>
              </a:buClr>
              <a:buSzPts val="1100"/>
              <a:buFont typeface="Arial"/>
              <a:buNone/>
            </a:pPr>
            <a:r>
              <a:rPr lang="en-GB"/>
              <a:t>Before we get to possible outputs of our software, I would like to highlight the simple journey that we created in order to come to those outcomes. </a:t>
            </a:r>
            <a:br>
              <a:rPr lang="en-GB"/>
            </a:b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a:t>Firstly, you would choose a city in which you operate or want to operate in the future. Choose from any city using GTFS format maps and get an immediate overview of the city information such as population density, yearly temperatures, and more.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i="1"/>
              <a:t>*Juraj P Notes: Tu zalezi ci ta uvedo oni, alebo ty sam. Tuto cast necham na teba :) </a:t>
            </a:r>
            <a:endParaRPr i="1"/>
          </a:p>
        </p:txBody>
      </p:sp>
      <p:sp>
        <p:nvSpPr>
          <p:cNvPr id="69" name="Google Shape;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a:t>In the second step, select your preferred line and see the elevation, speed profile, distance and time drove in a day and stops on the visual map.</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a:t>In the third step, select a ZEB model of your choice, and immediately see valuable specs about the model such as range, length, maximum speed, capacity, and more.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a:t>And as the fourth steps, already knowing a number of valuable inputs,  run your simulation, start tracking different zeb performances and analyze your KPIs. See which model, and where, performs the best with the results at your fingertips into:</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a:t>Number one: Performance: Understand how different models perform over different bus lines. Get insights into real range, consumption and state-of-charge over a line, battery performance, discharge rate probability, and more.</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sz="1000">
                <a:latin typeface="Arial"/>
                <a:ea typeface="Arial"/>
                <a:cs typeface="Arial"/>
                <a:sym typeface="Arial"/>
              </a:rPr>
              <a:t>Number two: Charging: Get a better understanding of the requirements for charging infrastructure, power peaks, and grid requirements. See the planning of charging times during breaks and in a depo.</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r>
              <a:rPr lang="en-GB" sz="1000">
                <a:latin typeface="Arial"/>
                <a:ea typeface="Arial"/>
                <a:cs typeface="Arial"/>
                <a:sym typeface="Arial"/>
              </a:rPr>
              <a:t>.</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0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a:t>Number three: Financials: Know what to expect for operation costs per km and per line. Understand your capital costs for the electrification process, TCO per ZEB, and the expected ROI.</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a:t>Last but not least: Carbon Footprint: See exact CO2 savings per year and understand emissions and carbon footprint with a click of a button.</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GB"/>
              <a:t>As you can see, with just 4 simple clicks, you can have a better understanding on what ZEB to offer to which customer, or if you are an operator than which ZEB to get for the most efficient and economic operations. </a:t>
            </a:r>
            <a:br>
              <a:rPr lang="en-GB"/>
            </a:br>
            <a:r>
              <a:rPr lang="en-GB"/>
              <a:t>In addition, it provides insights into charging, one of the most complex puzzles for adopting the ZEBs. </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a:t>Recently we started to work with slovak dynamic public transport operator SKAND SKalica with a long tradition and experience of more than 30 years, providing city and suburban transportation.</a:t>
            </a:r>
            <a:endParaRPr/>
          </a:p>
          <a:p>
            <a:pPr marL="0" lvl="0" indent="0" algn="l" rtl="0">
              <a:lnSpc>
                <a:spcPct val="100000"/>
              </a:lnSpc>
              <a:spcBef>
                <a:spcPts val="0"/>
              </a:spcBef>
              <a:spcAft>
                <a:spcPts val="0"/>
              </a:spcAft>
              <a:buClr>
                <a:schemeClr val="dk1"/>
              </a:buClr>
              <a:buSzPts val="1100"/>
              <a:buFont typeface="Calibri"/>
              <a:buNone/>
            </a:pPr>
            <a:r>
              <a:rPr lang="en-GB"/>
              <a:t>In this project we provide our zero-emission bus (ZEB) simulation service to help SKAND efficiently decarbonize bus transportation, easily handle the fleet transition, and comply with legislation.</a:t>
            </a:r>
            <a:endParaRPr/>
          </a:p>
          <a:p>
            <a:pPr marL="0" lvl="0" indent="0" algn="l" rtl="0">
              <a:lnSpc>
                <a:spcPct val="100000"/>
              </a:lnSpc>
              <a:spcBef>
                <a:spcPts val="0"/>
              </a:spcBef>
              <a:spcAft>
                <a:spcPts val="0"/>
              </a:spcAft>
              <a:buClr>
                <a:schemeClr val="dk1"/>
              </a:buClr>
              <a:buSzPts val="1100"/>
              <a:buFont typeface="Calibri"/>
              <a:buNone/>
            </a:pPr>
            <a:r>
              <a:rPr lang="en-GB"/>
              <a:t>This includes identifying the optimal bus model, powertrain, energy storage technology, the charging infrastructure, and its requirements, providing SKAND predictions of the total cost of ownership and CO2 reduction.</a:t>
            </a:r>
            <a:endParaRPr/>
          </a:p>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a:t>In addition we work with whippet </a:t>
            </a:r>
            <a:r>
              <a:rPr lang="en-GB" b="1"/>
              <a:t>where</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35238bf993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135238bf993_1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 would like to kick off with one thought: It is a </a:t>
            </a:r>
            <a:r>
              <a:rPr lang="en-GB" u="sng"/>
              <a:t>must </a:t>
            </a:r>
            <a:r>
              <a:rPr lang="en-GB"/>
              <a:t>to decarbonize public transportation. However, it is an </a:t>
            </a:r>
            <a:r>
              <a:rPr lang="en-GB" u="sng"/>
              <a:t>option </a:t>
            </a:r>
            <a:r>
              <a:rPr lang="en-GB"/>
              <a:t>to make the transition also efficient and economically sustainable. </a:t>
            </a:r>
            <a:br>
              <a:rPr lang="en-GB"/>
            </a:br>
            <a:r>
              <a:rPr lang="en-GB"/>
              <a:t>Let that sink for a bit….</a:t>
            </a:r>
            <a:endParaRPr/>
          </a:p>
          <a:p>
            <a:pPr marL="0" lvl="0" indent="0" algn="l" rtl="0">
              <a:lnSpc>
                <a:spcPct val="100000"/>
              </a:lnSpc>
              <a:spcBef>
                <a:spcPts val="0"/>
              </a:spcBef>
              <a:spcAft>
                <a:spcPts val="0"/>
              </a:spcAft>
              <a:buSzPts val="1400"/>
              <a:buNone/>
            </a:pPr>
            <a:r>
              <a:rPr lang="en-GB"/>
              <a:t>Why is it a must? I hope most of us know, but let’s refresh our memories together. Shall we? </a:t>
            </a:r>
            <a:endParaRPr/>
          </a:p>
        </p:txBody>
      </p:sp>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To answer that, we can also take a look at the question “Why are we here?”, sitting in this aula, listening to presentations. </a:t>
            </a:r>
            <a:endParaRPr/>
          </a:p>
          <a:p>
            <a:pPr marL="0" lvl="0" indent="0" algn="l" rtl="0">
              <a:lnSpc>
                <a:spcPct val="100000"/>
              </a:lnSpc>
              <a:spcBef>
                <a:spcPts val="0"/>
              </a:spcBef>
              <a:spcAft>
                <a:spcPts val="0"/>
              </a:spcAft>
              <a:buClr>
                <a:schemeClr val="dk1"/>
              </a:buClr>
              <a:buSzPts val="1200"/>
              <a:buFont typeface="Calibri"/>
              <a:buNone/>
            </a:pPr>
            <a:r>
              <a:rPr lang="en-GB"/>
              <a:t>Looking at the Madrid skyline full of smog, there are two numbers I would like to highlight. First: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Only a small 1% of global transport sector are buses. That is really a small fraction, but…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Whopping 25% of emissions comes from buses. By now, I hope we all understand the negatives this brings  into our daily lives and how bad it is for the future of our planet. </a:t>
            </a:r>
            <a:endParaRPr/>
          </a:p>
          <a:p>
            <a:pPr marL="0" lvl="0" indent="0" algn="l" rtl="0">
              <a:lnSpc>
                <a:spcPct val="100000"/>
              </a:lnSpc>
              <a:spcBef>
                <a:spcPts val="0"/>
              </a:spcBef>
              <a:spcAft>
                <a:spcPts val="0"/>
              </a:spcAft>
              <a:buClr>
                <a:schemeClr val="dk1"/>
              </a:buClr>
              <a:buSzPts val="1200"/>
              <a:buFont typeface="Calibri"/>
              <a:buNone/>
            </a:pPr>
            <a:r>
              <a:rPr lang="en-GB"/>
              <a:t>Policy makers around the world have called for a change, same goes for EU, covering it in the clean vehicle directive.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In this table, we can see the plans of Clean Vehicle Directive. </a:t>
            </a:r>
            <a:endParaRPr/>
          </a:p>
          <a:p>
            <a:pPr marL="0" lvl="0" indent="0" algn="l" rtl="0">
              <a:lnSpc>
                <a:spcPct val="100000"/>
              </a:lnSpc>
              <a:spcBef>
                <a:spcPts val="0"/>
              </a:spcBef>
              <a:spcAft>
                <a:spcPts val="0"/>
              </a:spcAft>
              <a:buClr>
                <a:schemeClr val="dk1"/>
              </a:buClr>
              <a:buSzPts val="1200"/>
              <a:buFont typeface="Calibri"/>
              <a:buNone/>
            </a:pPr>
            <a:r>
              <a:rPr lang="en-GB"/>
              <a:t>I suppose we have people here from these countries, can you raise a hand if your country is on the list, or in other words, you are from EU?</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GB"/>
              <a:t>Ok, now can you raise a hand if you know what is your country’s current status?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GB" i="1"/>
              <a:t>*Juraj P notes: tu si treba pripravi nieco ak sa nikto neprihlasi a nepovie ti, alebo ak tie cisla budu moc dobre</a:t>
            </a:r>
            <a:br>
              <a:rPr lang="en-GB" i="1"/>
            </a:br>
            <a:br>
              <a:rPr lang="en-GB" i="1"/>
            </a:br>
            <a:r>
              <a:rPr lang="en-GB"/>
              <a:t>For example in Slovakia, the current status is</a:t>
            </a:r>
            <a:r>
              <a:rPr lang="en-GB" b="1"/>
              <a:t> only XX %, </a:t>
            </a:r>
            <a:r>
              <a:rPr lang="en-GB"/>
              <a:t>Czechia is </a:t>
            </a:r>
            <a:r>
              <a:rPr lang="en-GB" b="1"/>
              <a:t>XX</a:t>
            </a:r>
            <a:r>
              <a:rPr lang="en-GB"/>
              <a:t> and the leading countries like netherlands is at </a:t>
            </a:r>
            <a:r>
              <a:rPr lang="en-GB" b="1"/>
              <a:t>XX</a:t>
            </a:r>
            <a:r>
              <a:rPr lang="en-GB"/>
              <a:t>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GB"/>
              <a:t>These targets don’t seem that aggressive, yet the adoption is very slow. Why is that?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a:t>First challenge is the pressure itself. </a:t>
            </a:r>
            <a:r>
              <a:rPr lang="en-GB" sz="1200">
                <a:solidFill>
                  <a:schemeClr val="dk1"/>
                </a:solidFill>
                <a:latin typeface="Quattrocento Sans"/>
                <a:ea typeface="Quattrocento Sans"/>
                <a:cs typeface="Quattrocento Sans"/>
                <a:sym typeface="Quattrocento Sans"/>
              </a:rPr>
              <a:t>As cities across Europe implement measures to achieve ambitious environmental strategies, there is pressure on the transport sector to decarbonize as fast as possible. </a:t>
            </a:r>
            <a:endParaRPr sz="1200">
              <a:solidFill>
                <a:schemeClr val="dk1"/>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100"/>
              <a:buFont typeface="Calibri"/>
              <a:buNone/>
            </a:pP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a:t>Secondly,</a:t>
            </a:r>
            <a:r>
              <a:rPr lang="en-GB" b="1"/>
              <a:t> </a:t>
            </a:r>
            <a:r>
              <a:rPr lang="en-GB">
                <a:latin typeface="Quattrocento Sans"/>
                <a:ea typeface="Quattrocento Sans"/>
                <a:cs typeface="Quattrocento Sans"/>
                <a:sym typeface="Quattrocento Sans"/>
              </a:rPr>
              <a:t>t</a:t>
            </a:r>
            <a:r>
              <a:rPr lang="en-GB" sz="1200">
                <a:solidFill>
                  <a:schemeClr val="dk1"/>
                </a:solidFill>
                <a:latin typeface="Quattrocento Sans"/>
                <a:ea typeface="Quattrocento Sans"/>
                <a:cs typeface="Quattrocento Sans"/>
                <a:sym typeface="Quattrocento Sans"/>
              </a:rPr>
              <a:t>he transition to a zero-emission bus fleet is a complex process. Information on how </a:t>
            </a:r>
            <a:r>
              <a:rPr lang="en-GB">
                <a:latin typeface="Quattrocento Sans"/>
                <a:ea typeface="Quattrocento Sans"/>
                <a:cs typeface="Quattrocento Sans"/>
                <a:sym typeface="Quattrocento Sans"/>
              </a:rPr>
              <a:t>a bus</a:t>
            </a:r>
            <a:r>
              <a:rPr lang="en-GB" sz="1200">
                <a:solidFill>
                  <a:schemeClr val="dk1"/>
                </a:solidFill>
                <a:latin typeface="Quattrocento Sans"/>
                <a:ea typeface="Quattrocento Sans"/>
                <a:cs typeface="Quattrocento Sans"/>
                <a:sym typeface="Quattrocento Sans"/>
              </a:rPr>
              <a:t> performs in different scenarios is regularly done by manual planning, physical testing, or comes from numerous internal excel files. </a:t>
            </a:r>
            <a:r>
              <a:rPr lang="en-GB">
                <a:latin typeface="Quattrocento Sans"/>
                <a:ea typeface="Quattrocento Sans"/>
                <a:cs typeface="Quattrocento Sans"/>
                <a:sym typeface="Quattrocento Sans"/>
              </a:rPr>
              <a:t>In the past, with diesel buses, it was simple. Now you need to think about battery size, weather conditions, charging speed, charging strategy and more. </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
        <p:cNvGrpSpPr/>
        <p:nvPr/>
      </p:nvGrpSpPr>
      <p:grpSpPr>
        <a:xfrm>
          <a:off x="0" y="0"/>
          <a:ext cx="0" cy="0"/>
          <a:chOff x="0" y="0"/>
          <a:chExt cx="0" cy="0"/>
        </a:xfrm>
      </p:grpSpPr>
      <p:sp>
        <p:nvSpPr>
          <p:cNvPr id="11" name="Google Shape;11;p32"/>
          <p:cNvSpPr txBox="1">
            <a:spLocks noGrp="1"/>
          </p:cNvSpPr>
          <p:nvPr>
            <p:ph type="body" idx="1"/>
          </p:nvPr>
        </p:nvSpPr>
        <p:spPr>
          <a:xfrm>
            <a:off x="838200" y="2044700"/>
            <a:ext cx="7848600" cy="14716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888"/>
              </a:buClr>
              <a:buSzPts val="4400"/>
              <a:buFont typeface="Arial"/>
              <a:buNone/>
              <a:defRPr sz="4400" b="1" i="0" u="none" strike="noStrike" cap="none">
                <a:solidFill>
                  <a:srgbClr val="00388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body" idx="2"/>
          </p:nvPr>
        </p:nvSpPr>
        <p:spPr>
          <a:xfrm>
            <a:off x="838200" y="3616325"/>
            <a:ext cx="7848600" cy="1786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7888A"/>
              </a:buClr>
              <a:buSzPts val="2400"/>
              <a:buFont typeface="Arial"/>
              <a:buNone/>
              <a:defRPr sz="2400" b="0" i="0" u="none" strike="noStrike" cap="none">
                <a:solidFill>
                  <a:srgbClr val="87888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1"/>
        <p:cNvGrpSpPr/>
        <p:nvPr/>
      </p:nvGrpSpPr>
      <p:grpSpPr>
        <a:xfrm>
          <a:off x="0" y="0"/>
          <a:ext cx="0" cy="0"/>
          <a:chOff x="0" y="0"/>
          <a:chExt cx="0" cy="0"/>
        </a:xfrm>
      </p:grpSpPr>
      <p:sp>
        <p:nvSpPr>
          <p:cNvPr id="42" name="Google Shape;42;p42"/>
          <p:cNvSpPr txBox="1">
            <a:spLocks noGrp="1"/>
          </p:cNvSpPr>
          <p:nvPr>
            <p:ph type="body" idx="1"/>
          </p:nvPr>
        </p:nvSpPr>
        <p:spPr>
          <a:xfrm>
            <a:off x="5735782" y="1238596"/>
            <a:ext cx="6168043" cy="4256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2"/>
          <p:cNvSpPr/>
          <p:nvPr/>
        </p:nvSpPr>
        <p:spPr>
          <a:xfrm>
            <a:off x="0" y="0"/>
            <a:ext cx="546146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42"/>
          <p:cNvSpPr txBox="1">
            <a:spLocks noGrp="1"/>
          </p:cNvSpPr>
          <p:nvPr>
            <p:ph type="body" idx="2"/>
          </p:nvPr>
        </p:nvSpPr>
        <p:spPr>
          <a:xfrm>
            <a:off x="906463" y="1995488"/>
            <a:ext cx="3732212" cy="30835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5"/>
              </a:buClr>
              <a:buSzPts val="4400"/>
              <a:buNone/>
              <a:defRPr sz="440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838199" y="430710"/>
            <a:ext cx="11032376" cy="18065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Arial"/>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3"/>
          <p:cNvSpPr txBox="1">
            <a:spLocks noGrp="1"/>
          </p:cNvSpPr>
          <p:nvPr>
            <p:ph type="body" idx="1"/>
          </p:nvPr>
        </p:nvSpPr>
        <p:spPr>
          <a:xfrm>
            <a:off x="838200" y="2400300"/>
            <a:ext cx="11123815" cy="420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3"/>
          <p:cNvSpPr/>
          <p:nvPr/>
        </p:nvSpPr>
        <p:spPr>
          <a:xfrm rot="-1920000" flipH="1">
            <a:off x="418576" y="-80254"/>
            <a:ext cx="114300" cy="3128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 name="Google Shape;49;p43"/>
          <p:cNvSpPr/>
          <p:nvPr/>
        </p:nvSpPr>
        <p:spPr>
          <a:xfrm rot="-1920000" flipH="1">
            <a:off x="649688" y="-80255"/>
            <a:ext cx="114300" cy="3128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0"/>
        <p:cNvGrpSpPr/>
        <p:nvPr/>
      </p:nvGrpSpPr>
      <p:grpSpPr>
        <a:xfrm>
          <a:off x="0" y="0"/>
          <a:ext cx="0" cy="0"/>
          <a:chOff x="0" y="0"/>
          <a:chExt cx="0" cy="0"/>
        </a:xfrm>
      </p:grpSpPr>
      <p:sp>
        <p:nvSpPr>
          <p:cNvPr id="51" name="Google Shape;51;p44"/>
          <p:cNvSpPr txBox="1">
            <a:spLocks noGrp="1"/>
          </p:cNvSpPr>
          <p:nvPr>
            <p:ph type="title"/>
          </p:nvPr>
        </p:nvSpPr>
        <p:spPr>
          <a:xfrm>
            <a:off x="838199" y="430710"/>
            <a:ext cx="11032376" cy="18065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4"/>
          <p:cNvSpPr txBox="1">
            <a:spLocks noGrp="1"/>
          </p:cNvSpPr>
          <p:nvPr>
            <p:ph type="body" idx="1"/>
          </p:nvPr>
        </p:nvSpPr>
        <p:spPr>
          <a:xfrm>
            <a:off x="838200" y="2400300"/>
            <a:ext cx="11123815" cy="420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4"/>
          <p:cNvSpPr/>
          <p:nvPr/>
        </p:nvSpPr>
        <p:spPr>
          <a:xfrm rot="-1920000" flipH="1">
            <a:off x="418576" y="-80254"/>
            <a:ext cx="114300" cy="3128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 name="Google Shape;54;p44"/>
          <p:cNvSpPr/>
          <p:nvPr/>
        </p:nvSpPr>
        <p:spPr>
          <a:xfrm rot="-1920000" flipH="1">
            <a:off x="649688" y="-80255"/>
            <a:ext cx="114300" cy="3128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5"/>
        <p:cNvGrpSpPr/>
        <p:nvPr/>
      </p:nvGrpSpPr>
      <p:grpSpPr>
        <a:xfrm>
          <a:off x="0" y="0"/>
          <a:ext cx="0" cy="0"/>
          <a:chOff x="0" y="0"/>
          <a:chExt cx="0" cy="0"/>
        </a:xfrm>
      </p:grpSpPr>
      <p:sp>
        <p:nvSpPr>
          <p:cNvPr id="56" name="Google Shape;56;p45"/>
          <p:cNvSpPr txBox="1">
            <a:spLocks noGrp="1"/>
          </p:cNvSpPr>
          <p:nvPr>
            <p:ph type="body" idx="1"/>
          </p:nvPr>
        </p:nvSpPr>
        <p:spPr>
          <a:xfrm>
            <a:off x="5735782" y="1238596"/>
            <a:ext cx="6168043" cy="4256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5"/>
          <p:cNvSpPr/>
          <p:nvPr/>
        </p:nvSpPr>
        <p:spPr>
          <a:xfrm>
            <a:off x="0" y="0"/>
            <a:ext cx="546146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45"/>
          <p:cNvSpPr txBox="1">
            <a:spLocks noGrp="1"/>
          </p:cNvSpPr>
          <p:nvPr>
            <p:ph type="body" idx="2"/>
          </p:nvPr>
        </p:nvSpPr>
        <p:spPr>
          <a:xfrm>
            <a:off x="906463" y="1995488"/>
            <a:ext cx="3732212" cy="30835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5"/>
              </a:buClr>
              <a:buSzPts val="4400"/>
              <a:buNone/>
              <a:defRPr sz="440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F7F7F"/>
              </a:buClr>
              <a:buSzPts val="2400"/>
              <a:buFont typeface="Arial"/>
              <a:buNone/>
              <a:defRPr sz="2400" b="0" i="0" u="none" strike="noStrike" cap="none">
                <a:solidFill>
                  <a:srgbClr val="7F7F7F"/>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34"/>
          <p:cNvSpPr>
            <a:spLocks noGrp="1"/>
          </p:cNvSpPr>
          <p:nvPr>
            <p:ph type="pic" idx="2"/>
          </p:nvPr>
        </p:nvSpPr>
        <p:spPr>
          <a:xfrm>
            <a:off x="0" y="0"/>
            <a:ext cx="4480560" cy="6858000"/>
          </a:xfrm>
          <a:prstGeom prst="rect">
            <a:avLst/>
          </a:prstGeom>
          <a:noFill/>
          <a:ln>
            <a:noFill/>
          </a:ln>
        </p:spPr>
      </p:sp>
      <p:sp>
        <p:nvSpPr>
          <p:cNvPr id="22" name="Google Shape;22;p34"/>
          <p:cNvSpPr txBox="1">
            <a:spLocks noGrp="1"/>
          </p:cNvSpPr>
          <p:nvPr>
            <p:ph type="body" idx="1"/>
          </p:nvPr>
        </p:nvSpPr>
        <p:spPr>
          <a:xfrm>
            <a:off x="3950019" y="1580052"/>
            <a:ext cx="7522846" cy="14374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888"/>
              </a:buClr>
              <a:buSzPts val="4800"/>
              <a:buNone/>
              <a:defRPr sz="4800" b="1">
                <a:solidFill>
                  <a:srgbClr val="003888"/>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4"/>
          <p:cNvSpPr txBox="1">
            <a:spLocks noGrp="1"/>
          </p:cNvSpPr>
          <p:nvPr>
            <p:ph type="body" idx="3"/>
          </p:nvPr>
        </p:nvSpPr>
        <p:spPr>
          <a:xfrm>
            <a:off x="4929823" y="3349625"/>
            <a:ext cx="6483552" cy="26939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7888A"/>
              </a:buClr>
              <a:buSzPts val="2800"/>
              <a:buNone/>
              <a:defRPr>
                <a:solidFill>
                  <a:srgbClr val="87888A"/>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4"/>
        <p:cNvGrpSpPr/>
        <p:nvPr/>
      </p:nvGrpSpPr>
      <p:grpSpPr>
        <a:xfrm>
          <a:off x="0" y="0"/>
          <a:ext cx="0" cy="0"/>
          <a:chOff x="0" y="0"/>
          <a:chExt cx="0" cy="0"/>
        </a:xfrm>
      </p:grpSpPr>
      <p:sp>
        <p:nvSpPr>
          <p:cNvPr id="25" name="Google Shape;25;p35"/>
          <p:cNvSpPr txBox="1">
            <a:spLocks noGrp="1"/>
          </p:cNvSpPr>
          <p:nvPr>
            <p:ph type="body" idx="1"/>
          </p:nvPr>
        </p:nvSpPr>
        <p:spPr>
          <a:xfrm>
            <a:off x="706438" y="1250950"/>
            <a:ext cx="10823575" cy="4356100"/>
          </a:xfrm>
          <a:prstGeom prst="rect">
            <a:avLst/>
          </a:prstGeom>
          <a:solidFill>
            <a:schemeClr val="lt1"/>
          </a:solidFill>
          <a:ln w="3810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87888A"/>
              </a:buClr>
              <a:buSzPts val="4400"/>
              <a:buNone/>
              <a:defRPr sz="4400" i="1">
                <a:solidFill>
                  <a:srgbClr val="87888A"/>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5"/>
          <p:cNvSpPr txBox="1"/>
          <p:nvPr/>
        </p:nvSpPr>
        <p:spPr>
          <a:xfrm>
            <a:off x="809558" y="851901"/>
            <a:ext cx="357448"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0"/>
              <a:buFont typeface="Arial"/>
              <a:buNone/>
            </a:pPr>
            <a:r>
              <a:rPr lang="en-GB" sz="20000" b="0" i="0" u="none" strike="noStrike" cap="none">
                <a:solidFill>
                  <a:schemeClr val="accent3"/>
                </a:solidFill>
                <a:latin typeface="Arial"/>
                <a:ea typeface="Arial"/>
                <a:cs typeface="Arial"/>
                <a:sym typeface="Arial"/>
              </a:rPr>
              <a:t>“</a:t>
            </a:r>
            <a:endParaRPr sz="20000" b="0" i="0" u="none" strike="noStrike" cap="none">
              <a:solidFill>
                <a:schemeClr val="accent3"/>
              </a:solidFill>
              <a:latin typeface="Arial"/>
              <a:ea typeface="Arial"/>
              <a:cs typeface="Arial"/>
              <a:sym typeface="Arial"/>
            </a:endParaRPr>
          </a:p>
        </p:txBody>
      </p:sp>
      <p:sp>
        <p:nvSpPr>
          <p:cNvPr id="27" name="Google Shape;27;p35"/>
          <p:cNvSpPr txBox="1"/>
          <p:nvPr/>
        </p:nvSpPr>
        <p:spPr>
          <a:xfrm>
            <a:off x="10340411" y="4022000"/>
            <a:ext cx="329958"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0"/>
              <a:buFont typeface="Arial"/>
              <a:buNone/>
            </a:pPr>
            <a:r>
              <a:rPr lang="en-GB" sz="20000" b="0" i="0" u="none" strike="noStrike" cap="none">
                <a:solidFill>
                  <a:schemeClr val="accent3"/>
                </a:solidFill>
                <a:latin typeface="Arial"/>
                <a:ea typeface="Arial"/>
                <a:cs typeface="Arial"/>
                <a:sym typeface="Arial"/>
              </a:rPr>
              <a:t>”</a:t>
            </a:r>
            <a:endParaRPr sz="20000" b="0" i="0" u="none" strike="noStrike" cap="none">
              <a:solidFill>
                <a:schemeClr val="accent3"/>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3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0"/>
              </a:spcBef>
              <a:spcAft>
                <a:spcPts val="0"/>
              </a:spcAft>
              <a:buClr>
                <a:schemeClr val="dk1"/>
              </a:buClr>
              <a:buSzPts val="1400"/>
              <a:buChar char="○"/>
              <a:defRPr/>
            </a:lvl2pPr>
            <a:lvl3pPr marL="1371600" lvl="2" indent="-317500" algn="l">
              <a:lnSpc>
                <a:spcPct val="115000"/>
              </a:lnSpc>
              <a:spcBef>
                <a:spcPts val="0"/>
              </a:spcBef>
              <a:spcAft>
                <a:spcPts val="0"/>
              </a:spcAft>
              <a:buClr>
                <a:schemeClr val="dk1"/>
              </a:buClr>
              <a:buSzPts val="1400"/>
              <a:buChar char="■"/>
              <a:defRPr/>
            </a:lvl3pPr>
            <a:lvl4pPr marL="1828800" lvl="3" indent="-317500" algn="l">
              <a:lnSpc>
                <a:spcPct val="115000"/>
              </a:lnSpc>
              <a:spcBef>
                <a:spcPts val="0"/>
              </a:spcBef>
              <a:spcAft>
                <a:spcPts val="0"/>
              </a:spcAft>
              <a:buClr>
                <a:schemeClr val="dk1"/>
              </a:buClr>
              <a:buSzPts val="1400"/>
              <a:buChar char="●"/>
              <a:defRPr/>
            </a:lvl4pPr>
            <a:lvl5pPr marL="2286000" lvl="4" indent="-317500" algn="l">
              <a:lnSpc>
                <a:spcPct val="115000"/>
              </a:lnSpc>
              <a:spcBef>
                <a:spcPts val="0"/>
              </a:spcBef>
              <a:spcAft>
                <a:spcPts val="0"/>
              </a:spcAft>
              <a:buClr>
                <a:schemeClr val="dk1"/>
              </a:buClr>
              <a:buSzPts val="1400"/>
              <a:buChar char="○"/>
              <a:defRPr/>
            </a:lvl5pPr>
            <a:lvl6pPr marL="2743200" lvl="5" indent="-317500" algn="l">
              <a:lnSpc>
                <a:spcPct val="115000"/>
              </a:lnSpc>
              <a:spcBef>
                <a:spcPts val="0"/>
              </a:spcBef>
              <a:spcAft>
                <a:spcPts val="0"/>
              </a:spcAft>
              <a:buClr>
                <a:schemeClr val="dk1"/>
              </a:buClr>
              <a:buSzPts val="1400"/>
              <a:buChar char="■"/>
              <a:defRPr/>
            </a:lvl6pPr>
            <a:lvl7pPr marL="3200400" lvl="6" indent="-317500" algn="l">
              <a:lnSpc>
                <a:spcPct val="115000"/>
              </a:lnSpc>
              <a:spcBef>
                <a:spcPts val="0"/>
              </a:spcBef>
              <a:spcAft>
                <a:spcPts val="0"/>
              </a:spcAft>
              <a:buClr>
                <a:schemeClr val="dk1"/>
              </a:buClr>
              <a:buSzPts val="1400"/>
              <a:buChar char="●"/>
              <a:defRPr/>
            </a:lvl7pPr>
            <a:lvl8pPr marL="3657600" lvl="7" indent="-317500" algn="l">
              <a:lnSpc>
                <a:spcPct val="115000"/>
              </a:lnSpc>
              <a:spcBef>
                <a:spcPts val="0"/>
              </a:spcBef>
              <a:spcAft>
                <a:spcPts val="0"/>
              </a:spcAft>
              <a:buClr>
                <a:schemeClr val="dk1"/>
              </a:buClr>
              <a:buSzPts val="1400"/>
              <a:buChar char="○"/>
              <a:defRPr/>
            </a:lvl8pPr>
            <a:lvl9pPr marL="4114800" lvl="8" indent="-317500" algn="l">
              <a:lnSpc>
                <a:spcPct val="115000"/>
              </a:lnSpc>
              <a:spcBef>
                <a:spcPts val="0"/>
              </a:spcBef>
              <a:spcAft>
                <a:spcPts val="0"/>
              </a:spcAft>
              <a:buClr>
                <a:schemeClr val="dk1"/>
              </a:buClr>
              <a:buSzPts val="1400"/>
              <a:buChar char="■"/>
              <a:defRPr/>
            </a:lvl9pPr>
          </a:lstStyle>
          <a:p>
            <a:endParaRPr/>
          </a:p>
        </p:txBody>
      </p:sp>
      <p:sp>
        <p:nvSpPr>
          <p:cNvPr id="34" name="Google Shape;34;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5"/>
        <p:cNvGrpSpPr/>
        <p:nvPr/>
      </p:nvGrpSpPr>
      <p:grpSpPr>
        <a:xfrm>
          <a:off x="0" y="0"/>
          <a:ext cx="0" cy="0"/>
          <a:chOff x="0" y="0"/>
          <a:chExt cx="0" cy="0"/>
        </a:xfrm>
      </p:grpSpPr>
      <p:sp>
        <p:nvSpPr>
          <p:cNvPr id="36" name="Google Shape;36;p40"/>
          <p:cNvSpPr txBox="1">
            <a:spLocks noGrp="1"/>
          </p:cNvSpPr>
          <p:nvPr>
            <p:ph type="body" idx="1"/>
          </p:nvPr>
        </p:nvSpPr>
        <p:spPr>
          <a:xfrm>
            <a:off x="5735782" y="1463040"/>
            <a:ext cx="6168043" cy="4031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a:spLocks noGrp="1"/>
          </p:cNvSpPr>
          <p:nvPr>
            <p:ph type="pic" idx="2"/>
          </p:nvPr>
        </p:nvSpPr>
        <p:spPr>
          <a:xfrm>
            <a:off x="590550" y="873125"/>
            <a:ext cx="4787900" cy="5227638"/>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8"/>
        <p:cNvGrpSpPr/>
        <p:nvPr/>
      </p:nvGrpSpPr>
      <p:grpSpPr>
        <a:xfrm>
          <a:off x="0" y="0"/>
          <a:ext cx="0" cy="0"/>
          <a:chOff x="0" y="0"/>
          <a:chExt cx="0" cy="0"/>
        </a:xfrm>
      </p:grpSpPr>
      <p:sp>
        <p:nvSpPr>
          <p:cNvPr id="39" name="Google Shape;39;p41"/>
          <p:cNvSpPr txBox="1">
            <a:spLocks noGrp="1"/>
          </p:cNvSpPr>
          <p:nvPr>
            <p:ph type="body" idx="1"/>
          </p:nvPr>
        </p:nvSpPr>
        <p:spPr>
          <a:xfrm>
            <a:off x="581891" y="1637608"/>
            <a:ext cx="6168043" cy="4031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1"/>
          <p:cNvSpPr>
            <a:spLocks noGrp="1"/>
          </p:cNvSpPr>
          <p:nvPr>
            <p:ph type="pic" idx="2"/>
          </p:nvPr>
        </p:nvSpPr>
        <p:spPr>
          <a:xfrm>
            <a:off x="7071590" y="815181"/>
            <a:ext cx="4787900" cy="5227638"/>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3978349" y="365125"/>
            <a:ext cx="7781925" cy="18065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3"/>
          <p:cNvSpPr txBox="1">
            <a:spLocks noGrp="1"/>
          </p:cNvSpPr>
          <p:nvPr>
            <p:ph type="body" idx="1"/>
          </p:nvPr>
        </p:nvSpPr>
        <p:spPr>
          <a:xfrm>
            <a:off x="3978349" y="2316999"/>
            <a:ext cx="7781925" cy="381952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g135238bf993_1_0" descr="A picture containing indoor&#10;&#10;Description automatically generated"/>
          <p:cNvPicPr preferRelativeResize="0"/>
          <p:nvPr/>
        </p:nvPicPr>
        <p:blipFill rotWithShape="1">
          <a:blip r:embed="rId3">
            <a:alphaModFix/>
          </a:blip>
          <a:srcRect/>
          <a:stretch/>
        </p:blipFill>
        <p:spPr>
          <a:xfrm>
            <a:off x="0" y="3347"/>
            <a:ext cx="12192000" cy="6854654"/>
          </a:xfrm>
          <a:prstGeom prst="rect">
            <a:avLst/>
          </a:prstGeom>
          <a:noFill/>
          <a:ln>
            <a:noFill/>
          </a:ln>
        </p:spPr>
      </p:pic>
      <p:pic>
        <p:nvPicPr>
          <p:cNvPr id="64" name="Google Shape;64;g135238bf993_1_0"/>
          <p:cNvPicPr preferRelativeResize="0"/>
          <p:nvPr/>
        </p:nvPicPr>
        <p:blipFill rotWithShape="1">
          <a:blip r:embed="rId4">
            <a:alphaModFix/>
          </a:blip>
          <a:srcRect/>
          <a:stretch/>
        </p:blipFill>
        <p:spPr>
          <a:xfrm>
            <a:off x="429721" y="5266098"/>
            <a:ext cx="3929294" cy="406477"/>
          </a:xfrm>
          <a:prstGeom prst="rect">
            <a:avLst/>
          </a:prstGeom>
          <a:noFill/>
          <a:ln>
            <a:noFill/>
          </a:ln>
        </p:spPr>
      </p:pic>
      <p:sp>
        <p:nvSpPr>
          <p:cNvPr id="65" name="Google Shape;65;g135238bf993_1_0"/>
          <p:cNvSpPr txBox="1"/>
          <p:nvPr/>
        </p:nvSpPr>
        <p:spPr>
          <a:xfrm>
            <a:off x="295864" y="4235784"/>
            <a:ext cx="11360700" cy="1170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6900"/>
              <a:buFont typeface="Arial"/>
              <a:buNone/>
            </a:pPr>
            <a:r>
              <a:rPr lang="en-GB" sz="5300" b="1">
                <a:solidFill>
                  <a:srgbClr val="6BB03A"/>
                </a:solidFill>
                <a:latin typeface="Quattrocento Sans"/>
                <a:ea typeface="Quattrocento Sans"/>
                <a:cs typeface="Quattrocento Sans"/>
                <a:sym typeface="Quattrocento Sans"/>
              </a:rPr>
              <a:t>Zero-Emission Bus</a:t>
            </a:r>
            <a:r>
              <a:rPr lang="en-GB" sz="5300" b="1" i="0" u="none" strike="noStrike" cap="none">
                <a:solidFill>
                  <a:srgbClr val="6BB03A"/>
                </a:solidFill>
                <a:latin typeface="Quattrocento Sans"/>
                <a:ea typeface="Quattrocento Sans"/>
                <a:cs typeface="Quattrocento Sans"/>
                <a:sym typeface="Quattrocento Sans"/>
              </a:rPr>
              <a:t> Simulator</a:t>
            </a:r>
            <a:endParaRPr sz="1900" b="0" i="0" u="none" strike="noStrike" cap="none">
              <a:solidFill>
                <a:srgbClr val="000000"/>
              </a:solidFill>
              <a:latin typeface="Arial"/>
              <a:ea typeface="Arial"/>
              <a:cs typeface="Arial"/>
              <a:sym typeface="Arial"/>
            </a:endParaRPr>
          </a:p>
        </p:txBody>
      </p:sp>
      <p:sp>
        <p:nvSpPr>
          <p:cNvPr id="66" name="Google Shape;66;g135238bf993_1_0"/>
          <p:cNvSpPr txBox="1"/>
          <p:nvPr/>
        </p:nvSpPr>
        <p:spPr>
          <a:xfrm>
            <a:off x="385246" y="6349904"/>
            <a:ext cx="11360700" cy="40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6900"/>
              <a:buFont typeface="Arial"/>
              <a:buNone/>
            </a:pPr>
            <a:r>
              <a:rPr lang="en-GB" sz="1600" b="1" i="0" u="none" strike="noStrike" cap="none">
                <a:solidFill>
                  <a:srgbClr val="E6E6E6"/>
                </a:solidFill>
                <a:latin typeface="Quattrocento Sans"/>
                <a:ea typeface="Quattrocento Sans"/>
                <a:cs typeface="Quattrocento Sans"/>
                <a:sym typeface="Quattrocento Sans"/>
              </a:rPr>
              <a:t>Accelerating the transition to sustainable public transportation with simulation software solutions. </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Adoption of ZEB and Its Challenges</a:t>
            </a:r>
            <a:endParaRPr b="1">
              <a:solidFill>
                <a:srgbClr val="8356EF"/>
              </a:solidFill>
              <a:latin typeface="Quattrocento Sans"/>
              <a:ea typeface="Quattrocento Sans"/>
              <a:cs typeface="Quattrocento Sans"/>
              <a:sym typeface="Quattrocento Sans"/>
            </a:endParaRPr>
          </a:p>
        </p:txBody>
      </p:sp>
      <p:sp>
        <p:nvSpPr>
          <p:cNvPr id="146" name="Google Shape;146;p10"/>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10</a:t>
            </a:fld>
            <a:endParaRPr/>
          </a:p>
        </p:txBody>
      </p:sp>
      <p:sp>
        <p:nvSpPr>
          <p:cNvPr id="147" name="Google Shape;147;p10"/>
          <p:cNvSpPr txBox="1">
            <a:spLocks noGrp="1"/>
          </p:cNvSpPr>
          <p:nvPr>
            <p:ph type="body" idx="1"/>
          </p:nvPr>
        </p:nvSpPr>
        <p:spPr>
          <a:xfrm>
            <a:off x="495361" y="4287500"/>
            <a:ext cx="3710400" cy="586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chemeClr val="dk1"/>
              </a:buClr>
              <a:buSzPts val="2800"/>
              <a:buNone/>
            </a:pPr>
            <a:r>
              <a:rPr lang="en-GB" sz="2000" b="1">
                <a:solidFill>
                  <a:srgbClr val="7BC943"/>
                </a:solidFill>
                <a:latin typeface="Quattrocento Sans"/>
                <a:ea typeface="Quattrocento Sans"/>
                <a:cs typeface="Quattrocento Sans"/>
                <a:sym typeface="Quattrocento Sans"/>
              </a:rPr>
              <a:t>Legal requirements</a:t>
            </a:r>
            <a:endParaRPr sz="2000" b="1">
              <a:solidFill>
                <a:srgbClr val="7BC943"/>
              </a:solidFill>
              <a:latin typeface="Quattrocento Sans"/>
              <a:ea typeface="Quattrocento Sans"/>
              <a:cs typeface="Quattrocento Sans"/>
              <a:sym typeface="Quattrocento Sans"/>
            </a:endParaRPr>
          </a:p>
        </p:txBody>
      </p:sp>
      <p:sp>
        <p:nvSpPr>
          <p:cNvPr id="148" name="Google Shape;148;p10"/>
          <p:cNvSpPr txBox="1"/>
          <p:nvPr/>
        </p:nvSpPr>
        <p:spPr>
          <a:xfrm>
            <a:off x="4252372" y="4287500"/>
            <a:ext cx="3710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Complexity of ZEB</a:t>
            </a:r>
            <a:endParaRPr sz="2000" b="1" i="0" u="none" strike="noStrike" cap="none">
              <a:solidFill>
                <a:srgbClr val="7BC943"/>
              </a:solidFill>
              <a:latin typeface="Quattrocento Sans"/>
              <a:ea typeface="Quattrocento Sans"/>
              <a:cs typeface="Quattrocento Sans"/>
              <a:sym typeface="Quattrocento Sans"/>
            </a:endParaRPr>
          </a:p>
        </p:txBody>
      </p:sp>
      <p:sp>
        <p:nvSpPr>
          <p:cNvPr id="149" name="Google Shape;149;p10"/>
          <p:cNvSpPr txBox="1"/>
          <p:nvPr/>
        </p:nvSpPr>
        <p:spPr>
          <a:xfrm>
            <a:off x="7986245" y="4287500"/>
            <a:ext cx="3710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Operation Strategy</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7BC943"/>
              </a:solidFill>
              <a:latin typeface="Quattrocento Sans"/>
              <a:ea typeface="Quattrocento Sans"/>
              <a:cs typeface="Quattrocento Sans"/>
              <a:sym typeface="Quattrocento Sans"/>
            </a:endParaRPr>
          </a:p>
        </p:txBody>
      </p:sp>
      <p:pic>
        <p:nvPicPr>
          <p:cNvPr id="150" name="Google Shape;150;p10"/>
          <p:cNvPicPr preferRelativeResize="0"/>
          <p:nvPr/>
        </p:nvPicPr>
        <p:blipFill rotWithShape="1">
          <a:blip r:embed="rId3">
            <a:alphaModFix/>
          </a:blip>
          <a:srcRect/>
          <a:stretch/>
        </p:blipFill>
        <p:spPr>
          <a:xfrm>
            <a:off x="9202583" y="2701114"/>
            <a:ext cx="1277588" cy="1277588"/>
          </a:xfrm>
          <a:prstGeom prst="rect">
            <a:avLst/>
          </a:prstGeom>
          <a:noFill/>
          <a:ln>
            <a:noFill/>
          </a:ln>
        </p:spPr>
      </p:pic>
      <p:pic>
        <p:nvPicPr>
          <p:cNvPr id="151" name="Google Shape;151;p10"/>
          <p:cNvPicPr preferRelativeResize="0"/>
          <p:nvPr/>
        </p:nvPicPr>
        <p:blipFill rotWithShape="1">
          <a:blip r:embed="rId4">
            <a:alphaModFix/>
          </a:blip>
          <a:srcRect/>
          <a:stretch/>
        </p:blipFill>
        <p:spPr>
          <a:xfrm>
            <a:off x="5450589" y="2707998"/>
            <a:ext cx="1277588" cy="1277588"/>
          </a:xfrm>
          <a:prstGeom prst="rect">
            <a:avLst/>
          </a:prstGeom>
          <a:noFill/>
          <a:ln>
            <a:noFill/>
          </a:ln>
        </p:spPr>
      </p:pic>
      <p:pic>
        <p:nvPicPr>
          <p:cNvPr id="152" name="Google Shape;152;p10"/>
          <p:cNvPicPr preferRelativeResize="0"/>
          <p:nvPr/>
        </p:nvPicPr>
        <p:blipFill rotWithShape="1">
          <a:blip r:embed="rId5">
            <a:alphaModFix/>
          </a:blip>
          <a:srcRect/>
          <a:stretch/>
        </p:blipFill>
        <p:spPr>
          <a:xfrm>
            <a:off x="1698597" y="2701113"/>
            <a:ext cx="1272615" cy="1277588"/>
          </a:xfrm>
          <a:prstGeom prst="rect">
            <a:avLst/>
          </a:prstGeom>
          <a:noFill/>
          <a:ln>
            <a:noFill/>
          </a:ln>
        </p:spPr>
      </p:pic>
      <p:pic>
        <p:nvPicPr>
          <p:cNvPr id="153" name="Google Shape;153;p10"/>
          <p:cNvPicPr preferRelativeResize="0"/>
          <p:nvPr/>
        </p:nvPicPr>
        <p:blipFill rotWithShape="1">
          <a:blip r:embed="rId6">
            <a:alphaModFix/>
          </a:blip>
          <a:srcRect/>
          <a:stretch/>
        </p:blipFill>
        <p:spPr>
          <a:xfrm>
            <a:off x="0" y="421085"/>
            <a:ext cx="3454400" cy="114300"/>
          </a:xfrm>
          <a:prstGeom prst="rect">
            <a:avLst/>
          </a:prstGeom>
          <a:noFill/>
          <a:ln>
            <a:noFill/>
          </a:ln>
        </p:spPr>
      </p:pic>
      <p:sp>
        <p:nvSpPr>
          <p:cNvPr id="154" name="Google Shape;154;p10"/>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155" name="Google Shape;155;p10"/>
          <p:cNvPicPr preferRelativeResize="0"/>
          <p:nvPr/>
        </p:nvPicPr>
        <p:blipFill rotWithShape="1">
          <a:blip r:embed="rId7">
            <a:alphaModFix/>
          </a:blip>
          <a:srcRect/>
          <a:stretch/>
        </p:blipFill>
        <p:spPr>
          <a:xfrm>
            <a:off x="9662529" y="168215"/>
            <a:ext cx="2302459" cy="2381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From CO2 to ZEB</a:t>
            </a:r>
            <a:endParaRPr b="1">
              <a:solidFill>
                <a:srgbClr val="8356EF"/>
              </a:solidFill>
              <a:latin typeface="Quattrocento Sans"/>
              <a:ea typeface="Quattrocento Sans"/>
              <a:cs typeface="Quattrocento Sans"/>
              <a:sym typeface="Quattrocento Sans"/>
            </a:endParaRPr>
          </a:p>
        </p:txBody>
      </p:sp>
      <p:sp>
        <p:nvSpPr>
          <p:cNvPr id="161" name="Google Shape;161;p11"/>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162" name="Google Shape;162;p11"/>
          <p:cNvPicPr preferRelativeResize="0"/>
          <p:nvPr/>
        </p:nvPicPr>
        <p:blipFill rotWithShape="1">
          <a:blip r:embed="rId3">
            <a:alphaModFix/>
          </a:blip>
          <a:srcRect/>
          <a:stretch/>
        </p:blipFill>
        <p:spPr>
          <a:xfrm>
            <a:off x="937333" y="2040467"/>
            <a:ext cx="4464203" cy="2975400"/>
          </a:xfrm>
          <a:prstGeom prst="rect">
            <a:avLst/>
          </a:prstGeom>
          <a:noFill/>
          <a:ln>
            <a:noFill/>
          </a:ln>
        </p:spPr>
      </p:pic>
      <p:sp>
        <p:nvSpPr>
          <p:cNvPr id="163" name="Google Shape;163;p11"/>
          <p:cNvSpPr txBox="1"/>
          <p:nvPr/>
        </p:nvSpPr>
        <p:spPr>
          <a:xfrm>
            <a:off x="1169433" y="5236100"/>
            <a:ext cx="4000000" cy="553957"/>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From CO2</a:t>
            </a:r>
            <a:endParaRPr sz="2000" b="1" i="0" u="none" strike="noStrike" cap="none">
              <a:solidFill>
                <a:srgbClr val="7BC943"/>
              </a:solidFill>
              <a:latin typeface="Quattrocento Sans"/>
              <a:ea typeface="Quattrocento Sans"/>
              <a:cs typeface="Quattrocento Sans"/>
              <a:sym typeface="Quattrocento Sans"/>
            </a:endParaRPr>
          </a:p>
        </p:txBody>
      </p:sp>
      <p:pic>
        <p:nvPicPr>
          <p:cNvPr id="164" name="Google Shape;164;p11"/>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From CO2 to ZEB</a:t>
            </a:r>
            <a:endParaRPr b="1">
              <a:solidFill>
                <a:srgbClr val="8356EF"/>
              </a:solidFill>
              <a:latin typeface="Quattrocento Sans"/>
              <a:ea typeface="Quattrocento Sans"/>
              <a:cs typeface="Quattrocento Sans"/>
              <a:sym typeface="Quattrocento Sans"/>
            </a:endParaRPr>
          </a:p>
        </p:txBody>
      </p:sp>
      <p:sp>
        <p:nvSpPr>
          <p:cNvPr id="170" name="Google Shape;170;p12"/>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171" name="Google Shape;171;p12"/>
          <p:cNvPicPr preferRelativeResize="0"/>
          <p:nvPr/>
        </p:nvPicPr>
        <p:blipFill rotWithShape="1">
          <a:blip r:embed="rId3">
            <a:alphaModFix/>
          </a:blip>
          <a:srcRect/>
          <a:stretch/>
        </p:blipFill>
        <p:spPr>
          <a:xfrm>
            <a:off x="937333" y="2040467"/>
            <a:ext cx="4464203" cy="2975400"/>
          </a:xfrm>
          <a:prstGeom prst="rect">
            <a:avLst/>
          </a:prstGeom>
          <a:noFill/>
          <a:ln>
            <a:noFill/>
          </a:ln>
        </p:spPr>
      </p:pic>
      <p:pic>
        <p:nvPicPr>
          <p:cNvPr id="172" name="Google Shape;172;p12"/>
          <p:cNvPicPr preferRelativeResize="0"/>
          <p:nvPr/>
        </p:nvPicPr>
        <p:blipFill rotWithShape="1">
          <a:blip r:embed="rId4">
            <a:alphaModFix/>
          </a:blip>
          <a:srcRect/>
          <a:stretch/>
        </p:blipFill>
        <p:spPr>
          <a:xfrm>
            <a:off x="6463734" y="2040467"/>
            <a:ext cx="4457669" cy="2975399"/>
          </a:xfrm>
          <a:prstGeom prst="rect">
            <a:avLst/>
          </a:prstGeom>
          <a:noFill/>
          <a:ln>
            <a:noFill/>
          </a:ln>
        </p:spPr>
      </p:pic>
      <p:sp>
        <p:nvSpPr>
          <p:cNvPr id="173" name="Google Shape;173;p12"/>
          <p:cNvSpPr txBox="1"/>
          <p:nvPr/>
        </p:nvSpPr>
        <p:spPr>
          <a:xfrm>
            <a:off x="1169433" y="5236100"/>
            <a:ext cx="4000000" cy="553957"/>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From CO2</a:t>
            </a:r>
            <a:endParaRPr sz="2000" b="1" i="0" u="none" strike="noStrike" cap="none">
              <a:solidFill>
                <a:srgbClr val="7BC943"/>
              </a:solidFill>
              <a:latin typeface="Quattrocento Sans"/>
              <a:ea typeface="Quattrocento Sans"/>
              <a:cs typeface="Quattrocento Sans"/>
              <a:sym typeface="Quattrocento Sans"/>
            </a:endParaRPr>
          </a:p>
        </p:txBody>
      </p:sp>
      <p:sp>
        <p:nvSpPr>
          <p:cNvPr id="174" name="Google Shape;174;p12"/>
          <p:cNvSpPr txBox="1"/>
          <p:nvPr/>
        </p:nvSpPr>
        <p:spPr>
          <a:xfrm>
            <a:off x="6692567" y="5236100"/>
            <a:ext cx="4000000" cy="553957"/>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To ZEB</a:t>
            </a:r>
            <a:endParaRPr sz="2000" b="1" i="0" u="none" strike="noStrike" cap="none">
              <a:solidFill>
                <a:srgbClr val="7BC943"/>
              </a:solidFill>
              <a:latin typeface="Quattrocento Sans"/>
              <a:ea typeface="Quattrocento Sans"/>
              <a:cs typeface="Quattrocento Sans"/>
              <a:sym typeface="Quattrocento Sans"/>
            </a:endParaRPr>
          </a:p>
        </p:txBody>
      </p:sp>
      <p:pic>
        <p:nvPicPr>
          <p:cNvPr id="175" name="Google Shape;175;p12"/>
          <p:cNvPicPr preferRelativeResize="0"/>
          <p:nvPr/>
        </p:nvPicPr>
        <p:blipFill rotWithShape="1">
          <a:blip r:embed="rId5">
            <a:alphaModFix/>
          </a:blip>
          <a:srcRect/>
          <a:stretch/>
        </p:blipFill>
        <p:spPr>
          <a:xfrm>
            <a:off x="9662529" y="168215"/>
            <a:ext cx="2302459" cy="2381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495367" y="6455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Connecting the Right Parties</a:t>
            </a:r>
            <a:endParaRPr b="1">
              <a:solidFill>
                <a:srgbClr val="8356EF"/>
              </a:solidFill>
              <a:latin typeface="Quattrocento Sans"/>
              <a:ea typeface="Quattrocento Sans"/>
              <a:cs typeface="Quattrocento Sans"/>
              <a:sym typeface="Quattrocento Sans"/>
            </a:endParaRPr>
          </a:p>
        </p:txBody>
      </p:sp>
      <p:sp>
        <p:nvSpPr>
          <p:cNvPr id="181" name="Google Shape;181;p13"/>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13</a:t>
            </a:fld>
            <a:endParaRPr/>
          </a:p>
        </p:txBody>
      </p:sp>
      <p:sp>
        <p:nvSpPr>
          <p:cNvPr id="182" name="Google Shape;182;p13"/>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sp>
        <p:nvSpPr>
          <p:cNvPr id="183" name="Google Shape;183;p13"/>
          <p:cNvSpPr txBox="1">
            <a:spLocks noGrp="1"/>
          </p:cNvSpPr>
          <p:nvPr>
            <p:ph type="body" idx="1"/>
          </p:nvPr>
        </p:nvSpPr>
        <p:spPr>
          <a:xfrm>
            <a:off x="495361" y="4287500"/>
            <a:ext cx="3710400" cy="586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chemeClr val="dk1"/>
              </a:buClr>
              <a:buSzPts val="2800"/>
              <a:buNone/>
            </a:pPr>
            <a:r>
              <a:rPr lang="en-GB" sz="2000" b="1">
                <a:solidFill>
                  <a:srgbClr val="7BC943"/>
                </a:solidFill>
                <a:latin typeface="Quattrocento Sans"/>
                <a:ea typeface="Quattrocento Sans"/>
                <a:cs typeface="Quattrocento Sans"/>
                <a:sym typeface="Quattrocento Sans"/>
              </a:rPr>
              <a:t>Municipalities</a:t>
            </a:r>
            <a:endParaRPr sz="2000" b="1">
              <a:solidFill>
                <a:srgbClr val="7BC943"/>
              </a:solidFill>
              <a:latin typeface="Quattrocento Sans"/>
              <a:ea typeface="Quattrocento Sans"/>
              <a:cs typeface="Quattrocento Sans"/>
              <a:sym typeface="Quattrocento Sans"/>
            </a:endParaRPr>
          </a:p>
        </p:txBody>
      </p:sp>
      <p:sp>
        <p:nvSpPr>
          <p:cNvPr id="184" name="Google Shape;184;p13"/>
          <p:cNvSpPr txBox="1"/>
          <p:nvPr/>
        </p:nvSpPr>
        <p:spPr>
          <a:xfrm>
            <a:off x="8123372" y="4287500"/>
            <a:ext cx="3710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ZEB Manufacturers</a:t>
            </a:r>
            <a:endParaRPr sz="2000" b="1" i="0" u="none" strike="noStrike" cap="none">
              <a:solidFill>
                <a:srgbClr val="7BC943"/>
              </a:solidFill>
              <a:latin typeface="Quattrocento Sans"/>
              <a:ea typeface="Quattrocento Sans"/>
              <a:cs typeface="Quattrocento Sans"/>
              <a:sym typeface="Quattrocento Sans"/>
            </a:endParaRPr>
          </a:p>
        </p:txBody>
      </p:sp>
      <p:sp>
        <p:nvSpPr>
          <p:cNvPr id="185" name="Google Shape;185;p13"/>
          <p:cNvSpPr txBox="1"/>
          <p:nvPr/>
        </p:nvSpPr>
        <p:spPr>
          <a:xfrm>
            <a:off x="4240812" y="4287500"/>
            <a:ext cx="3710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Operators</a:t>
            </a:r>
            <a:endParaRPr sz="2000" b="1" i="0" u="none" strike="noStrike" cap="none">
              <a:solidFill>
                <a:srgbClr val="7BC943"/>
              </a:solidFill>
              <a:latin typeface="Quattrocento Sans"/>
              <a:ea typeface="Quattrocento Sans"/>
              <a:cs typeface="Quattrocento Sans"/>
              <a:sym typeface="Quattrocento Sans"/>
            </a:endParaRPr>
          </a:p>
        </p:txBody>
      </p:sp>
      <p:pic>
        <p:nvPicPr>
          <p:cNvPr id="186" name="Google Shape;186;p13"/>
          <p:cNvPicPr preferRelativeResize="0"/>
          <p:nvPr/>
        </p:nvPicPr>
        <p:blipFill rotWithShape="1">
          <a:blip r:embed="rId3">
            <a:alphaModFix/>
          </a:blip>
          <a:srcRect/>
          <a:stretch/>
        </p:blipFill>
        <p:spPr>
          <a:xfrm>
            <a:off x="1252000" y="2772284"/>
            <a:ext cx="2243400" cy="1575213"/>
          </a:xfrm>
          <a:prstGeom prst="rect">
            <a:avLst/>
          </a:prstGeom>
          <a:noFill/>
          <a:ln>
            <a:noFill/>
          </a:ln>
        </p:spPr>
      </p:pic>
      <p:pic>
        <p:nvPicPr>
          <p:cNvPr id="187" name="Google Shape;187;p13"/>
          <p:cNvPicPr preferRelativeResize="0"/>
          <p:nvPr/>
        </p:nvPicPr>
        <p:blipFill rotWithShape="1">
          <a:blip r:embed="rId4">
            <a:alphaModFix/>
          </a:blip>
          <a:srcRect/>
          <a:stretch/>
        </p:blipFill>
        <p:spPr>
          <a:xfrm>
            <a:off x="4839534" y="2673500"/>
            <a:ext cx="2512903" cy="1652792"/>
          </a:xfrm>
          <a:prstGeom prst="rect">
            <a:avLst/>
          </a:prstGeom>
          <a:noFill/>
          <a:ln>
            <a:noFill/>
          </a:ln>
        </p:spPr>
      </p:pic>
      <p:pic>
        <p:nvPicPr>
          <p:cNvPr id="188" name="Google Shape;188;p13"/>
          <p:cNvPicPr preferRelativeResize="0"/>
          <p:nvPr/>
        </p:nvPicPr>
        <p:blipFill rotWithShape="1">
          <a:blip r:embed="rId5">
            <a:alphaModFix/>
          </a:blip>
          <a:srcRect/>
          <a:stretch/>
        </p:blipFill>
        <p:spPr>
          <a:xfrm>
            <a:off x="8696601" y="2759968"/>
            <a:ext cx="2559775" cy="1479865"/>
          </a:xfrm>
          <a:prstGeom prst="rect">
            <a:avLst/>
          </a:prstGeom>
          <a:noFill/>
          <a:ln>
            <a:noFill/>
          </a:ln>
        </p:spPr>
      </p:pic>
      <p:pic>
        <p:nvPicPr>
          <p:cNvPr id="189" name="Google Shape;189;p13"/>
          <p:cNvPicPr preferRelativeResize="0"/>
          <p:nvPr/>
        </p:nvPicPr>
        <p:blipFill rotWithShape="1">
          <a:blip r:embed="rId6">
            <a:alphaModFix/>
          </a:blip>
          <a:srcRect/>
          <a:stretch/>
        </p:blipFill>
        <p:spPr>
          <a:xfrm>
            <a:off x="9662529" y="168215"/>
            <a:ext cx="2302459" cy="2381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Zero-Emission Bus Simulator</a:t>
            </a:r>
            <a:endParaRPr b="1">
              <a:solidFill>
                <a:srgbClr val="8356EF"/>
              </a:solidFill>
              <a:latin typeface="Quattrocento Sans"/>
              <a:ea typeface="Quattrocento Sans"/>
              <a:cs typeface="Quattrocento Sans"/>
              <a:sym typeface="Quattrocento Sans"/>
            </a:endParaRPr>
          </a:p>
        </p:txBody>
      </p:sp>
      <p:sp>
        <p:nvSpPr>
          <p:cNvPr id="195" name="Google Shape;195;p14"/>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14</a:t>
            </a:fld>
            <a:endParaRPr/>
          </a:p>
        </p:txBody>
      </p:sp>
      <p:sp>
        <p:nvSpPr>
          <p:cNvPr id="196" name="Google Shape;196;p14"/>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197" name="Google Shape;197;p14"/>
          <p:cNvPicPr preferRelativeResize="0"/>
          <p:nvPr/>
        </p:nvPicPr>
        <p:blipFill rotWithShape="1">
          <a:blip r:embed="rId3">
            <a:alphaModFix/>
          </a:blip>
          <a:srcRect/>
          <a:stretch/>
        </p:blipFill>
        <p:spPr>
          <a:xfrm>
            <a:off x="2395600" y="1839801"/>
            <a:ext cx="7229939" cy="4116268"/>
          </a:xfrm>
          <a:prstGeom prst="rect">
            <a:avLst/>
          </a:prstGeom>
          <a:noFill/>
          <a:ln>
            <a:noFill/>
          </a:ln>
        </p:spPr>
      </p:pic>
      <p:sp>
        <p:nvSpPr>
          <p:cNvPr id="198" name="Google Shape;198;p14"/>
          <p:cNvSpPr txBox="1"/>
          <p:nvPr/>
        </p:nvSpPr>
        <p:spPr>
          <a:xfrm>
            <a:off x="415612" y="1097133"/>
            <a:ext cx="5089600" cy="58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Digital twin of your city operation</a:t>
            </a:r>
            <a:endParaRPr sz="2400" b="0" i="0" u="none" strike="noStrike" cap="none">
              <a:solidFill>
                <a:srgbClr val="000000"/>
              </a:solidFill>
              <a:latin typeface="Arial"/>
              <a:ea typeface="Arial"/>
              <a:cs typeface="Arial"/>
              <a:sym typeface="Arial"/>
            </a:endParaRPr>
          </a:p>
        </p:txBody>
      </p:sp>
      <p:pic>
        <p:nvPicPr>
          <p:cNvPr id="199" name="Google Shape;199;p14"/>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Zero-Emission Bus Simulator</a:t>
            </a:r>
            <a:endParaRPr b="1">
              <a:solidFill>
                <a:srgbClr val="8356EF"/>
              </a:solidFill>
              <a:latin typeface="Quattrocento Sans"/>
              <a:ea typeface="Quattrocento Sans"/>
              <a:cs typeface="Quattrocento Sans"/>
              <a:sym typeface="Quattrocento Sans"/>
            </a:endParaRPr>
          </a:p>
        </p:txBody>
      </p:sp>
      <p:sp>
        <p:nvSpPr>
          <p:cNvPr id="205" name="Google Shape;205;p15"/>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15</a:t>
            </a:fld>
            <a:endParaRPr/>
          </a:p>
        </p:txBody>
      </p:sp>
      <p:sp>
        <p:nvSpPr>
          <p:cNvPr id="206" name="Google Shape;206;p15"/>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207" name="Google Shape;207;p15"/>
          <p:cNvPicPr preferRelativeResize="0"/>
          <p:nvPr/>
        </p:nvPicPr>
        <p:blipFill rotWithShape="1">
          <a:blip r:embed="rId3">
            <a:alphaModFix/>
          </a:blip>
          <a:srcRect/>
          <a:stretch/>
        </p:blipFill>
        <p:spPr>
          <a:xfrm>
            <a:off x="2395600" y="1839801"/>
            <a:ext cx="7229939" cy="4116268"/>
          </a:xfrm>
          <a:prstGeom prst="rect">
            <a:avLst/>
          </a:prstGeom>
          <a:noFill/>
          <a:ln>
            <a:noFill/>
          </a:ln>
        </p:spPr>
      </p:pic>
      <p:sp>
        <p:nvSpPr>
          <p:cNvPr id="208" name="Google Shape;208;p15"/>
          <p:cNvSpPr txBox="1"/>
          <p:nvPr/>
        </p:nvSpPr>
        <p:spPr>
          <a:xfrm>
            <a:off x="415612" y="1097133"/>
            <a:ext cx="5089600" cy="58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Digital twin of your city operation</a:t>
            </a:r>
            <a:endParaRPr sz="2400" b="0" i="0" u="none" strike="noStrike" cap="none">
              <a:solidFill>
                <a:srgbClr val="000000"/>
              </a:solidFill>
              <a:latin typeface="Arial"/>
              <a:ea typeface="Arial"/>
              <a:cs typeface="Arial"/>
              <a:sym typeface="Arial"/>
            </a:endParaRPr>
          </a:p>
        </p:txBody>
      </p:sp>
      <p:sp>
        <p:nvSpPr>
          <p:cNvPr id="209" name="Google Shape;209;p15"/>
          <p:cNvSpPr txBox="1"/>
          <p:nvPr/>
        </p:nvSpPr>
        <p:spPr>
          <a:xfrm>
            <a:off x="329215" y="4522711"/>
            <a:ext cx="2296800" cy="58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Real-world Data</a:t>
            </a:r>
            <a:endParaRPr sz="1800" b="0" i="0" u="none" strike="noStrike" cap="none">
              <a:solidFill>
                <a:srgbClr val="000000"/>
              </a:solidFill>
              <a:latin typeface="Arial"/>
              <a:ea typeface="Arial"/>
              <a:cs typeface="Arial"/>
              <a:sym typeface="Arial"/>
            </a:endParaRPr>
          </a:p>
        </p:txBody>
      </p:sp>
      <p:cxnSp>
        <p:nvCxnSpPr>
          <p:cNvPr id="210" name="Google Shape;210;p15"/>
          <p:cNvCxnSpPr/>
          <p:nvPr/>
        </p:nvCxnSpPr>
        <p:spPr>
          <a:xfrm flipH="1">
            <a:off x="2395516" y="4446910"/>
            <a:ext cx="683700" cy="361500"/>
          </a:xfrm>
          <a:prstGeom prst="bentConnector3">
            <a:avLst>
              <a:gd name="adj1" fmla="val 49994"/>
            </a:avLst>
          </a:prstGeom>
          <a:noFill/>
          <a:ln w="9525" cap="flat" cmpd="sng">
            <a:solidFill>
              <a:srgbClr val="2C3038"/>
            </a:solidFill>
            <a:prstDash val="solid"/>
            <a:round/>
            <a:headEnd type="none" w="sm" len="sm"/>
            <a:tailEnd type="oval" w="med" len="med"/>
          </a:ln>
        </p:spPr>
      </p:cxnSp>
      <p:pic>
        <p:nvPicPr>
          <p:cNvPr id="211" name="Google Shape;211;p15"/>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Zero-Emission Bus Simulator</a:t>
            </a:r>
            <a:endParaRPr b="1">
              <a:solidFill>
                <a:srgbClr val="8356EF"/>
              </a:solidFill>
              <a:latin typeface="Quattrocento Sans"/>
              <a:ea typeface="Quattrocento Sans"/>
              <a:cs typeface="Quattrocento Sans"/>
              <a:sym typeface="Quattrocento Sans"/>
            </a:endParaRPr>
          </a:p>
        </p:txBody>
      </p:sp>
      <p:sp>
        <p:nvSpPr>
          <p:cNvPr id="217" name="Google Shape;217;p16"/>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16</a:t>
            </a:fld>
            <a:endParaRPr/>
          </a:p>
        </p:txBody>
      </p:sp>
      <p:sp>
        <p:nvSpPr>
          <p:cNvPr id="218" name="Google Shape;218;p16"/>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219" name="Google Shape;219;p16"/>
          <p:cNvPicPr preferRelativeResize="0"/>
          <p:nvPr/>
        </p:nvPicPr>
        <p:blipFill rotWithShape="1">
          <a:blip r:embed="rId3">
            <a:alphaModFix/>
          </a:blip>
          <a:srcRect/>
          <a:stretch/>
        </p:blipFill>
        <p:spPr>
          <a:xfrm>
            <a:off x="2395600" y="1839801"/>
            <a:ext cx="7229939" cy="4116268"/>
          </a:xfrm>
          <a:prstGeom prst="rect">
            <a:avLst/>
          </a:prstGeom>
          <a:noFill/>
          <a:ln>
            <a:noFill/>
          </a:ln>
        </p:spPr>
      </p:pic>
      <p:sp>
        <p:nvSpPr>
          <p:cNvPr id="220" name="Google Shape;220;p16"/>
          <p:cNvSpPr txBox="1"/>
          <p:nvPr/>
        </p:nvSpPr>
        <p:spPr>
          <a:xfrm>
            <a:off x="415612" y="1097133"/>
            <a:ext cx="5089600" cy="58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Digital twin of your city operation</a:t>
            </a:r>
            <a:endParaRPr sz="2400" b="0" i="0" u="none" strike="noStrike" cap="none">
              <a:solidFill>
                <a:srgbClr val="000000"/>
              </a:solidFill>
              <a:latin typeface="Arial"/>
              <a:ea typeface="Arial"/>
              <a:cs typeface="Arial"/>
              <a:sym typeface="Arial"/>
            </a:endParaRPr>
          </a:p>
        </p:txBody>
      </p:sp>
      <p:sp>
        <p:nvSpPr>
          <p:cNvPr id="221" name="Google Shape;221;p16"/>
          <p:cNvSpPr txBox="1"/>
          <p:nvPr/>
        </p:nvSpPr>
        <p:spPr>
          <a:xfrm>
            <a:off x="329215" y="4522711"/>
            <a:ext cx="2296800" cy="58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Real-world Data</a:t>
            </a:r>
            <a:endParaRPr sz="1800" b="0" i="0" u="none" strike="noStrike" cap="none">
              <a:solidFill>
                <a:srgbClr val="000000"/>
              </a:solidFill>
              <a:latin typeface="Arial"/>
              <a:ea typeface="Arial"/>
              <a:cs typeface="Arial"/>
              <a:sym typeface="Arial"/>
            </a:endParaRPr>
          </a:p>
        </p:txBody>
      </p:sp>
      <p:sp>
        <p:nvSpPr>
          <p:cNvPr id="222" name="Google Shape;222;p16"/>
          <p:cNvSpPr txBox="1"/>
          <p:nvPr/>
        </p:nvSpPr>
        <p:spPr>
          <a:xfrm>
            <a:off x="329215" y="5291139"/>
            <a:ext cx="3283097" cy="524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Routes and Timetables</a:t>
            </a:r>
            <a:endParaRPr sz="1800" b="0" i="0" u="none" strike="noStrike" cap="none">
              <a:solidFill>
                <a:srgbClr val="000000"/>
              </a:solidFill>
              <a:latin typeface="Arial"/>
              <a:ea typeface="Arial"/>
              <a:cs typeface="Arial"/>
              <a:sym typeface="Arial"/>
            </a:endParaRPr>
          </a:p>
        </p:txBody>
      </p:sp>
      <p:cxnSp>
        <p:nvCxnSpPr>
          <p:cNvPr id="223" name="Google Shape;223;p16"/>
          <p:cNvCxnSpPr/>
          <p:nvPr/>
        </p:nvCxnSpPr>
        <p:spPr>
          <a:xfrm flipH="1">
            <a:off x="2395516" y="4446910"/>
            <a:ext cx="683700" cy="361500"/>
          </a:xfrm>
          <a:prstGeom prst="bentConnector3">
            <a:avLst>
              <a:gd name="adj1" fmla="val 49994"/>
            </a:avLst>
          </a:prstGeom>
          <a:noFill/>
          <a:ln w="9525" cap="flat" cmpd="sng">
            <a:solidFill>
              <a:srgbClr val="2C3038"/>
            </a:solidFill>
            <a:prstDash val="solid"/>
            <a:round/>
            <a:headEnd type="none" w="sm" len="sm"/>
            <a:tailEnd type="oval" w="med" len="med"/>
          </a:ln>
        </p:spPr>
      </p:cxnSp>
      <p:cxnSp>
        <p:nvCxnSpPr>
          <p:cNvPr id="224" name="Google Shape;224;p16"/>
          <p:cNvCxnSpPr/>
          <p:nvPr/>
        </p:nvCxnSpPr>
        <p:spPr>
          <a:xfrm flipH="1">
            <a:off x="3053633" y="4237967"/>
            <a:ext cx="2238600" cy="1315500"/>
          </a:xfrm>
          <a:prstGeom prst="bentConnector3">
            <a:avLst>
              <a:gd name="adj1" fmla="val 50000"/>
            </a:avLst>
          </a:prstGeom>
          <a:noFill/>
          <a:ln w="9525" cap="flat" cmpd="sng">
            <a:solidFill>
              <a:srgbClr val="2C3038"/>
            </a:solidFill>
            <a:prstDash val="solid"/>
            <a:round/>
            <a:headEnd type="none" w="sm" len="sm"/>
            <a:tailEnd type="oval" w="med" len="med"/>
          </a:ln>
        </p:spPr>
      </p:cxnSp>
      <p:pic>
        <p:nvPicPr>
          <p:cNvPr id="225" name="Google Shape;225;p16"/>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Zero-Emission Bus Simulator</a:t>
            </a:r>
            <a:endParaRPr b="1">
              <a:solidFill>
                <a:srgbClr val="8356EF"/>
              </a:solidFill>
              <a:latin typeface="Quattrocento Sans"/>
              <a:ea typeface="Quattrocento Sans"/>
              <a:cs typeface="Quattrocento Sans"/>
              <a:sym typeface="Quattrocento Sans"/>
            </a:endParaRPr>
          </a:p>
        </p:txBody>
      </p:sp>
      <p:sp>
        <p:nvSpPr>
          <p:cNvPr id="231" name="Google Shape;231;p17"/>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17</a:t>
            </a:fld>
            <a:endParaRPr/>
          </a:p>
        </p:txBody>
      </p:sp>
      <p:sp>
        <p:nvSpPr>
          <p:cNvPr id="232" name="Google Shape;232;p17"/>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233" name="Google Shape;233;p17"/>
          <p:cNvPicPr preferRelativeResize="0"/>
          <p:nvPr/>
        </p:nvPicPr>
        <p:blipFill rotWithShape="1">
          <a:blip r:embed="rId3">
            <a:alphaModFix/>
          </a:blip>
          <a:srcRect/>
          <a:stretch/>
        </p:blipFill>
        <p:spPr>
          <a:xfrm>
            <a:off x="2395600" y="1839801"/>
            <a:ext cx="7229939" cy="4116268"/>
          </a:xfrm>
          <a:prstGeom prst="rect">
            <a:avLst/>
          </a:prstGeom>
          <a:noFill/>
          <a:ln>
            <a:noFill/>
          </a:ln>
        </p:spPr>
      </p:pic>
      <p:sp>
        <p:nvSpPr>
          <p:cNvPr id="234" name="Google Shape;234;p17"/>
          <p:cNvSpPr txBox="1"/>
          <p:nvPr/>
        </p:nvSpPr>
        <p:spPr>
          <a:xfrm>
            <a:off x="415612" y="1097133"/>
            <a:ext cx="5089600" cy="58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Digital twin of your city operation</a:t>
            </a:r>
            <a:endParaRPr sz="2400" b="0" i="0" u="none" strike="noStrike" cap="none">
              <a:solidFill>
                <a:srgbClr val="000000"/>
              </a:solidFill>
              <a:latin typeface="Arial"/>
              <a:ea typeface="Arial"/>
              <a:cs typeface="Arial"/>
              <a:sym typeface="Arial"/>
            </a:endParaRPr>
          </a:p>
        </p:txBody>
      </p:sp>
      <p:sp>
        <p:nvSpPr>
          <p:cNvPr id="235" name="Google Shape;235;p17"/>
          <p:cNvSpPr txBox="1"/>
          <p:nvPr/>
        </p:nvSpPr>
        <p:spPr>
          <a:xfrm>
            <a:off x="329215" y="4522711"/>
            <a:ext cx="2296800" cy="58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Real-world Data</a:t>
            </a:r>
            <a:endParaRPr sz="1800" b="0" i="0" u="none" strike="noStrike" cap="none">
              <a:solidFill>
                <a:srgbClr val="000000"/>
              </a:solidFill>
              <a:latin typeface="Arial"/>
              <a:ea typeface="Arial"/>
              <a:cs typeface="Arial"/>
              <a:sym typeface="Arial"/>
            </a:endParaRPr>
          </a:p>
        </p:txBody>
      </p:sp>
      <p:sp>
        <p:nvSpPr>
          <p:cNvPr id="236" name="Google Shape;236;p17"/>
          <p:cNvSpPr txBox="1"/>
          <p:nvPr/>
        </p:nvSpPr>
        <p:spPr>
          <a:xfrm>
            <a:off x="329215" y="5291139"/>
            <a:ext cx="3283097" cy="524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Routes and Timetables</a:t>
            </a:r>
            <a:endParaRPr sz="1800" b="0" i="0" u="none" strike="noStrike" cap="none">
              <a:solidFill>
                <a:srgbClr val="000000"/>
              </a:solidFill>
              <a:latin typeface="Arial"/>
              <a:ea typeface="Arial"/>
              <a:cs typeface="Arial"/>
              <a:sym typeface="Arial"/>
            </a:endParaRPr>
          </a:p>
        </p:txBody>
      </p:sp>
      <p:sp>
        <p:nvSpPr>
          <p:cNvPr id="237" name="Google Shape;237;p17"/>
          <p:cNvSpPr txBox="1"/>
          <p:nvPr/>
        </p:nvSpPr>
        <p:spPr>
          <a:xfrm>
            <a:off x="8996966" y="1765400"/>
            <a:ext cx="2694957" cy="524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City Requirements </a:t>
            </a:r>
            <a:endParaRPr sz="2000" b="1" i="0" u="none" strike="noStrike" cap="none">
              <a:solidFill>
                <a:srgbClr val="3A28AE"/>
              </a:solidFill>
              <a:latin typeface="Quattrocento Sans"/>
              <a:ea typeface="Quattrocento Sans"/>
              <a:cs typeface="Quattrocento Sans"/>
              <a:sym typeface="Quattrocento Sans"/>
            </a:endParaRPr>
          </a:p>
          <a:p>
            <a:pPr marL="0" marR="0" lvl="0" indent="0" algn="l" rtl="0">
              <a:lnSpc>
                <a:spcPct val="115000"/>
              </a:lnSpc>
              <a:spcBef>
                <a:spcPts val="1333"/>
              </a:spcBef>
              <a:spcAft>
                <a:spcPts val="0"/>
              </a:spcAft>
              <a:buClr>
                <a:srgbClr val="000000"/>
              </a:buClr>
              <a:buSzPts val="2000"/>
              <a:buFont typeface="Arial"/>
              <a:buNone/>
            </a:pPr>
            <a:endParaRPr sz="2000" b="1" i="0" u="none" strike="noStrike" cap="none">
              <a:solidFill>
                <a:srgbClr val="3A28AE"/>
              </a:solidFill>
              <a:latin typeface="Quattrocento Sans"/>
              <a:ea typeface="Quattrocento Sans"/>
              <a:cs typeface="Quattrocento Sans"/>
              <a:sym typeface="Quattrocento Sans"/>
            </a:endParaRPr>
          </a:p>
        </p:txBody>
      </p:sp>
      <p:cxnSp>
        <p:nvCxnSpPr>
          <p:cNvPr id="238" name="Google Shape;238;p17"/>
          <p:cNvCxnSpPr/>
          <p:nvPr/>
        </p:nvCxnSpPr>
        <p:spPr>
          <a:xfrm flipH="1">
            <a:off x="2395516" y="4446910"/>
            <a:ext cx="683700" cy="361500"/>
          </a:xfrm>
          <a:prstGeom prst="bentConnector3">
            <a:avLst>
              <a:gd name="adj1" fmla="val 49994"/>
            </a:avLst>
          </a:prstGeom>
          <a:noFill/>
          <a:ln w="9525" cap="flat" cmpd="sng">
            <a:solidFill>
              <a:srgbClr val="2C3038"/>
            </a:solidFill>
            <a:prstDash val="solid"/>
            <a:round/>
            <a:headEnd type="none" w="sm" len="sm"/>
            <a:tailEnd type="oval" w="med" len="med"/>
          </a:ln>
        </p:spPr>
      </p:cxnSp>
      <p:cxnSp>
        <p:nvCxnSpPr>
          <p:cNvPr id="239" name="Google Shape;239;p17"/>
          <p:cNvCxnSpPr/>
          <p:nvPr/>
        </p:nvCxnSpPr>
        <p:spPr>
          <a:xfrm flipH="1">
            <a:off x="3053633" y="4237967"/>
            <a:ext cx="2238600" cy="1315500"/>
          </a:xfrm>
          <a:prstGeom prst="bentConnector3">
            <a:avLst>
              <a:gd name="adj1" fmla="val 50000"/>
            </a:avLst>
          </a:prstGeom>
          <a:noFill/>
          <a:ln w="9525" cap="flat" cmpd="sng">
            <a:solidFill>
              <a:srgbClr val="2C3038"/>
            </a:solidFill>
            <a:prstDash val="solid"/>
            <a:round/>
            <a:headEnd type="none" w="sm" len="sm"/>
            <a:tailEnd type="oval" w="med" len="med"/>
          </a:ln>
        </p:spPr>
      </p:cxnSp>
      <p:cxnSp>
        <p:nvCxnSpPr>
          <p:cNvPr id="240" name="Google Shape;240;p17"/>
          <p:cNvCxnSpPr>
            <a:endCxn id="237" idx="1"/>
          </p:cNvCxnSpPr>
          <p:nvPr/>
        </p:nvCxnSpPr>
        <p:spPr>
          <a:xfrm rot="10800000" flipH="1">
            <a:off x="7828466" y="2027800"/>
            <a:ext cx="1168500" cy="550500"/>
          </a:xfrm>
          <a:prstGeom prst="bentConnector3">
            <a:avLst>
              <a:gd name="adj1" fmla="val 50004"/>
            </a:avLst>
          </a:prstGeom>
          <a:noFill/>
          <a:ln w="9525" cap="flat" cmpd="sng">
            <a:solidFill>
              <a:srgbClr val="2C3038"/>
            </a:solidFill>
            <a:prstDash val="solid"/>
            <a:round/>
            <a:headEnd type="none" w="sm" len="sm"/>
            <a:tailEnd type="oval" w="med" len="med"/>
          </a:ln>
        </p:spPr>
      </p:cxnSp>
      <p:pic>
        <p:nvPicPr>
          <p:cNvPr id="241" name="Google Shape;241;p17"/>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Zero-Emission Bus Simulator</a:t>
            </a:r>
            <a:endParaRPr b="1">
              <a:solidFill>
                <a:srgbClr val="8356EF"/>
              </a:solidFill>
              <a:latin typeface="Quattrocento Sans"/>
              <a:ea typeface="Quattrocento Sans"/>
              <a:cs typeface="Quattrocento Sans"/>
              <a:sym typeface="Quattrocento Sans"/>
            </a:endParaRPr>
          </a:p>
        </p:txBody>
      </p:sp>
      <p:sp>
        <p:nvSpPr>
          <p:cNvPr id="247" name="Google Shape;247;p18"/>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18</a:t>
            </a:fld>
            <a:endParaRPr/>
          </a:p>
        </p:txBody>
      </p:sp>
      <p:sp>
        <p:nvSpPr>
          <p:cNvPr id="248" name="Google Shape;248;p18"/>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249" name="Google Shape;249;p18"/>
          <p:cNvPicPr preferRelativeResize="0"/>
          <p:nvPr/>
        </p:nvPicPr>
        <p:blipFill rotWithShape="1">
          <a:blip r:embed="rId3">
            <a:alphaModFix/>
          </a:blip>
          <a:srcRect/>
          <a:stretch/>
        </p:blipFill>
        <p:spPr>
          <a:xfrm>
            <a:off x="2395600" y="1839801"/>
            <a:ext cx="7229939" cy="4116268"/>
          </a:xfrm>
          <a:prstGeom prst="rect">
            <a:avLst/>
          </a:prstGeom>
          <a:noFill/>
          <a:ln>
            <a:noFill/>
          </a:ln>
        </p:spPr>
      </p:pic>
      <p:sp>
        <p:nvSpPr>
          <p:cNvPr id="250" name="Google Shape;250;p18"/>
          <p:cNvSpPr txBox="1"/>
          <p:nvPr/>
        </p:nvSpPr>
        <p:spPr>
          <a:xfrm>
            <a:off x="415612" y="1097133"/>
            <a:ext cx="5089600" cy="58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Digital twin of your city operation</a:t>
            </a:r>
            <a:endParaRPr sz="2400" b="0" i="0" u="none" strike="noStrike" cap="none">
              <a:solidFill>
                <a:srgbClr val="000000"/>
              </a:solidFill>
              <a:latin typeface="Arial"/>
              <a:ea typeface="Arial"/>
              <a:cs typeface="Arial"/>
              <a:sym typeface="Arial"/>
            </a:endParaRPr>
          </a:p>
        </p:txBody>
      </p:sp>
      <p:sp>
        <p:nvSpPr>
          <p:cNvPr id="251" name="Google Shape;251;p18"/>
          <p:cNvSpPr txBox="1"/>
          <p:nvPr/>
        </p:nvSpPr>
        <p:spPr>
          <a:xfrm>
            <a:off x="329215" y="4522711"/>
            <a:ext cx="2296800" cy="58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Real-world Data</a:t>
            </a:r>
            <a:endParaRPr sz="1800" b="0" i="0" u="none" strike="noStrike" cap="none">
              <a:solidFill>
                <a:srgbClr val="000000"/>
              </a:solidFill>
              <a:latin typeface="Arial"/>
              <a:ea typeface="Arial"/>
              <a:cs typeface="Arial"/>
              <a:sym typeface="Arial"/>
            </a:endParaRPr>
          </a:p>
        </p:txBody>
      </p:sp>
      <p:sp>
        <p:nvSpPr>
          <p:cNvPr id="252" name="Google Shape;252;p18"/>
          <p:cNvSpPr txBox="1"/>
          <p:nvPr/>
        </p:nvSpPr>
        <p:spPr>
          <a:xfrm>
            <a:off x="329215" y="5291139"/>
            <a:ext cx="3283097" cy="524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Routes and Timetables</a:t>
            </a:r>
            <a:endParaRPr sz="1800" b="0" i="0" u="none" strike="noStrike" cap="none">
              <a:solidFill>
                <a:srgbClr val="000000"/>
              </a:solidFill>
              <a:latin typeface="Arial"/>
              <a:ea typeface="Arial"/>
              <a:cs typeface="Arial"/>
              <a:sym typeface="Arial"/>
            </a:endParaRPr>
          </a:p>
        </p:txBody>
      </p:sp>
      <p:sp>
        <p:nvSpPr>
          <p:cNvPr id="253" name="Google Shape;253;p18"/>
          <p:cNvSpPr txBox="1"/>
          <p:nvPr/>
        </p:nvSpPr>
        <p:spPr>
          <a:xfrm>
            <a:off x="8996966" y="2516233"/>
            <a:ext cx="4225873" cy="524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1333"/>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Zero-Emission Bus Models</a:t>
            </a:r>
            <a:endParaRPr sz="2000" b="1" i="0" u="none" strike="noStrike" cap="none">
              <a:solidFill>
                <a:srgbClr val="3A28AE"/>
              </a:solidFill>
              <a:latin typeface="Quattrocento Sans"/>
              <a:ea typeface="Quattrocento Sans"/>
              <a:cs typeface="Quattrocento Sans"/>
              <a:sym typeface="Quattrocento Sans"/>
            </a:endParaRPr>
          </a:p>
        </p:txBody>
      </p:sp>
      <p:sp>
        <p:nvSpPr>
          <p:cNvPr id="254" name="Google Shape;254;p18"/>
          <p:cNvSpPr txBox="1"/>
          <p:nvPr/>
        </p:nvSpPr>
        <p:spPr>
          <a:xfrm>
            <a:off x="8996966" y="1765400"/>
            <a:ext cx="2694957" cy="524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GB" sz="2000" b="1" i="0" u="none" strike="noStrike" cap="none">
                <a:solidFill>
                  <a:srgbClr val="3A28AE"/>
                </a:solidFill>
                <a:latin typeface="Quattrocento Sans"/>
                <a:ea typeface="Quattrocento Sans"/>
                <a:cs typeface="Quattrocento Sans"/>
                <a:sym typeface="Quattrocento Sans"/>
              </a:rPr>
              <a:t>City Requirements </a:t>
            </a:r>
            <a:endParaRPr sz="2000" b="1" i="0" u="none" strike="noStrike" cap="none">
              <a:solidFill>
                <a:srgbClr val="3A28AE"/>
              </a:solidFill>
              <a:latin typeface="Quattrocento Sans"/>
              <a:ea typeface="Quattrocento Sans"/>
              <a:cs typeface="Quattrocento Sans"/>
              <a:sym typeface="Quattrocento Sans"/>
            </a:endParaRPr>
          </a:p>
          <a:p>
            <a:pPr marL="0" marR="0" lvl="0" indent="0" algn="l" rtl="0">
              <a:lnSpc>
                <a:spcPct val="115000"/>
              </a:lnSpc>
              <a:spcBef>
                <a:spcPts val="1333"/>
              </a:spcBef>
              <a:spcAft>
                <a:spcPts val="0"/>
              </a:spcAft>
              <a:buClr>
                <a:srgbClr val="000000"/>
              </a:buClr>
              <a:buSzPts val="2000"/>
              <a:buFont typeface="Arial"/>
              <a:buNone/>
            </a:pPr>
            <a:endParaRPr sz="2000" b="1" i="0" u="none" strike="noStrike" cap="none">
              <a:solidFill>
                <a:srgbClr val="3A28AE"/>
              </a:solidFill>
              <a:latin typeface="Quattrocento Sans"/>
              <a:ea typeface="Quattrocento Sans"/>
              <a:cs typeface="Quattrocento Sans"/>
              <a:sym typeface="Quattrocento Sans"/>
            </a:endParaRPr>
          </a:p>
        </p:txBody>
      </p:sp>
      <p:cxnSp>
        <p:nvCxnSpPr>
          <p:cNvPr id="255" name="Google Shape;255;p18"/>
          <p:cNvCxnSpPr/>
          <p:nvPr/>
        </p:nvCxnSpPr>
        <p:spPr>
          <a:xfrm flipH="1">
            <a:off x="2395516" y="4446910"/>
            <a:ext cx="683700" cy="361500"/>
          </a:xfrm>
          <a:prstGeom prst="bentConnector3">
            <a:avLst>
              <a:gd name="adj1" fmla="val 49994"/>
            </a:avLst>
          </a:prstGeom>
          <a:noFill/>
          <a:ln w="9525" cap="flat" cmpd="sng">
            <a:solidFill>
              <a:srgbClr val="2C3038"/>
            </a:solidFill>
            <a:prstDash val="solid"/>
            <a:round/>
            <a:headEnd type="none" w="sm" len="sm"/>
            <a:tailEnd type="oval" w="med" len="med"/>
          </a:ln>
        </p:spPr>
      </p:cxnSp>
      <p:cxnSp>
        <p:nvCxnSpPr>
          <p:cNvPr id="256" name="Google Shape;256;p18"/>
          <p:cNvCxnSpPr/>
          <p:nvPr/>
        </p:nvCxnSpPr>
        <p:spPr>
          <a:xfrm flipH="1">
            <a:off x="3053633" y="4237967"/>
            <a:ext cx="2238600" cy="1315500"/>
          </a:xfrm>
          <a:prstGeom prst="bentConnector3">
            <a:avLst>
              <a:gd name="adj1" fmla="val 50000"/>
            </a:avLst>
          </a:prstGeom>
          <a:noFill/>
          <a:ln w="9525" cap="flat" cmpd="sng">
            <a:solidFill>
              <a:srgbClr val="2C3038"/>
            </a:solidFill>
            <a:prstDash val="solid"/>
            <a:round/>
            <a:headEnd type="none" w="sm" len="sm"/>
            <a:tailEnd type="oval" w="med" len="med"/>
          </a:ln>
        </p:spPr>
      </p:cxnSp>
      <p:cxnSp>
        <p:nvCxnSpPr>
          <p:cNvPr id="257" name="Google Shape;257;p18"/>
          <p:cNvCxnSpPr>
            <a:endCxn id="254" idx="1"/>
          </p:cNvCxnSpPr>
          <p:nvPr/>
        </p:nvCxnSpPr>
        <p:spPr>
          <a:xfrm rot="10800000" flipH="1">
            <a:off x="7828466" y="2027800"/>
            <a:ext cx="1168500" cy="550500"/>
          </a:xfrm>
          <a:prstGeom prst="bentConnector3">
            <a:avLst>
              <a:gd name="adj1" fmla="val 50004"/>
            </a:avLst>
          </a:prstGeom>
          <a:noFill/>
          <a:ln w="9525" cap="flat" cmpd="sng">
            <a:solidFill>
              <a:srgbClr val="2C3038"/>
            </a:solidFill>
            <a:prstDash val="solid"/>
            <a:round/>
            <a:headEnd type="none" w="sm" len="sm"/>
            <a:tailEnd type="oval" w="med" len="med"/>
          </a:ln>
        </p:spPr>
      </p:cxnSp>
      <p:cxnSp>
        <p:nvCxnSpPr>
          <p:cNvPr id="258" name="Google Shape;258;p18"/>
          <p:cNvCxnSpPr>
            <a:endCxn id="253" idx="1"/>
          </p:cNvCxnSpPr>
          <p:nvPr/>
        </p:nvCxnSpPr>
        <p:spPr>
          <a:xfrm rot="10800000" flipH="1">
            <a:off x="7327766" y="2778633"/>
            <a:ext cx="1669200" cy="926700"/>
          </a:xfrm>
          <a:prstGeom prst="bentConnector3">
            <a:avLst>
              <a:gd name="adj1" fmla="val 50000"/>
            </a:avLst>
          </a:prstGeom>
          <a:noFill/>
          <a:ln w="9525" cap="flat" cmpd="sng">
            <a:solidFill>
              <a:srgbClr val="2C3038"/>
            </a:solidFill>
            <a:prstDash val="solid"/>
            <a:round/>
            <a:headEnd type="none" w="sm" len="sm"/>
            <a:tailEnd type="oval" w="med" len="med"/>
          </a:ln>
        </p:spPr>
      </p:cxnSp>
      <p:pic>
        <p:nvPicPr>
          <p:cNvPr id="259" name="Google Shape;259;p18"/>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4 Simple Steps</a:t>
            </a:r>
            <a:endParaRPr b="1">
              <a:solidFill>
                <a:srgbClr val="8356EF"/>
              </a:solidFill>
              <a:latin typeface="Quattrocento Sans"/>
              <a:ea typeface="Quattrocento Sans"/>
              <a:cs typeface="Quattrocento Sans"/>
              <a:sym typeface="Quattrocento Sans"/>
            </a:endParaRPr>
          </a:p>
        </p:txBody>
      </p:sp>
      <p:sp>
        <p:nvSpPr>
          <p:cNvPr id="265" name="Google Shape;265;p19"/>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19</a:t>
            </a:fld>
            <a:endParaRPr/>
          </a:p>
        </p:txBody>
      </p:sp>
      <p:pic>
        <p:nvPicPr>
          <p:cNvPr id="266" name="Google Shape;266;p19" descr="Diagram, engineering drawing&#10;&#10;Description automatically generated"/>
          <p:cNvPicPr preferRelativeResize="0"/>
          <p:nvPr/>
        </p:nvPicPr>
        <p:blipFill rotWithShape="1">
          <a:blip r:embed="rId3">
            <a:alphaModFix/>
          </a:blip>
          <a:srcRect/>
          <a:stretch/>
        </p:blipFill>
        <p:spPr>
          <a:xfrm>
            <a:off x="593982" y="2614190"/>
            <a:ext cx="2012468" cy="1526012"/>
          </a:xfrm>
          <a:prstGeom prst="rect">
            <a:avLst/>
          </a:prstGeom>
          <a:noFill/>
          <a:ln>
            <a:noFill/>
          </a:ln>
        </p:spPr>
      </p:pic>
      <p:sp>
        <p:nvSpPr>
          <p:cNvPr id="267" name="Google Shape;267;p19"/>
          <p:cNvSpPr txBox="1"/>
          <p:nvPr/>
        </p:nvSpPr>
        <p:spPr>
          <a:xfrm>
            <a:off x="566981" y="449942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7BC943"/>
                </a:solidFill>
                <a:latin typeface="Quattrocento Sans"/>
                <a:ea typeface="Quattrocento Sans"/>
                <a:cs typeface="Quattrocento Sans"/>
                <a:sym typeface="Quattrocento Sans"/>
              </a:rPr>
              <a:t>Select a city</a:t>
            </a:r>
            <a:endParaRPr sz="1867" b="0" i="0" u="none" strike="noStrike" cap="none">
              <a:solidFill>
                <a:srgbClr val="000000"/>
              </a:solidFill>
              <a:latin typeface="Arial"/>
              <a:ea typeface="Arial"/>
              <a:cs typeface="Arial"/>
              <a:sym typeface="Arial"/>
            </a:endParaRPr>
          </a:p>
        </p:txBody>
      </p:sp>
      <p:sp>
        <p:nvSpPr>
          <p:cNvPr id="268" name="Google Shape;268;p19"/>
          <p:cNvSpPr txBox="1"/>
          <p:nvPr/>
        </p:nvSpPr>
        <p:spPr>
          <a:xfrm>
            <a:off x="566981" y="4206444"/>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1</a:t>
            </a:r>
            <a:endParaRPr sz="1867" b="0" i="0" u="none" strike="noStrike" cap="none">
              <a:solidFill>
                <a:srgbClr val="000000"/>
              </a:solidFill>
              <a:latin typeface="Arial"/>
              <a:ea typeface="Arial"/>
              <a:cs typeface="Arial"/>
              <a:sym typeface="Arial"/>
            </a:endParaRPr>
          </a:p>
        </p:txBody>
      </p:sp>
      <p:sp>
        <p:nvSpPr>
          <p:cNvPr id="269" name="Google Shape;269;p19"/>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270" name="Google Shape;270;p19"/>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2" descr="A person wearing glasses&#10;&#10;Description automatically generated with medium confidence"/>
          <p:cNvPicPr preferRelativeResize="0">
            <a:picLocks noGrp="1"/>
          </p:cNvPicPr>
          <p:nvPr>
            <p:ph type="pic" idx="2"/>
          </p:nvPr>
        </p:nvPicPr>
        <p:blipFill rotWithShape="1">
          <a:blip r:embed="rId3">
            <a:alphaModFix/>
          </a:blip>
          <a:srcRect l="1072" r="1072"/>
          <a:stretch/>
        </p:blipFill>
        <p:spPr>
          <a:xfrm>
            <a:off x="0" y="0"/>
            <a:ext cx="4480560" cy="6858000"/>
          </a:xfrm>
          <a:prstGeom prst="rect">
            <a:avLst/>
          </a:prstGeom>
          <a:noFill/>
          <a:ln>
            <a:noFill/>
          </a:ln>
        </p:spPr>
      </p:pic>
      <p:sp>
        <p:nvSpPr>
          <p:cNvPr id="72" name="Google Shape;72;p2"/>
          <p:cNvSpPr txBox="1">
            <a:spLocks noGrp="1"/>
          </p:cNvSpPr>
          <p:nvPr>
            <p:ph type="body" idx="1"/>
          </p:nvPr>
        </p:nvSpPr>
        <p:spPr>
          <a:xfrm>
            <a:off x="4929822" y="1580052"/>
            <a:ext cx="7073583" cy="14374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3888"/>
              </a:buClr>
              <a:buSzPts val="4800"/>
              <a:buNone/>
            </a:pPr>
            <a:r>
              <a:rPr lang="en-GB">
                <a:latin typeface="Quattrocento Sans"/>
                <a:ea typeface="Quattrocento Sans"/>
                <a:cs typeface="Quattrocento Sans"/>
                <a:sym typeface="Quattrocento Sans"/>
              </a:rPr>
              <a:t>Juraj Majera, CEO</a:t>
            </a:r>
            <a:br>
              <a:rPr lang="en-GB">
                <a:latin typeface="Quattrocento Sans"/>
                <a:ea typeface="Quattrocento Sans"/>
                <a:cs typeface="Quattrocento Sans"/>
                <a:sym typeface="Quattrocento Sans"/>
              </a:rPr>
            </a:br>
            <a:r>
              <a:rPr lang="en-GB" i="1">
                <a:latin typeface="Quattrocento Sans"/>
                <a:ea typeface="Quattrocento Sans"/>
                <a:cs typeface="Quattrocento Sans"/>
                <a:sym typeface="Quattrocento Sans"/>
              </a:rPr>
              <a:t>tirn technology</a:t>
            </a:r>
            <a:endParaRPr i="1">
              <a:latin typeface="Quattrocento Sans"/>
              <a:ea typeface="Quattrocento Sans"/>
              <a:cs typeface="Quattrocento Sans"/>
              <a:sym typeface="Quattrocento Sans"/>
            </a:endParaRPr>
          </a:p>
        </p:txBody>
      </p:sp>
      <p:sp>
        <p:nvSpPr>
          <p:cNvPr id="73" name="Google Shape;73;p2"/>
          <p:cNvSpPr txBox="1">
            <a:spLocks noGrp="1"/>
          </p:cNvSpPr>
          <p:nvPr>
            <p:ph type="body" idx="3"/>
          </p:nvPr>
        </p:nvSpPr>
        <p:spPr>
          <a:xfrm>
            <a:off x="4929823" y="3349625"/>
            <a:ext cx="6738302" cy="26939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7888A"/>
              </a:buClr>
              <a:buSzPts val="2800"/>
              <a:buNone/>
            </a:pPr>
            <a:r>
              <a:rPr lang="en-GB">
                <a:latin typeface="Quattrocento Sans"/>
                <a:ea typeface="Quattrocento Sans"/>
                <a:cs typeface="Quattrocento Sans"/>
                <a:sym typeface="Quattrocento Sans"/>
              </a:rPr>
              <a:t>Founder of mobility start-up, ex-Porsche engineer, and half-marathon runner bringing simulation platform that eases and accelerates the electrification of public transport.</a:t>
            </a:r>
            <a:endParaRPr>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4 Simple Steps</a:t>
            </a:r>
            <a:endParaRPr b="1">
              <a:solidFill>
                <a:srgbClr val="8356EF"/>
              </a:solidFill>
              <a:latin typeface="Quattrocento Sans"/>
              <a:ea typeface="Quattrocento Sans"/>
              <a:cs typeface="Quattrocento Sans"/>
              <a:sym typeface="Quattrocento Sans"/>
            </a:endParaRPr>
          </a:p>
        </p:txBody>
      </p:sp>
      <p:sp>
        <p:nvSpPr>
          <p:cNvPr id="276" name="Google Shape;276;p20"/>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20</a:t>
            </a:fld>
            <a:endParaRPr/>
          </a:p>
        </p:txBody>
      </p:sp>
      <p:pic>
        <p:nvPicPr>
          <p:cNvPr id="277" name="Google Shape;277;p20" descr="Diagram, engineering drawing&#10;&#10;Description automatically generated"/>
          <p:cNvPicPr preferRelativeResize="0"/>
          <p:nvPr/>
        </p:nvPicPr>
        <p:blipFill rotWithShape="1">
          <a:blip r:embed="rId3">
            <a:alphaModFix/>
          </a:blip>
          <a:srcRect/>
          <a:stretch/>
        </p:blipFill>
        <p:spPr>
          <a:xfrm>
            <a:off x="593982" y="2614190"/>
            <a:ext cx="2012468" cy="1526012"/>
          </a:xfrm>
          <a:prstGeom prst="rect">
            <a:avLst/>
          </a:prstGeom>
          <a:noFill/>
          <a:ln>
            <a:noFill/>
          </a:ln>
        </p:spPr>
      </p:pic>
      <p:sp>
        <p:nvSpPr>
          <p:cNvPr id="278" name="Google Shape;278;p20"/>
          <p:cNvSpPr txBox="1"/>
          <p:nvPr/>
        </p:nvSpPr>
        <p:spPr>
          <a:xfrm>
            <a:off x="566981" y="449942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7BC943"/>
                </a:solidFill>
                <a:latin typeface="Quattrocento Sans"/>
                <a:ea typeface="Quattrocento Sans"/>
                <a:cs typeface="Quattrocento Sans"/>
                <a:sym typeface="Quattrocento Sans"/>
              </a:rPr>
              <a:t>Select a city</a:t>
            </a:r>
            <a:endParaRPr sz="1867" b="0" i="0" u="none" strike="noStrike" cap="none">
              <a:solidFill>
                <a:srgbClr val="000000"/>
              </a:solidFill>
              <a:latin typeface="Arial"/>
              <a:ea typeface="Arial"/>
              <a:cs typeface="Arial"/>
              <a:sym typeface="Arial"/>
            </a:endParaRPr>
          </a:p>
        </p:txBody>
      </p:sp>
      <p:sp>
        <p:nvSpPr>
          <p:cNvPr id="279" name="Google Shape;279;p20"/>
          <p:cNvSpPr txBox="1"/>
          <p:nvPr/>
        </p:nvSpPr>
        <p:spPr>
          <a:xfrm>
            <a:off x="566981" y="4206444"/>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1</a:t>
            </a:r>
            <a:endParaRPr sz="1867" b="0" i="0" u="none" strike="noStrike" cap="none">
              <a:solidFill>
                <a:srgbClr val="000000"/>
              </a:solidFill>
              <a:latin typeface="Arial"/>
              <a:ea typeface="Arial"/>
              <a:cs typeface="Arial"/>
              <a:sym typeface="Arial"/>
            </a:endParaRPr>
          </a:p>
        </p:txBody>
      </p:sp>
      <p:pic>
        <p:nvPicPr>
          <p:cNvPr id="280" name="Google Shape;280;p20"/>
          <p:cNvPicPr preferRelativeResize="0"/>
          <p:nvPr/>
        </p:nvPicPr>
        <p:blipFill rotWithShape="1">
          <a:blip r:embed="rId4">
            <a:alphaModFix/>
          </a:blip>
          <a:srcRect/>
          <a:stretch/>
        </p:blipFill>
        <p:spPr>
          <a:xfrm>
            <a:off x="3491017" y="2552196"/>
            <a:ext cx="1669764" cy="1526009"/>
          </a:xfrm>
          <a:prstGeom prst="rect">
            <a:avLst/>
          </a:prstGeom>
          <a:noFill/>
          <a:ln>
            <a:noFill/>
          </a:ln>
        </p:spPr>
      </p:pic>
      <p:sp>
        <p:nvSpPr>
          <p:cNvPr id="281" name="Google Shape;281;p20"/>
          <p:cNvSpPr txBox="1"/>
          <p:nvPr/>
        </p:nvSpPr>
        <p:spPr>
          <a:xfrm>
            <a:off x="3292665" y="449942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7BC943"/>
                </a:solidFill>
                <a:latin typeface="Quattrocento Sans"/>
                <a:ea typeface="Quattrocento Sans"/>
                <a:cs typeface="Quattrocento Sans"/>
                <a:sym typeface="Quattrocento Sans"/>
              </a:rPr>
              <a:t>Select a line</a:t>
            </a:r>
            <a:endParaRPr sz="1867" b="0" i="0" u="none" strike="noStrike" cap="none">
              <a:solidFill>
                <a:srgbClr val="000000"/>
              </a:solidFill>
              <a:latin typeface="Arial"/>
              <a:ea typeface="Arial"/>
              <a:cs typeface="Arial"/>
              <a:sym typeface="Arial"/>
            </a:endParaRPr>
          </a:p>
        </p:txBody>
      </p:sp>
      <p:sp>
        <p:nvSpPr>
          <p:cNvPr id="282" name="Google Shape;282;p20"/>
          <p:cNvSpPr txBox="1"/>
          <p:nvPr/>
        </p:nvSpPr>
        <p:spPr>
          <a:xfrm>
            <a:off x="3292665" y="4206444"/>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2</a:t>
            </a:r>
            <a:endParaRPr sz="1867" b="0" i="0" u="none" strike="noStrike" cap="none">
              <a:solidFill>
                <a:srgbClr val="000000"/>
              </a:solidFill>
              <a:latin typeface="Arial"/>
              <a:ea typeface="Arial"/>
              <a:cs typeface="Arial"/>
              <a:sym typeface="Arial"/>
            </a:endParaRPr>
          </a:p>
        </p:txBody>
      </p:sp>
      <p:pic>
        <p:nvPicPr>
          <p:cNvPr id="283" name="Google Shape;283;p20" descr="Icon&#10;&#10;Description automatically generated"/>
          <p:cNvPicPr preferRelativeResize="0"/>
          <p:nvPr/>
        </p:nvPicPr>
        <p:blipFill rotWithShape="1">
          <a:blip r:embed="rId5">
            <a:alphaModFix/>
          </a:blip>
          <a:srcRect/>
          <a:stretch/>
        </p:blipFill>
        <p:spPr>
          <a:xfrm>
            <a:off x="2676399" y="4362589"/>
            <a:ext cx="573115" cy="573115"/>
          </a:xfrm>
          <a:prstGeom prst="rect">
            <a:avLst/>
          </a:prstGeom>
          <a:noFill/>
          <a:ln>
            <a:noFill/>
          </a:ln>
        </p:spPr>
      </p:pic>
      <p:sp>
        <p:nvSpPr>
          <p:cNvPr id="284" name="Google Shape;284;p20"/>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285" name="Google Shape;285;p20"/>
          <p:cNvPicPr preferRelativeResize="0"/>
          <p:nvPr/>
        </p:nvPicPr>
        <p:blipFill rotWithShape="1">
          <a:blip r:embed="rId6">
            <a:alphaModFix/>
          </a:blip>
          <a:srcRect/>
          <a:stretch/>
        </p:blipFill>
        <p:spPr>
          <a:xfrm>
            <a:off x="9662529" y="168215"/>
            <a:ext cx="2302459" cy="2381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1"/>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4 Simple Steps</a:t>
            </a:r>
            <a:endParaRPr b="1">
              <a:solidFill>
                <a:srgbClr val="8356EF"/>
              </a:solidFill>
              <a:latin typeface="Quattrocento Sans"/>
              <a:ea typeface="Quattrocento Sans"/>
              <a:cs typeface="Quattrocento Sans"/>
              <a:sym typeface="Quattrocento Sans"/>
            </a:endParaRPr>
          </a:p>
        </p:txBody>
      </p:sp>
      <p:sp>
        <p:nvSpPr>
          <p:cNvPr id="291" name="Google Shape;291;p21"/>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21</a:t>
            </a:fld>
            <a:endParaRPr/>
          </a:p>
        </p:txBody>
      </p:sp>
      <p:pic>
        <p:nvPicPr>
          <p:cNvPr id="292" name="Google Shape;292;p21" descr="Diagram, engineering drawing&#10;&#10;Description automatically generated"/>
          <p:cNvPicPr preferRelativeResize="0"/>
          <p:nvPr/>
        </p:nvPicPr>
        <p:blipFill rotWithShape="1">
          <a:blip r:embed="rId3">
            <a:alphaModFix/>
          </a:blip>
          <a:srcRect/>
          <a:stretch/>
        </p:blipFill>
        <p:spPr>
          <a:xfrm>
            <a:off x="593982" y="2614190"/>
            <a:ext cx="2012468" cy="1526012"/>
          </a:xfrm>
          <a:prstGeom prst="rect">
            <a:avLst/>
          </a:prstGeom>
          <a:noFill/>
          <a:ln>
            <a:noFill/>
          </a:ln>
        </p:spPr>
      </p:pic>
      <p:sp>
        <p:nvSpPr>
          <p:cNvPr id="293" name="Google Shape;293;p21"/>
          <p:cNvSpPr txBox="1"/>
          <p:nvPr/>
        </p:nvSpPr>
        <p:spPr>
          <a:xfrm>
            <a:off x="566981" y="449942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7BC943"/>
                </a:solidFill>
                <a:latin typeface="Quattrocento Sans"/>
                <a:ea typeface="Quattrocento Sans"/>
                <a:cs typeface="Quattrocento Sans"/>
                <a:sym typeface="Quattrocento Sans"/>
              </a:rPr>
              <a:t>Select a city</a:t>
            </a:r>
            <a:endParaRPr sz="1867" b="0" i="0" u="none" strike="noStrike" cap="none">
              <a:solidFill>
                <a:srgbClr val="000000"/>
              </a:solidFill>
              <a:latin typeface="Arial"/>
              <a:ea typeface="Arial"/>
              <a:cs typeface="Arial"/>
              <a:sym typeface="Arial"/>
            </a:endParaRPr>
          </a:p>
        </p:txBody>
      </p:sp>
      <p:sp>
        <p:nvSpPr>
          <p:cNvPr id="294" name="Google Shape;294;p21"/>
          <p:cNvSpPr txBox="1"/>
          <p:nvPr/>
        </p:nvSpPr>
        <p:spPr>
          <a:xfrm>
            <a:off x="566981" y="4206444"/>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1</a:t>
            </a:r>
            <a:endParaRPr sz="1867" b="0" i="0" u="none" strike="noStrike" cap="none">
              <a:solidFill>
                <a:srgbClr val="000000"/>
              </a:solidFill>
              <a:latin typeface="Arial"/>
              <a:ea typeface="Arial"/>
              <a:cs typeface="Arial"/>
              <a:sym typeface="Arial"/>
            </a:endParaRPr>
          </a:p>
        </p:txBody>
      </p:sp>
      <p:pic>
        <p:nvPicPr>
          <p:cNvPr id="295" name="Google Shape;295;p21"/>
          <p:cNvPicPr preferRelativeResize="0"/>
          <p:nvPr/>
        </p:nvPicPr>
        <p:blipFill rotWithShape="1">
          <a:blip r:embed="rId4">
            <a:alphaModFix/>
          </a:blip>
          <a:srcRect/>
          <a:stretch/>
        </p:blipFill>
        <p:spPr>
          <a:xfrm>
            <a:off x="3491017" y="2552196"/>
            <a:ext cx="1669764" cy="1526009"/>
          </a:xfrm>
          <a:prstGeom prst="rect">
            <a:avLst/>
          </a:prstGeom>
          <a:noFill/>
          <a:ln>
            <a:noFill/>
          </a:ln>
        </p:spPr>
      </p:pic>
      <p:pic>
        <p:nvPicPr>
          <p:cNvPr id="296" name="Google Shape;296;p21"/>
          <p:cNvPicPr preferRelativeResize="0"/>
          <p:nvPr/>
        </p:nvPicPr>
        <p:blipFill rotWithShape="1">
          <a:blip r:embed="rId5">
            <a:alphaModFix/>
          </a:blip>
          <a:srcRect/>
          <a:stretch/>
        </p:blipFill>
        <p:spPr>
          <a:xfrm>
            <a:off x="6045347" y="2552195"/>
            <a:ext cx="2012467" cy="1526011"/>
          </a:xfrm>
          <a:prstGeom prst="rect">
            <a:avLst/>
          </a:prstGeom>
          <a:noFill/>
          <a:ln>
            <a:noFill/>
          </a:ln>
        </p:spPr>
      </p:pic>
      <p:sp>
        <p:nvSpPr>
          <p:cNvPr id="297" name="Google Shape;297;p21"/>
          <p:cNvSpPr txBox="1"/>
          <p:nvPr/>
        </p:nvSpPr>
        <p:spPr>
          <a:xfrm>
            <a:off x="3292665" y="449942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dirty="0">
                <a:solidFill>
                  <a:srgbClr val="7BC943"/>
                </a:solidFill>
                <a:latin typeface="Quattrocento Sans"/>
                <a:ea typeface="Quattrocento Sans"/>
                <a:cs typeface="Quattrocento Sans"/>
                <a:sym typeface="Quattrocento Sans"/>
              </a:rPr>
              <a:t>Select a line</a:t>
            </a:r>
            <a:endParaRPr sz="1867" b="0" i="0" u="none" strike="noStrike" cap="none" dirty="0">
              <a:solidFill>
                <a:srgbClr val="000000"/>
              </a:solidFill>
              <a:latin typeface="Arial"/>
              <a:ea typeface="Arial"/>
              <a:cs typeface="Arial"/>
              <a:sym typeface="Arial"/>
            </a:endParaRPr>
          </a:p>
        </p:txBody>
      </p:sp>
      <p:sp>
        <p:nvSpPr>
          <p:cNvPr id="298" name="Google Shape;298;p21"/>
          <p:cNvSpPr txBox="1"/>
          <p:nvPr/>
        </p:nvSpPr>
        <p:spPr>
          <a:xfrm>
            <a:off x="3292665" y="4206444"/>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2</a:t>
            </a:r>
            <a:endParaRPr sz="1867" b="0" i="0" u="none" strike="noStrike" cap="none">
              <a:solidFill>
                <a:srgbClr val="000000"/>
              </a:solidFill>
              <a:latin typeface="Arial"/>
              <a:ea typeface="Arial"/>
              <a:cs typeface="Arial"/>
              <a:sym typeface="Arial"/>
            </a:endParaRPr>
          </a:p>
        </p:txBody>
      </p:sp>
      <p:sp>
        <p:nvSpPr>
          <p:cNvPr id="299" name="Google Shape;299;p21"/>
          <p:cNvSpPr txBox="1"/>
          <p:nvPr/>
        </p:nvSpPr>
        <p:spPr>
          <a:xfrm>
            <a:off x="6018551" y="4491289"/>
            <a:ext cx="2066400" cy="58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indent="0" algn="ctr">
              <a:buSzPts val="1867"/>
              <a:buNone/>
              <a:defRPr sz="1867" b="1">
                <a:solidFill>
                  <a:srgbClr val="7BC943"/>
                </a:solidFill>
                <a:latin typeface="Quattrocento Sans"/>
                <a:ea typeface="Quattrocento Sans"/>
                <a:cs typeface="Quattrocento Sans"/>
              </a:defRPr>
            </a:lvl1pPr>
          </a:lstStyle>
          <a:p>
            <a:r>
              <a:rPr lang="en-GB" dirty="0">
                <a:sym typeface="Quattrocento Sans"/>
              </a:rPr>
              <a:t>Select a ZEB</a:t>
            </a:r>
            <a:endParaRPr dirty="0"/>
          </a:p>
        </p:txBody>
      </p:sp>
      <p:sp>
        <p:nvSpPr>
          <p:cNvPr id="300" name="Google Shape;300;p21"/>
          <p:cNvSpPr txBox="1"/>
          <p:nvPr/>
        </p:nvSpPr>
        <p:spPr>
          <a:xfrm>
            <a:off x="6018551" y="4198313"/>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3</a:t>
            </a:r>
            <a:endParaRPr sz="1867" b="0" i="0" u="none" strike="noStrike" cap="none">
              <a:solidFill>
                <a:srgbClr val="000000"/>
              </a:solidFill>
              <a:latin typeface="Arial"/>
              <a:ea typeface="Arial"/>
              <a:cs typeface="Arial"/>
              <a:sym typeface="Arial"/>
            </a:endParaRPr>
          </a:p>
        </p:txBody>
      </p:sp>
      <p:pic>
        <p:nvPicPr>
          <p:cNvPr id="301" name="Google Shape;301;p21" descr="Icon&#10;&#10;Description automatically generated"/>
          <p:cNvPicPr preferRelativeResize="0"/>
          <p:nvPr/>
        </p:nvPicPr>
        <p:blipFill rotWithShape="1">
          <a:blip r:embed="rId6">
            <a:alphaModFix/>
          </a:blip>
          <a:srcRect/>
          <a:stretch/>
        </p:blipFill>
        <p:spPr>
          <a:xfrm>
            <a:off x="2676399" y="4362589"/>
            <a:ext cx="573115" cy="573115"/>
          </a:xfrm>
          <a:prstGeom prst="rect">
            <a:avLst/>
          </a:prstGeom>
          <a:noFill/>
          <a:ln>
            <a:noFill/>
          </a:ln>
        </p:spPr>
      </p:pic>
      <p:pic>
        <p:nvPicPr>
          <p:cNvPr id="302" name="Google Shape;302;p21" descr="Icon&#10;&#10;Description automatically generated"/>
          <p:cNvPicPr preferRelativeResize="0"/>
          <p:nvPr/>
        </p:nvPicPr>
        <p:blipFill rotWithShape="1">
          <a:blip r:embed="rId6">
            <a:alphaModFix/>
          </a:blip>
          <a:srcRect/>
          <a:stretch/>
        </p:blipFill>
        <p:spPr>
          <a:xfrm>
            <a:off x="5389137" y="4362589"/>
            <a:ext cx="573115" cy="573115"/>
          </a:xfrm>
          <a:prstGeom prst="rect">
            <a:avLst/>
          </a:prstGeom>
          <a:noFill/>
          <a:ln>
            <a:noFill/>
          </a:ln>
        </p:spPr>
      </p:pic>
      <p:sp>
        <p:nvSpPr>
          <p:cNvPr id="303" name="Google Shape;303;p21"/>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304" name="Google Shape;304;p21"/>
          <p:cNvPicPr preferRelativeResize="0"/>
          <p:nvPr/>
        </p:nvPicPr>
        <p:blipFill rotWithShape="1">
          <a:blip r:embed="rId7">
            <a:alphaModFix/>
          </a:blip>
          <a:srcRect/>
          <a:stretch/>
        </p:blipFill>
        <p:spPr>
          <a:xfrm>
            <a:off x="9662529" y="168215"/>
            <a:ext cx="2302459" cy="23818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4 Simple Steps</a:t>
            </a:r>
            <a:endParaRPr b="1">
              <a:solidFill>
                <a:srgbClr val="8356EF"/>
              </a:solidFill>
              <a:latin typeface="Quattrocento Sans"/>
              <a:ea typeface="Quattrocento Sans"/>
              <a:cs typeface="Quattrocento Sans"/>
              <a:sym typeface="Quattrocento Sans"/>
            </a:endParaRPr>
          </a:p>
        </p:txBody>
      </p:sp>
      <p:sp>
        <p:nvSpPr>
          <p:cNvPr id="310" name="Google Shape;310;p22"/>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22</a:t>
            </a:fld>
            <a:endParaRPr/>
          </a:p>
        </p:txBody>
      </p:sp>
      <p:pic>
        <p:nvPicPr>
          <p:cNvPr id="311" name="Google Shape;311;p22" descr="Diagram, engineering drawing&#10;&#10;Description automatically generated"/>
          <p:cNvPicPr preferRelativeResize="0"/>
          <p:nvPr/>
        </p:nvPicPr>
        <p:blipFill rotWithShape="1">
          <a:blip r:embed="rId3">
            <a:alphaModFix/>
          </a:blip>
          <a:srcRect/>
          <a:stretch/>
        </p:blipFill>
        <p:spPr>
          <a:xfrm>
            <a:off x="593982" y="2614190"/>
            <a:ext cx="2012468" cy="1526012"/>
          </a:xfrm>
          <a:prstGeom prst="rect">
            <a:avLst/>
          </a:prstGeom>
          <a:noFill/>
          <a:ln>
            <a:noFill/>
          </a:ln>
        </p:spPr>
      </p:pic>
      <p:sp>
        <p:nvSpPr>
          <p:cNvPr id="312" name="Google Shape;312;p22"/>
          <p:cNvSpPr txBox="1"/>
          <p:nvPr/>
        </p:nvSpPr>
        <p:spPr>
          <a:xfrm>
            <a:off x="566981" y="449942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7BC943"/>
                </a:solidFill>
                <a:latin typeface="Quattrocento Sans"/>
                <a:ea typeface="Quattrocento Sans"/>
                <a:cs typeface="Quattrocento Sans"/>
                <a:sym typeface="Quattrocento Sans"/>
              </a:rPr>
              <a:t>Select a city</a:t>
            </a:r>
            <a:endParaRPr sz="1867" b="0" i="0" u="none" strike="noStrike" cap="none">
              <a:solidFill>
                <a:srgbClr val="000000"/>
              </a:solidFill>
              <a:latin typeface="Arial"/>
              <a:ea typeface="Arial"/>
              <a:cs typeface="Arial"/>
              <a:sym typeface="Arial"/>
            </a:endParaRPr>
          </a:p>
        </p:txBody>
      </p:sp>
      <p:sp>
        <p:nvSpPr>
          <p:cNvPr id="313" name="Google Shape;313;p22"/>
          <p:cNvSpPr txBox="1"/>
          <p:nvPr/>
        </p:nvSpPr>
        <p:spPr>
          <a:xfrm>
            <a:off x="566981" y="4206444"/>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1</a:t>
            </a:r>
            <a:endParaRPr sz="1867" b="0" i="0" u="none" strike="noStrike" cap="none">
              <a:solidFill>
                <a:srgbClr val="000000"/>
              </a:solidFill>
              <a:latin typeface="Arial"/>
              <a:ea typeface="Arial"/>
              <a:cs typeface="Arial"/>
              <a:sym typeface="Arial"/>
            </a:endParaRPr>
          </a:p>
        </p:txBody>
      </p:sp>
      <p:pic>
        <p:nvPicPr>
          <p:cNvPr id="314" name="Google Shape;314;p22"/>
          <p:cNvPicPr preferRelativeResize="0"/>
          <p:nvPr/>
        </p:nvPicPr>
        <p:blipFill rotWithShape="1">
          <a:blip r:embed="rId4">
            <a:alphaModFix/>
          </a:blip>
          <a:srcRect/>
          <a:stretch/>
        </p:blipFill>
        <p:spPr>
          <a:xfrm>
            <a:off x="3491017" y="2552196"/>
            <a:ext cx="1669764" cy="1526009"/>
          </a:xfrm>
          <a:prstGeom prst="rect">
            <a:avLst/>
          </a:prstGeom>
          <a:noFill/>
          <a:ln>
            <a:noFill/>
          </a:ln>
        </p:spPr>
      </p:pic>
      <p:pic>
        <p:nvPicPr>
          <p:cNvPr id="315" name="Google Shape;315;p22"/>
          <p:cNvPicPr preferRelativeResize="0"/>
          <p:nvPr/>
        </p:nvPicPr>
        <p:blipFill rotWithShape="1">
          <a:blip r:embed="rId5">
            <a:alphaModFix/>
          </a:blip>
          <a:srcRect/>
          <a:stretch/>
        </p:blipFill>
        <p:spPr>
          <a:xfrm>
            <a:off x="6045347" y="2552195"/>
            <a:ext cx="2012467" cy="1526011"/>
          </a:xfrm>
          <a:prstGeom prst="rect">
            <a:avLst/>
          </a:prstGeom>
          <a:noFill/>
          <a:ln>
            <a:noFill/>
          </a:ln>
        </p:spPr>
      </p:pic>
      <p:pic>
        <p:nvPicPr>
          <p:cNvPr id="316" name="Google Shape;316;p22"/>
          <p:cNvPicPr preferRelativeResize="0"/>
          <p:nvPr/>
        </p:nvPicPr>
        <p:blipFill rotWithShape="1">
          <a:blip r:embed="rId6">
            <a:alphaModFix/>
          </a:blip>
          <a:srcRect/>
          <a:stretch/>
        </p:blipFill>
        <p:spPr>
          <a:xfrm>
            <a:off x="9002260" y="2579250"/>
            <a:ext cx="2012467" cy="1471903"/>
          </a:xfrm>
          <a:prstGeom prst="rect">
            <a:avLst/>
          </a:prstGeom>
          <a:noFill/>
          <a:ln>
            <a:noFill/>
          </a:ln>
        </p:spPr>
      </p:pic>
      <p:sp>
        <p:nvSpPr>
          <p:cNvPr id="317" name="Google Shape;317;p22"/>
          <p:cNvSpPr txBox="1"/>
          <p:nvPr/>
        </p:nvSpPr>
        <p:spPr>
          <a:xfrm>
            <a:off x="3292665" y="449942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dirty="0">
                <a:solidFill>
                  <a:srgbClr val="7BC943"/>
                </a:solidFill>
                <a:latin typeface="Quattrocento Sans"/>
                <a:ea typeface="Quattrocento Sans"/>
                <a:cs typeface="Quattrocento Sans"/>
                <a:sym typeface="Quattrocento Sans"/>
              </a:rPr>
              <a:t>Select a line</a:t>
            </a:r>
            <a:endParaRPr sz="1867" b="0" i="0" u="none" strike="noStrike" cap="none" dirty="0">
              <a:solidFill>
                <a:srgbClr val="000000"/>
              </a:solidFill>
              <a:latin typeface="Arial"/>
              <a:ea typeface="Arial"/>
              <a:cs typeface="Arial"/>
              <a:sym typeface="Arial"/>
            </a:endParaRPr>
          </a:p>
        </p:txBody>
      </p:sp>
      <p:sp>
        <p:nvSpPr>
          <p:cNvPr id="318" name="Google Shape;318;p22"/>
          <p:cNvSpPr txBox="1"/>
          <p:nvPr/>
        </p:nvSpPr>
        <p:spPr>
          <a:xfrm>
            <a:off x="3292665" y="4206444"/>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2</a:t>
            </a:r>
            <a:endParaRPr sz="1867" b="0" i="0" u="none" strike="noStrike" cap="none">
              <a:solidFill>
                <a:srgbClr val="000000"/>
              </a:solidFill>
              <a:latin typeface="Arial"/>
              <a:ea typeface="Arial"/>
              <a:cs typeface="Arial"/>
              <a:sym typeface="Arial"/>
            </a:endParaRPr>
          </a:p>
        </p:txBody>
      </p:sp>
      <p:sp>
        <p:nvSpPr>
          <p:cNvPr id="319" name="Google Shape;319;p22"/>
          <p:cNvSpPr txBox="1"/>
          <p:nvPr/>
        </p:nvSpPr>
        <p:spPr>
          <a:xfrm>
            <a:off x="6018551" y="4491289"/>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dirty="0">
                <a:solidFill>
                  <a:srgbClr val="7BC943"/>
                </a:solidFill>
                <a:latin typeface="Quattrocento Sans"/>
                <a:ea typeface="Quattrocento Sans"/>
                <a:cs typeface="Quattrocento Sans"/>
                <a:sym typeface="Quattrocento Sans"/>
              </a:rPr>
              <a:t>Select a </a:t>
            </a:r>
            <a:r>
              <a:rPr lang="en-GB" sz="1867" b="1" dirty="0">
                <a:solidFill>
                  <a:srgbClr val="7BC943"/>
                </a:solidFill>
                <a:latin typeface="Quattrocento Sans"/>
                <a:sym typeface="Quattrocento Sans"/>
              </a:rPr>
              <a:t>ZEB</a:t>
            </a:r>
            <a:endParaRPr sz="1867" b="1" dirty="0">
              <a:solidFill>
                <a:srgbClr val="7BC943"/>
              </a:solidFill>
              <a:latin typeface="Quattrocento Sans"/>
            </a:endParaRPr>
          </a:p>
        </p:txBody>
      </p:sp>
      <p:sp>
        <p:nvSpPr>
          <p:cNvPr id="320" name="Google Shape;320;p22"/>
          <p:cNvSpPr txBox="1"/>
          <p:nvPr/>
        </p:nvSpPr>
        <p:spPr>
          <a:xfrm>
            <a:off x="6018551" y="4198313"/>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3</a:t>
            </a:r>
            <a:endParaRPr sz="1867" b="0" i="0" u="none" strike="noStrike" cap="none">
              <a:solidFill>
                <a:srgbClr val="000000"/>
              </a:solidFill>
              <a:latin typeface="Arial"/>
              <a:ea typeface="Arial"/>
              <a:cs typeface="Arial"/>
              <a:sym typeface="Arial"/>
            </a:endParaRPr>
          </a:p>
        </p:txBody>
      </p:sp>
      <p:sp>
        <p:nvSpPr>
          <p:cNvPr id="321" name="Google Shape;321;p22"/>
          <p:cNvSpPr txBox="1"/>
          <p:nvPr/>
        </p:nvSpPr>
        <p:spPr>
          <a:xfrm>
            <a:off x="8732305" y="4491289"/>
            <a:ext cx="2552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7BC943"/>
                </a:solidFill>
                <a:latin typeface="Quattrocento Sans"/>
                <a:ea typeface="Quattrocento Sans"/>
                <a:cs typeface="Quattrocento Sans"/>
                <a:sym typeface="Quattrocento Sans"/>
              </a:rPr>
              <a:t>Simulate &amp; compare</a:t>
            </a:r>
            <a:endParaRPr sz="1867" b="0" i="0" u="none" strike="noStrike" cap="none">
              <a:solidFill>
                <a:srgbClr val="000000"/>
              </a:solidFill>
              <a:latin typeface="Arial"/>
              <a:ea typeface="Arial"/>
              <a:cs typeface="Arial"/>
              <a:sym typeface="Arial"/>
            </a:endParaRPr>
          </a:p>
        </p:txBody>
      </p:sp>
      <p:sp>
        <p:nvSpPr>
          <p:cNvPr id="322" name="Google Shape;322;p22"/>
          <p:cNvSpPr txBox="1"/>
          <p:nvPr/>
        </p:nvSpPr>
        <p:spPr>
          <a:xfrm>
            <a:off x="8975465" y="4203264"/>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867" b="1" i="0" u="none" strike="noStrike" cap="none">
                <a:solidFill>
                  <a:srgbClr val="3A28AE"/>
                </a:solidFill>
                <a:latin typeface="Quattrocento Sans"/>
                <a:ea typeface="Quattrocento Sans"/>
                <a:cs typeface="Quattrocento Sans"/>
                <a:sym typeface="Quattrocento Sans"/>
              </a:rPr>
              <a:t>Step 4</a:t>
            </a:r>
            <a:endParaRPr sz="1867" b="0" i="0" u="none" strike="noStrike" cap="none">
              <a:solidFill>
                <a:srgbClr val="000000"/>
              </a:solidFill>
              <a:latin typeface="Arial"/>
              <a:ea typeface="Arial"/>
              <a:cs typeface="Arial"/>
              <a:sym typeface="Arial"/>
            </a:endParaRPr>
          </a:p>
        </p:txBody>
      </p:sp>
      <p:pic>
        <p:nvPicPr>
          <p:cNvPr id="323" name="Google Shape;323;p22" descr="Icon&#10;&#10;Description automatically generated"/>
          <p:cNvPicPr preferRelativeResize="0"/>
          <p:nvPr/>
        </p:nvPicPr>
        <p:blipFill rotWithShape="1">
          <a:blip r:embed="rId7">
            <a:alphaModFix/>
          </a:blip>
          <a:srcRect/>
          <a:stretch/>
        </p:blipFill>
        <p:spPr>
          <a:xfrm>
            <a:off x="2676399" y="4362589"/>
            <a:ext cx="573115" cy="573115"/>
          </a:xfrm>
          <a:prstGeom prst="rect">
            <a:avLst/>
          </a:prstGeom>
          <a:noFill/>
          <a:ln>
            <a:noFill/>
          </a:ln>
        </p:spPr>
      </p:pic>
      <p:pic>
        <p:nvPicPr>
          <p:cNvPr id="324" name="Google Shape;324;p22" descr="Icon&#10;&#10;Description automatically generated"/>
          <p:cNvPicPr preferRelativeResize="0"/>
          <p:nvPr/>
        </p:nvPicPr>
        <p:blipFill rotWithShape="1">
          <a:blip r:embed="rId7">
            <a:alphaModFix/>
          </a:blip>
          <a:srcRect/>
          <a:stretch/>
        </p:blipFill>
        <p:spPr>
          <a:xfrm>
            <a:off x="5389137" y="4362589"/>
            <a:ext cx="573115" cy="573115"/>
          </a:xfrm>
          <a:prstGeom prst="rect">
            <a:avLst/>
          </a:prstGeom>
          <a:noFill/>
          <a:ln>
            <a:noFill/>
          </a:ln>
        </p:spPr>
      </p:pic>
      <p:pic>
        <p:nvPicPr>
          <p:cNvPr id="325" name="Google Shape;325;p22" descr="Icon&#10;&#10;Description automatically generated"/>
          <p:cNvPicPr preferRelativeResize="0"/>
          <p:nvPr/>
        </p:nvPicPr>
        <p:blipFill rotWithShape="1">
          <a:blip r:embed="rId7">
            <a:alphaModFix/>
          </a:blip>
          <a:srcRect/>
          <a:stretch/>
        </p:blipFill>
        <p:spPr>
          <a:xfrm>
            <a:off x="8130251" y="4337832"/>
            <a:ext cx="573115" cy="573115"/>
          </a:xfrm>
          <a:prstGeom prst="rect">
            <a:avLst/>
          </a:prstGeom>
          <a:noFill/>
          <a:ln>
            <a:noFill/>
          </a:ln>
        </p:spPr>
      </p:pic>
      <p:sp>
        <p:nvSpPr>
          <p:cNvPr id="326" name="Google Shape;326;p22"/>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327" name="Google Shape;327;p22"/>
          <p:cNvPicPr preferRelativeResize="0"/>
          <p:nvPr/>
        </p:nvPicPr>
        <p:blipFill rotWithShape="1">
          <a:blip r:embed="rId8">
            <a:alphaModFix/>
          </a:blip>
          <a:srcRect/>
          <a:stretch/>
        </p:blipFill>
        <p:spPr>
          <a:xfrm>
            <a:off x="9662529" y="168215"/>
            <a:ext cx="2302459" cy="2381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Results at your fingertips</a:t>
            </a:r>
            <a:endParaRPr b="1">
              <a:solidFill>
                <a:srgbClr val="8356EF"/>
              </a:solidFill>
              <a:latin typeface="Quattrocento Sans"/>
              <a:ea typeface="Quattrocento Sans"/>
              <a:cs typeface="Quattrocento Sans"/>
              <a:sym typeface="Quattrocento Sans"/>
            </a:endParaRPr>
          </a:p>
        </p:txBody>
      </p:sp>
      <p:sp>
        <p:nvSpPr>
          <p:cNvPr id="333" name="Google Shape;333;p23"/>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23</a:t>
            </a:fld>
            <a:endParaRPr/>
          </a:p>
        </p:txBody>
      </p:sp>
      <p:sp>
        <p:nvSpPr>
          <p:cNvPr id="334" name="Google Shape;334;p23"/>
          <p:cNvSpPr txBox="1"/>
          <p:nvPr/>
        </p:nvSpPr>
        <p:spPr>
          <a:xfrm>
            <a:off x="684859" y="3748149"/>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Performance</a:t>
            </a:r>
            <a:endParaRPr sz="2400" b="0" i="0" u="none" strike="noStrike" cap="none">
              <a:solidFill>
                <a:srgbClr val="000000"/>
              </a:solidFill>
              <a:latin typeface="Arial"/>
              <a:ea typeface="Arial"/>
              <a:cs typeface="Arial"/>
              <a:sym typeface="Arial"/>
            </a:endParaRPr>
          </a:p>
        </p:txBody>
      </p:sp>
      <p:pic>
        <p:nvPicPr>
          <p:cNvPr id="335" name="Google Shape;335;p23" descr="Icon&#10;&#10;Description automatically generated"/>
          <p:cNvPicPr preferRelativeResize="0"/>
          <p:nvPr/>
        </p:nvPicPr>
        <p:blipFill rotWithShape="1">
          <a:blip r:embed="rId3">
            <a:alphaModFix/>
          </a:blip>
          <a:srcRect/>
          <a:stretch/>
        </p:blipFill>
        <p:spPr>
          <a:xfrm>
            <a:off x="1235491" y="2816244"/>
            <a:ext cx="965200" cy="778933"/>
          </a:xfrm>
          <a:prstGeom prst="rect">
            <a:avLst/>
          </a:prstGeom>
          <a:noFill/>
          <a:ln>
            <a:noFill/>
          </a:ln>
        </p:spPr>
      </p:pic>
      <p:sp>
        <p:nvSpPr>
          <p:cNvPr id="336" name="Google Shape;336;p23"/>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337" name="Google Shape;337;p23"/>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Results at your fingertips</a:t>
            </a:r>
            <a:endParaRPr b="1">
              <a:solidFill>
                <a:srgbClr val="8356EF"/>
              </a:solidFill>
              <a:latin typeface="Quattrocento Sans"/>
              <a:ea typeface="Quattrocento Sans"/>
              <a:cs typeface="Quattrocento Sans"/>
              <a:sym typeface="Quattrocento Sans"/>
            </a:endParaRPr>
          </a:p>
        </p:txBody>
      </p:sp>
      <p:sp>
        <p:nvSpPr>
          <p:cNvPr id="343" name="Google Shape;343;p24"/>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24</a:t>
            </a:fld>
            <a:endParaRPr/>
          </a:p>
        </p:txBody>
      </p:sp>
      <p:sp>
        <p:nvSpPr>
          <p:cNvPr id="344" name="Google Shape;344;p24"/>
          <p:cNvSpPr txBox="1"/>
          <p:nvPr/>
        </p:nvSpPr>
        <p:spPr>
          <a:xfrm>
            <a:off x="684859" y="3748149"/>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Performance</a:t>
            </a:r>
            <a:endParaRPr sz="2400" b="0" i="0" u="none" strike="noStrike" cap="none">
              <a:solidFill>
                <a:srgbClr val="000000"/>
              </a:solidFill>
              <a:latin typeface="Arial"/>
              <a:ea typeface="Arial"/>
              <a:cs typeface="Arial"/>
              <a:sym typeface="Arial"/>
            </a:endParaRPr>
          </a:p>
        </p:txBody>
      </p:sp>
      <p:sp>
        <p:nvSpPr>
          <p:cNvPr id="345" name="Google Shape;345;p24"/>
          <p:cNvSpPr txBox="1"/>
          <p:nvPr/>
        </p:nvSpPr>
        <p:spPr>
          <a:xfrm>
            <a:off x="3304595" y="375628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Charging</a:t>
            </a:r>
            <a:endParaRPr sz="2400" b="0" i="0" u="none" strike="noStrike" cap="none">
              <a:solidFill>
                <a:srgbClr val="000000"/>
              </a:solidFill>
              <a:latin typeface="Arial"/>
              <a:ea typeface="Arial"/>
              <a:cs typeface="Arial"/>
              <a:sym typeface="Arial"/>
            </a:endParaRPr>
          </a:p>
        </p:txBody>
      </p:sp>
      <p:pic>
        <p:nvPicPr>
          <p:cNvPr id="346" name="Google Shape;346;p24" descr="Icon&#10;&#10;Description automatically generated"/>
          <p:cNvPicPr preferRelativeResize="0"/>
          <p:nvPr/>
        </p:nvPicPr>
        <p:blipFill rotWithShape="1">
          <a:blip r:embed="rId3">
            <a:alphaModFix/>
          </a:blip>
          <a:srcRect/>
          <a:stretch/>
        </p:blipFill>
        <p:spPr>
          <a:xfrm>
            <a:off x="3880627" y="2729137"/>
            <a:ext cx="914400" cy="914400"/>
          </a:xfrm>
          <a:prstGeom prst="rect">
            <a:avLst/>
          </a:prstGeom>
          <a:noFill/>
          <a:ln>
            <a:noFill/>
          </a:ln>
        </p:spPr>
      </p:pic>
      <p:pic>
        <p:nvPicPr>
          <p:cNvPr id="347" name="Google Shape;347;p24" descr="Icon&#10;&#10;Description automatically generated"/>
          <p:cNvPicPr preferRelativeResize="0"/>
          <p:nvPr/>
        </p:nvPicPr>
        <p:blipFill rotWithShape="1">
          <a:blip r:embed="rId4">
            <a:alphaModFix/>
          </a:blip>
          <a:srcRect/>
          <a:stretch/>
        </p:blipFill>
        <p:spPr>
          <a:xfrm>
            <a:off x="1235491" y="2816244"/>
            <a:ext cx="965200" cy="778933"/>
          </a:xfrm>
          <a:prstGeom prst="rect">
            <a:avLst/>
          </a:prstGeom>
          <a:noFill/>
          <a:ln>
            <a:noFill/>
          </a:ln>
        </p:spPr>
      </p:pic>
      <p:sp>
        <p:nvSpPr>
          <p:cNvPr id="348" name="Google Shape;348;p24"/>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349" name="Google Shape;349;p24"/>
          <p:cNvPicPr preferRelativeResize="0"/>
          <p:nvPr/>
        </p:nvPicPr>
        <p:blipFill rotWithShape="1">
          <a:blip r:embed="rId5">
            <a:alphaModFix/>
          </a:blip>
          <a:srcRect/>
          <a:stretch/>
        </p:blipFill>
        <p:spPr>
          <a:xfrm>
            <a:off x="9662529" y="168215"/>
            <a:ext cx="2302459" cy="2381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Results at your fingertips</a:t>
            </a:r>
            <a:endParaRPr b="1">
              <a:solidFill>
                <a:srgbClr val="8356EF"/>
              </a:solidFill>
              <a:latin typeface="Quattrocento Sans"/>
              <a:ea typeface="Quattrocento Sans"/>
              <a:cs typeface="Quattrocento Sans"/>
              <a:sym typeface="Quattrocento Sans"/>
            </a:endParaRPr>
          </a:p>
        </p:txBody>
      </p:sp>
      <p:sp>
        <p:nvSpPr>
          <p:cNvPr id="355" name="Google Shape;355;p25"/>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25</a:t>
            </a:fld>
            <a:endParaRPr/>
          </a:p>
        </p:txBody>
      </p:sp>
      <p:sp>
        <p:nvSpPr>
          <p:cNvPr id="356" name="Google Shape;356;p25"/>
          <p:cNvSpPr txBox="1"/>
          <p:nvPr/>
        </p:nvSpPr>
        <p:spPr>
          <a:xfrm>
            <a:off x="684859" y="3748149"/>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Performance</a:t>
            </a:r>
            <a:endParaRPr sz="2400" b="0" i="0" u="none" strike="noStrike" cap="none">
              <a:solidFill>
                <a:srgbClr val="000000"/>
              </a:solidFill>
              <a:latin typeface="Arial"/>
              <a:ea typeface="Arial"/>
              <a:cs typeface="Arial"/>
              <a:sym typeface="Arial"/>
            </a:endParaRPr>
          </a:p>
        </p:txBody>
      </p:sp>
      <p:sp>
        <p:nvSpPr>
          <p:cNvPr id="357" name="Google Shape;357;p25"/>
          <p:cNvSpPr txBox="1"/>
          <p:nvPr/>
        </p:nvSpPr>
        <p:spPr>
          <a:xfrm>
            <a:off x="3304595" y="375628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Charging</a:t>
            </a:r>
            <a:endParaRPr sz="2400" b="0" i="0" u="none" strike="noStrike" cap="none">
              <a:solidFill>
                <a:srgbClr val="000000"/>
              </a:solidFill>
              <a:latin typeface="Arial"/>
              <a:ea typeface="Arial"/>
              <a:cs typeface="Arial"/>
              <a:sym typeface="Arial"/>
            </a:endParaRPr>
          </a:p>
        </p:txBody>
      </p:sp>
      <p:sp>
        <p:nvSpPr>
          <p:cNvPr id="358" name="Google Shape;358;p25"/>
          <p:cNvSpPr txBox="1"/>
          <p:nvPr/>
        </p:nvSpPr>
        <p:spPr>
          <a:xfrm>
            <a:off x="6030480" y="3748149"/>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Financials</a:t>
            </a:r>
            <a:endParaRPr sz="2400" b="0" i="0" u="none" strike="noStrike" cap="none">
              <a:solidFill>
                <a:srgbClr val="000000"/>
              </a:solidFill>
              <a:latin typeface="Arial"/>
              <a:ea typeface="Arial"/>
              <a:cs typeface="Arial"/>
              <a:sym typeface="Arial"/>
            </a:endParaRPr>
          </a:p>
        </p:txBody>
      </p:sp>
      <p:pic>
        <p:nvPicPr>
          <p:cNvPr id="359" name="Google Shape;359;p25" descr="Icon&#10;&#10;Description automatically generated"/>
          <p:cNvPicPr preferRelativeResize="0"/>
          <p:nvPr/>
        </p:nvPicPr>
        <p:blipFill rotWithShape="1">
          <a:blip r:embed="rId3">
            <a:alphaModFix/>
          </a:blip>
          <a:srcRect/>
          <a:stretch/>
        </p:blipFill>
        <p:spPr>
          <a:xfrm>
            <a:off x="3880627" y="2729137"/>
            <a:ext cx="914400" cy="914400"/>
          </a:xfrm>
          <a:prstGeom prst="rect">
            <a:avLst/>
          </a:prstGeom>
          <a:noFill/>
          <a:ln>
            <a:noFill/>
          </a:ln>
        </p:spPr>
      </p:pic>
      <p:pic>
        <p:nvPicPr>
          <p:cNvPr id="360" name="Google Shape;360;p25" descr="Icon&#10;&#10;Description automatically generated"/>
          <p:cNvPicPr preferRelativeResize="0"/>
          <p:nvPr/>
        </p:nvPicPr>
        <p:blipFill rotWithShape="1">
          <a:blip r:embed="rId4">
            <a:alphaModFix/>
          </a:blip>
          <a:srcRect/>
          <a:stretch/>
        </p:blipFill>
        <p:spPr>
          <a:xfrm>
            <a:off x="1235491" y="2816244"/>
            <a:ext cx="965200" cy="778933"/>
          </a:xfrm>
          <a:prstGeom prst="rect">
            <a:avLst/>
          </a:prstGeom>
          <a:noFill/>
          <a:ln>
            <a:noFill/>
          </a:ln>
        </p:spPr>
      </p:pic>
      <p:pic>
        <p:nvPicPr>
          <p:cNvPr id="361" name="Google Shape;361;p25" descr="Icon&#10;&#10;Description automatically generated"/>
          <p:cNvPicPr preferRelativeResize="0"/>
          <p:nvPr/>
        </p:nvPicPr>
        <p:blipFill rotWithShape="1">
          <a:blip r:embed="rId5">
            <a:alphaModFix/>
          </a:blip>
          <a:srcRect/>
          <a:stretch/>
        </p:blipFill>
        <p:spPr>
          <a:xfrm>
            <a:off x="6620183" y="2714644"/>
            <a:ext cx="863600" cy="982133"/>
          </a:xfrm>
          <a:prstGeom prst="rect">
            <a:avLst/>
          </a:prstGeom>
          <a:noFill/>
          <a:ln>
            <a:noFill/>
          </a:ln>
        </p:spPr>
      </p:pic>
      <p:sp>
        <p:nvSpPr>
          <p:cNvPr id="362" name="Google Shape;362;p25"/>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363" name="Google Shape;363;p25"/>
          <p:cNvPicPr preferRelativeResize="0"/>
          <p:nvPr/>
        </p:nvPicPr>
        <p:blipFill rotWithShape="1">
          <a:blip r:embed="rId6">
            <a:alphaModFix/>
          </a:blip>
          <a:srcRect/>
          <a:stretch/>
        </p:blipFill>
        <p:spPr>
          <a:xfrm>
            <a:off x="9662529" y="168215"/>
            <a:ext cx="2302459" cy="2381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6"/>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Results at your fingertips</a:t>
            </a:r>
            <a:endParaRPr b="1">
              <a:solidFill>
                <a:srgbClr val="8356EF"/>
              </a:solidFill>
              <a:latin typeface="Quattrocento Sans"/>
              <a:ea typeface="Quattrocento Sans"/>
              <a:cs typeface="Quattrocento Sans"/>
              <a:sym typeface="Quattrocento Sans"/>
            </a:endParaRPr>
          </a:p>
        </p:txBody>
      </p:sp>
      <p:sp>
        <p:nvSpPr>
          <p:cNvPr id="369" name="Google Shape;369;p26"/>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26</a:t>
            </a:fld>
            <a:endParaRPr/>
          </a:p>
        </p:txBody>
      </p:sp>
      <p:sp>
        <p:nvSpPr>
          <p:cNvPr id="370" name="Google Shape;370;p26"/>
          <p:cNvSpPr txBox="1"/>
          <p:nvPr/>
        </p:nvSpPr>
        <p:spPr>
          <a:xfrm>
            <a:off x="684859" y="3748149"/>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Performance</a:t>
            </a:r>
            <a:endParaRPr sz="2400" b="0" i="0" u="none" strike="noStrike" cap="none">
              <a:solidFill>
                <a:srgbClr val="000000"/>
              </a:solidFill>
              <a:latin typeface="Arial"/>
              <a:ea typeface="Arial"/>
              <a:cs typeface="Arial"/>
              <a:sym typeface="Arial"/>
            </a:endParaRPr>
          </a:p>
        </p:txBody>
      </p:sp>
      <p:sp>
        <p:nvSpPr>
          <p:cNvPr id="371" name="Google Shape;371;p26"/>
          <p:cNvSpPr txBox="1"/>
          <p:nvPr/>
        </p:nvSpPr>
        <p:spPr>
          <a:xfrm>
            <a:off x="3304595" y="3756280"/>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Charging</a:t>
            </a:r>
            <a:endParaRPr sz="2400" b="0" i="0" u="none" strike="noStrike" cap="none">
              <a:solidFill>
                <a:srgbClr val="000000"/>
              </a:solidFill>
              <a:latin typeface="Arial"/>
              <a:ea typeface="Arial"/>
              <a:cs typeface="Arial"/>
              <a:sym typeface="Arial"/>
            </a:endParaRPr>
          </a:p>
        </p:txBody>
      </p:sp>
      <p:sp>
        <p:nvSpPr>
          <p:cNvPr id="372" name="Google Shape;372;p26"/>
          <p:cNvSpPr txBox="1"/>
          <p:nvPr/>
        </p:nvSpPr>
        <p:spPr>
          <a:xfrm>
            <a:off x="6030480" y="3748149"/>
            <a:ext cx="2066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Financials</a:t>
            </a:r>
            <a:endParaRPr sz="2400" b="0" i="0" u="none" strike="noStrike" cap="none">
              <a:solidFill>
                <a:srgbClr val="000000"/>
              </a:solidFill>
              <a:latin typeface="Arial"/>
              <a:ea typeface="Arial"/>
              <a:cs typeface="Arial"/>
              <a:sym typeface="Arial"/>
            </a:endParaRPr>
          </a:p>
        </p:txBody>
      </p:sp>
      <p:sp>
        <p:nvSpPr>
          <p:cNvPr id="373" name="Google Shape;373;p26"/>
          <p:cNvSpPr txBox="1"/>
          <p:nvPr/>
        </p:nvSpPr>
        <p:spPr>
          <a:xfrm>
            <a:off x="8744235" y="3748149"/>
            <a:ext cx="2552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7BC943"/>
                </a:solidFill>
                <a:latin typeface="Quattrocento Sans"/>
                <a:ea typeface="Quattrocento Sans"/>
                <a:cs typeface="Quattrocento Sans"/>
                <a:sym typeface="Quattrocento Sans"/>
              </a:rPr>
              <a:t>Carbon Footprint</a:t>
            </a:r>
            <a:endParaRPr sz="2400" b="0" i="0" u="none" strike="noStrike" cap="none">
              <a:solidFill>
                <a:srgbClr val="000000"/>
              </a:solidFill>
              <a:latin typeface="Arial"/>
              <a:ea typeface="Arial"/>
              <a:cs typeface="Arial"/>
              <a:sym typeface="Arial"/>
            </a:endParaRPr>
          </a:p>
        </p:txBody>
      </p:sp>
      <p:pic>
        <p:nvPicPr>
          <p:cNvPr id="374" name="Google Shape;374;p26" descr="Icon&#10;&#10;Description automatically generated"/>
          <p:cNvPicPr preferRelativeResize="0"/>
          <p:nvPr/>
        </p:nvPicPr>
        <p:blipFill rotWithShape="1">
          <a:blip r:embed="rId3">
            <a:alphaModFix/>
          </a:blip>
          <a:srcRect/>
          <a:stretch/>
        </p:blipFill>
        <p:spPr>
          <a:xfrm>
            <a:off x="3880627" y="2729137"/>
            <a:ext cx="914400" cy="914400"/>
          </a:xfrm>
          <a:prstGeom prst="rect">
            <a:avLst/>
          </a:prstGeom>
          <a:noFill/>
          <a:ln>
            <a:noFill/>
          </a:ln>
        </p:spPr>
      </p:pic>
      <p:pic>
        <p:nvPicPr>
          <p:cNvPr id="375" name="Google Shape;375;p26" descr="Icon&#10;&#10;Description automatically generated"/>
          <p:cNvPicPr preferRelativeResize="0"/>
          <p:nvPr/>
        </p:nvPicPr>
        <p:blipFill rotWithShape="1">
          <a:blip r:embed="rId4">
            <a:alphaModFix/>
          </a:blip>
          <a:srcRect/>
          <a:stretch/>
        </p:blipFill>
        <p:spPr>
          <a:xfrm>
            <a:off x="1235491" y="2816244"/>
            <a:ext cx="965200" cy="778933"/>
          </a:xfrm>
          <a:prstGeom prst="rect">
            <a:avLst/>
          </a:prstGeom>
          <a:noFill/>
          <a:ln>
            <a:noFill/>
          </a:ln>
        </p:spPr>
      </p:pic>
      <p:pic>
        <p:nvPicPr>
          <p:cNvPr id="376" name="Google Shape;376;p26" descr="Icon&#10;&#10;Description automatically generated"/>
          <p:cNvPicPr preferRelativeResize="0"/>
          <p:nvPr/>
        </p:nvPicPr>
        <p:blipFill rotWithShape="1">
          <a:blip r:embed="rId5">
            <a:alphaModFix/>
          </a:blip>
          <a:srcRect/>
          <a:stretch/>
        </p:blipFill>
        <p:spPr>
          <a:xfrm>
            <a:off x="9517426" y="2746151"/>
            <a:ext cx="982133" cy="880533"/>
          </a:xfrm>
          <a:prstGeom prst="rect">
            <a:avLst/>
          </a:prstGeom>
          <a:noFill/>
          <a:ln>
            <a:noFill/>
          </a:ln>
        </p:spPr>
      </p:pic>
      <p:pic>
        <p:nvPicPr>
          <p:cNvPr id="377" name="Google Shape;377;p26" descr="Icon&#10;&#10;Description automatically generated"/>
          <p:cNvPicPr preferRelativeResize="0"/>
          <p:nvPr/>
        </p:nvPicPr>
        <p:blipFill rotWithShape="1">
          <a:blip r:embed="rId6">
            <a:alphaModFix/>
          </a:blip>
          <a:srcRect/>
          <a:stretch/>
        </p:blipFill>
        <p:spPr>
          <a:xfrm>
            <a:off x="6620183" y="2714644"/>
            <a:ext cx="863600" cy="982133"/>
          </a:xfrm>
          <a:prstGeom prst="rect">
            <a:avLst/>
          </a:prstGeom>
          <a:noFill/>
          <a:ln>
            <a:noFill/>
          </a:ln>
        </p:spPr>
      </p:pic>
      <p:sp>
        <p:nvSpPr>
          <p:cNvPr id="378" name="Google Shape;378;p26"/>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379" name="Google Shape;379;p26"/>
          <p:cNvPicPr preferRelativeResize="0"/>
          <p:nvPr/>
        </p:nvPicPr>
        <p:blipFill rotWithShape="1">
          <a:blip r:embed="rId7">
            <a:alphaModFix/>
          </a:blip>
          <a:srcRect/>
          <a:stretch/>
        </p:blipFill>
        <p:spPr>
          <a:xfrm>
            <a:off x="9662529" y="168215"/>
            <a:ext cx="2302459" cy="2381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Our current projects</a:t>
            </a:r>
            <a:endParaRPr b="1">
              <a:solidFill>
                <a:srgbClr val="8356EF"/>
              </a:solidFill>
              <a:latin typeface="Quattrocento Sans"/>
              <a:ea typeface="Quattrocento Sans"/>
              <a:cs typeface="Quattrocento Sans"/>
              <a:sym typeface="Quattrocento Sans"/>
            </a:endParaRPr>
          </a:p>
        </p:txBody>
      </p:sp>
      <p:sp>
        <p:nvSpPr>
          <p:cNvPr id="385" name="Google Shape;385;p27"/>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27</a:t>
            </a:fld>
            <a:endParaRPr/>
          </a:p>
        </p:txBody>
      </p:sp>
      <p:sp>
        <p:nvSpPr>
          <p:cNvPr id="386" name="Google Shape;386;p27"/>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387" name="Google Shape;387;p27"/>
          <p:cNvPicPr preferRelativeResize="0"/>
          <p:nvPr/>
        </p:nvPicPr>
        <p:blipFill rotWithShape="1">
          <a:blip r:embed="rId3">
            <a:alphaModFix/>
          </a:blip>
          <a:srcRect/>
          <a:stretch/>
        </p:blipFill>
        <p:spPr>
          <a:xfrm>
            <a:off x="2063500" y="2697867"/>
            <a:ext cx="3358600" cy="1679333"/>
          </a:xfrm>
          <a:prstGeom prst="rect">
            <a:avLst/>
          </a:prstGeom>
          <a:noFill/>
          <a:ln>
            <a:noFill/>
          </a:ln>
        </p:spPr>
      </p:pic>
      <p:sp>
        <p:nvSpPr>
          <p:cNvPr id="388" name="Google Shape;388;p27"/>
          <p:cNvSpPr txBox="1"/>
          <p:nvPr/>
        </p:nvSpPr>
        <p:spPr>
          <a:xfrm>
            <a:off x="2291800" y="4580401"/>
            <a:ext cx="3771600" cy="553957"/>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Public Transport Operator</a:t>
            </a:r>
            <a:endParaRPr sz="2000" b="1" i="0" u="none" strike="noStrike" cap="none">
              <a:solidFill>
                <a:srgbClr val="7BC943"/>
              </a:solidFill>
              <a:latin typeface="Quattrocento Sans"/>
              <a:ea typeface="Quattrocento Sans"/>
              <a:cs typeface="Quattrocento Sans"/>
              <a:sym typeface="Quattrocento Sans"/>
            </a:endParaRPr>
          </a:p>
        </p:txBody>
      </p:sp>
      <p:pic>
        <p:nvPicPr>
          <p:cNvPr id="389" name="Google Shape;389;p27"/>
          <p:cNvPicPr preferRelativeResize="0"/>
          <p:nvPr/>
        </p:nvPicPr>
        <p:blipFill rotWithShape="1">
          <a:blip r:embed="rId4">
            <a:alphaModFix/>
          </a:blip>
          <a:srcRect/>
          <a:stretch/>
        </p:blipFill>
        <p:spPr>
          <a:xfrm>
            <a:off x="2174065" y="4708767"/>
            <a:ext cx="476335" cy="297240"/>
          </a:xfrm>
          <a:prstGeom prst="rect">
            <a:avLst/>
          </a:prstGeom>
          <a:noFill/>
          <a:ln>
            <a:noFill/>
          </a:ln>
        </p:spPr>
      </p:pic>
      <p:pic>
        <p:nvPicPr>
          <p:cNvPr id="390" name="Google Shape;390;p27"/>
          <p:cNvPicPr preferRelativeResize="0"/>
          <p:nvPr/>
        </p:nvPicPr>
        <p:blipFill rotWithShape="1">
          <a:blip r:embed="rId5">
            <a:alphaModFix/>
          </a:blip>
          <a:srcRect/>
          <a:stretch/>
        </p:blipFill>
        <p:spPr>
          <a:xfrm>
            <a:off x="9662529" y="168215"/>
            <a:ext cx="2302459" cy="2381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Our current projects</a:t>
            </a:r>
            <a:endParaRPr b="1">
              <a:solidFill>
                <a:srgbClr val="8356EF"/>
              </a:solidFill>
              <a:latin typeface="Quattrocento Sans"/>
              <a:ea typeface="Quattrocento Sans"/>
              <a:cs typeface="Quattrocento Sans"/>
              <a:sym typeface="Quattrocento Sans"/>
            </a:endParaRPr>
          </a:p>
        </p:txBody>
      </p:sp>
      <p:sp>
        <p:nvSpPr>
          <p:cNvPr id="396" name="Google Shape;396;p28"/>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28</a:t>
            </a:fld>
            <a:endParaRPr/>
          </a:p>
        </p:txBody>
      </p:sp>
      <p:sp>
        <p:nvSpPr>
          <p:cNvPr id="397" name="Google Shape;397;p28"/>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398" name="Google Shape;398;p28"/>
          <p:cNvPicPr preferRelativeResize="0"/>
          <p:nvPr/>
        </p:nvPicPr>
        <p:blipFill rotWithShape="1">
          <a:blip r:embed="rId3">
            <a:alphaModFix/>
          </a:blip>
          <a:srcRect/>
          <a:stretch/>
        </p:blipFill>
        <p:spPr>
          <a:xfrm>
            <a:off x="2063500" y="2697867"/>
            <a:ext cx="3358600" cy="1679333"/>
          </a:xfrm>
          <a:prstGeom prst="rect">
            <a:avLst/>
          </a:prstGeom>
          <a:noFill/>
          <a:ln>
            <a:noFill/>
          </a:ln>
        </p:spPr>
      </p:pic>
      <p:pic>
        <p:nvPicPr>
          <p:cNvPr id="399" name="Google Shape;399;p28"/>
          <p:cNvPicPr preferRelativeResize="0"/>
          <p:nvPr/>
        </p:nvPicPr>
        <p:blipFill rotWithShape="1">
          <a:blip r:embed="rId4">
            <a:alphaModFix/>
          </a:blip>
          <a:srcRect/>
          <a:stretch/>
        </p:blipFill>
        <p:spPr>
          <a:xfrm>
            <a:off x="7395667" y="2443546"/>
            <a:ext cx="2187967" cy="2187967"/>
          </a:xfrm>
          <a:prstGeom prst="rect">
            <a:avLst/>
          </a:prstGeom>
          <a:noFill/>
          <a:ln>
            <a:noFill/>
          </a:ln>
        </p:spPr>
      </p:pic>
      <p:sp>
        <p:nvSpPr>
          <p:cNvPr id="400" name="Google Shape;400;p28"/>
          <p:cNvSpPr txBox="1"/>
          <p:nvPr/>
        </p:nvSpPr>
        <p:spPr>
          <a:xfrm>
            <a:off x="2291800" y="4580401"/>
            <a:ext cx="3771600" cy="553957"/>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Public Transport Operator</a:t>
            </a:r>
            <a:endParaRPr sz="2000" b="1" i="0" u="none" strike="noStrike" cap="none">
              <a:solidFill>
                <a:srgbClr val="7BC943"/>
              </a:solidFill>
              <a:latin typeface="Quattrocento Sans"/>
              <a:ea typeface="Quattrocento Sans"/>
              <a:cs typeface="Quattrocento Sans"/>
              <a:sym typeface="Quattrocento Sans"/>
            </a:endParaRPr>
          </a:p>
        </p:txBody>
      </p:sp>
      <p:pic>
        <p:nvPicPr>
          <p:cNvPr id="401" name="Google Shape;401;p28"/>
          <p:cNvPicPr preferRelativeResize="0"/>
          <p:nvPr/>
        </p:nvPicPr>
        <p:blipFill rotWithShape="1">
          <a:blip r:embed="rId5">
            <a:alphaModFix/>
          </a:blip>
          <a:srcRect/>
          <a:stretch/>
        </p:blipFill>
        <p:spPr>
          <a:xfrm>
            <a:off x="6871534" y="4738302"/>
            <a:ext cx="476333" cy="238167"/>
          </a:xfrm>
          <a:prstGeom prst="rect">
            <a:avLst/>
          </a:prstGeom>
          <a:noFill/>
          <a:ln>
            <a:noFill/>
          </a:ln>
        </p:spPr>
      </p:pic>
      <p:pic>
        <p:nvPicPr>
          <p:cNvPr id="402" name="Google Shape;402;p28"/>
          <p:cNvPicPr preferRelativeResize="0"/>
          <p:nvPr/>
        </p:nvPicPr>
        <p:blipFill rotWithShape="1">
          <a:blip r:embed="rId6">
            <a:alphaModFix/>
          </a:blip>
          <a:srcRect/>
          <a:stretch/>
        </p:blipFill>
        <p:spPr>
          <a:xfrm>
            <a:off x="2174065" y="4708767"/>
            <a:ext cx="476335" cy="297240"/>
          </a:xfrm>
          <a:prstGeom prst="rect">
            <a:avLst/>
          </a:prstGeom>
          <a:noFill/>
          <a:ln>
            <a:noFill/>
          </a:ln>
        </p:spPr>
      </p:pic>
      <p:sp>
        <p:nvSpPr>
          <p:cNvPr id="403" name="Google Shape;403;p28"/>
          <p:cNvSpPr txBox="1"/>
          <p:nvPr/>
        </p:nvSpPr>
        <p:spPr>
          <a:xfrm>
            <a:off x="7038671" y="4580401"/>
            <a:ext cx="3588800" cy="553957"/>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Public Transport Operator</a:t>
            </a:r>
            <a:endParaRPr sz="2000" b="1" i="0" u="none" strike="noStrike" cap="none">
              <a:solidFill>
                <a:srgbClr val="7BC943"/>
              </a:solidFill>
              <a:latin typeface="Quattrocento Sans"/>
              <a:ea typeface="Quattrocento Sans"/>
              <a:cs typeface="Quattrocento Sans"/>
              <a:sym typeface="Quattrocento Sans"/>
            </a:endParaRPr>
          </a:p>
        </p:txBody>
      </p:sp>
      <p:pic>
        <p:nvPicPr>
          <p:cNvPr id="404" name="Google Shape;404;p28"/>
          <p:cNvPicPr preferRelativeResize="0"/>
          <p:nvPr/>
        </p:nvPicPr>
        <p:blipFill rotWithShape="1">
          <a:blip r:embed="rId7">
            <a:alphaModFix/>
          </a:blip>
          <a:srcRect/>
          <a:stretch/>
        </p:blipFill>
        <p:spPr>
          <a:xfrm>
            <a:off x="9662529" y="168215"/>
            <a:ext cx="2302459" cy="2381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35238bf993_1_16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0"/>
              <a:buFont typeface="Quattrocento Sans"/>
              <a:buNone/>
            </a:pPr>
            <a:r>
              <a:rPr lang="en-GB" b="1">
                <a:solidFill>
                  <a:srgbClr val="8356EF"/>
                </a:solidFill>
                <a:latin typeface="Quattrocento Sans"/>
                <a:ea typeface="Quattrocento Sans"/>
                <a:cs typeface="Quattrocento Sans"/>
                <a:sym typeface="Quattrocento Sans"/>
              </a:rPr>
              <a:t>Partners</a:t>
            </a:r>
            <a:endParaRPr b="1">
              <a:solidFill>
                <a:srgbClr val="8356EF"/>
              </a:solidFill>
              <a:latin typeface="Quattrocento Sans"/>
              <a:ea typeface="Quattrocento Sans"/>
              <a:cs typeface="Quattrocento Sans"/>
              <a:sym typeface="Quattrocento Sans"/>
            </a:endParaRPr>
          </a:p>
        </p:txBody>
      </p:sp>
      <p:sp>
        <p:nvSpPr>
          <p:cNvPr id="410" name="Google Shape;410;g135238bf993_1_16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29</a:t>
            </a:fld>
            <a:endParaRPr/>
          </a:p>
        </p:txBody>
      </p:sp>
      <p:sp>
        <p:nvSpPr>
          <p:cNvPr id="411" name="Google Shape;411;g135238bf993_1_163"/>
          <p:cNvSpPr/>
          <p:nvPr/>
        </p:nvSpPr>
        <p:spPr>
          <a:xfrm>
            <a:off x="0" y="406400"/>
            <a:ext cx="3462300" cy="1137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412" name="Google Shape;412;g135238bf993_1_163"/>
          <p:cNvPicPr preferRelativeResize="0"/>
          <p:nvPr/>
        </p:nvPicPr>
        <p:blipFill rotWithShape="1">
          <a:blip r:embed="rId3">
            <a:alphaModFix/>
          </a:blip>
          <a:srcRect/>
          <a:stretch/>
        </p:blipFill>
        <p:spPr>
          <a:xfrm>
            <a:off x="9662529" y="168215"/>
            <a:ext cx="2302456" cy="238185"/>
          </a:xfrm>
          <a:prstGeom prst="rect">
            <a:avLst/>
          </a:prstGeom>
          <a:noFill/>
          <a:ln>
            <a:noFill/>
          </a:ln>
        </p:spPr>
      </p:pic>
      <p:pic>
        <p:nvPicPr>
          <p:cNvPr id="413" name="Google Shape;413;g135238bf993_1_163"/>
          <p:cNvPicPr preferRelativeResize="0"/>
          <p:nvPr/>
        </p:nvPicPr>
        <p:blipFill rotWithShape="1">
          <a:blip r:embed="rId4">
            <a:alphaModFix/>
          </a:blip>
          <a:srcRect/>
          <a:stretch/>
        </p:blipFill>
        <p:spPr>
          <a:xfrm>
            <a:off x="9887760" y="2830757"/>
            <a:ext cx="1795496" cy="1265908"/>
          </a:xfrm>
          <a:prstGeom prst="rect">
            <a:avLst/>
          </a:prstGeom>
          <a:noFill/>
          <a:ln>
            <a:noFill/>
          </a:ln>
        </p:spPr>
      </p:pic>
      <p:pic>
        <p:nvPicPr>
          <p:cNvPr id="414" name="Google Shape;414;g135238bf993_1_163"/>
          <p:cNvPicPr preferRelativeResize="0"/>
          <p:nvPr/>
        </p:nvPicPr>
        <p:blipFill rotWithShape="1">
          <a:blip r:embed="rId5">
            <a:alphaModFix/>
          </a:blip>
          <a:srcRect l="62827" t="5565" r="1914" b="54311"/>
          <a:stretch/>
        </p:blipFill>
        <p:spPr>
          <a:xfrm>
            <a:off x="3654185" y="2900252"/>
            <a:ext cx="2156394" cy="1126918"/>
          </a:xfrm>
          <a:prstGeom prst="rect">
            <a:avLst/>
          </a:prstGeom>
          <a:noFill/>
          <a:ln>
            <a:noFill/>
          </a:ln>
        </p:spPr>
      </p:pic>
      <p:pic>
        <p:nvPicPr>
          <p:cNvPr id="415" name="Google Shape;415;g135238bf993_1_163"/>
          <p:cNvPicPr preferRelativeResize="0"/>
          <p:nvPr/>
        </p:nvPicPr>
        <p:blipFill rotWithShape="1">
          <a:blip r:embed="rId6">
            <a:alphaModFix/>
          </a:blip>
          <a:srcRect/>
          <a:stretch/>
        </p:blipFill>
        <p:spPr>
          <a:xfrm>
            <a:off x="6742543" y="3261621"/>
            <a:ext cx="2213256" cy="404179"/>
          </a:xfrm>
          <a:prstGeom prst="rect">
            <a:avLst/>
          </a:prstGeom>
          <a:noFill/>
          <a:ln>
            <a:noFill/>
          </a:ln>
        </p:spPr>
      </p:pic>
      <p:sp>
        <p:nvSpPr>
          <p:cNvPr id="416" name="Google Shape;416;g135238bf993_1_163"/>
          <p:cNvSpPr txBox="1">
            <a:spLocks noGrp="1"/>
          </p:cNvSpPr>
          <p:nvPr>
            <p:ph type="body" idx="1"/>
          </p:nvPr>
        </p:nvSpPr>
        <p:spPr>
          <a:xfrm>
            <a:off x="3410572" y="4148959"/>
            <a:ext cx="2643600" cy="480900"/>
          </a:xfrm>
          <a:prstGeom prst="rect">
            <a:avLst/>
          </a:prstGeom>
          <a:noFill/>
          <a:ln>
            <a:noFill/>
          </a:ln>
        </p:spPr>
        <p:txBody>
          <a:bodyPr spcFirstLastPara="1" wrap="square" lIns="121825" tIns="121825" rIns="121825" bIns="121825" anchor="t" anchorCtr="0">
            <a:noAutofit/>
          </a:bodyPr>
          <a:lstStyle/>
          <a:p>
            <a:pPr marL="0" lvl="0" indent="0" algn="ctr" rtl="0">
              <a:lnSpc>
                <a:spcPct val="100000"/>
              </a:lnSpc>
              <a:spcBef>
                <a:spcPts val="0"/>
              </a:spcBef>
              <a:spcAft>
                <a:spcPts val="0"/>
              </a:spcAft>
              <a:buSzPts val="3700"/>
              <a:buNone/>
            </a:pPr>
            <a:r>
              <a:rPr lang="en-GB" sz="2000" b="1">
                <a:solidFill>
                  <a:srgbClr val="7BC943"/>
                </a:solidFill>
                <a:latin typeface="Quattrocento Sans"/>
                <a:ea typeface="Quattrocento Sans"/>
                <a:cs typeface="Quattrocento Sans"/>
                <a:sym typeface="Quattrocento Sans"/>
              </a:rPr>
              <a:t>GoAscendal Labs</a:t>
            </a:r>
            <a:endParaRPr sz="2000" b="1">
              <a:solidFill>
                <a:srgbClr val="7BC943"/>
              </a:solidFill>
              <a:latin typeface="Quattrocento Sans"/>
              <a:ea typeface="Quattrocento Sans"/>
              <a:cs typeface="Quattrocento Sans"/>
              <a:sym typeface="Quattrocento Sans"/>
            </a:endParaRPr>
          </a:p>
        </p:txBody>
      </p:sp>
      <p:sp>
        <p:nvSpPr>
          <p:cNvPr id="417" name="Google Shape;417;g135238bf993_1_163"/>
          <p:cNvSpPr txBox="1"/>
          <p:nvPr/>
        </p:nvSpPr>
        <p:spPr>
          <a:xfrm>
            <a:off x="6675655" y="4148959"/>
            <a:ext cx="2347200" cy="480900"/>
          </a:xfrm>
          <a:prstGeom prst="rect">
            <a:avLst/>
          </a:prstGeom>
          <a:noFill/>
          <a:ln>
            <a:noFill/>
          </a:ln>
        </p:spPr>
        <p:txBody>
          <a:bodyPr spcFirstLastPara="1" wrap="square" lIns="121825" tIns="121825" rIns="121825" bIns="121825" anchor="t" anchorCtr="0">
            <a:noAutofit/>
          </a:bodyPr>
          <a:lstStyle/>
          <a:p>
            <a:pPr marL="0" marR="0" lvl="0" indent="0" algn="ctr" rtl="0">
              <a:spcBef>
                <a:spcPts val="0"/>
              </a:spcBef>
              <a:spcAft>
                <a:spcPts val="0"/>
              </a:spcAft>
              <a:buNone/>
            </a:pPr>
            <a:r>
              <a:rPr lang="en-GB" sz="2000" b="1">
                <a:solidFill>
                  <a:srgbClr val="7BC943"/>
                </a:solidFill>
                <a:latin typeface="Quattrocento Sans"/>
                <a:ea typeface="Quattrocento Sans"/>
                <a:cs typeface="Quattrocento Sans"/>
                <a:sym typeface="Quattrocento Sans"/>
              </a:rPr>
              <a:t>Virtual Vehicle</a:t>
            </a:r>
            <a:endParaRPr sz="2000" b="1">
              <a:solidFill>
                <a:srgbClr val="7BC943"/>
              </a:solidFill>
              <a:latin typeface="Quattrocento Sans"/>
              <a:ea typeface="Quattrocento Sans"/>
              <a:cs typeface="Quattrocento Sans"/>
              <a:sym typeface="Quattrocento Sans"/>
            </a:endParaRPr>
          </a:p>
        </p:txBody>
      </p:sp>
      <p:sp>
        <p:nvSpPr>
          <p:cNvPr id="418" name="Google Shape;418;g135238bf993_1_163"/>
          <p:cNvSpPr txBox="1"/>
          <p:nvPr/>
        </p:nvSpPr>
        <p:spPr>
          <a:xfrm>
            <a:off x="9782116" y="4148959"/>
            <a:ext cx="1896000" cy="480900"/>
          </a:xfrm>
          <a:prstGeom prst="rect">
            <a:avLst/>
          </a:prstGeom>
          <a:noFill/>
          <a:ln>
            <a:noFill/>
          </a:ln>
        </p:spPr>
        <p:txBody>
          <a:bodyPr spcFirstLastPara="1" wrap="square" lIns="121825" tIns="121825" rIns="121825" bIns="121825" anchor="t" anchorCtr="0">
            <a:noAutofit/>
          </a:bodyPr>
          <a:lstStyle/>
          <a:p>
            <a:pPr marL="0" marR="0" lvl="0" indent="0" algn="ctr" rtl="0">
              <a:spcBef>
                <a:spcPts val="0"/>
              </a:spcBef>
              <a:spcAft>
                <a:spcPts val="0"/>
              </a:spcAft>
              <a:buNone/>
            </a:pPr>
            <a:r>
              <a:rPr lang="en-GB" sz="2000" b="1">
                <a:solidFill>
                  <a:srgbClr val="7BC943"/>
                </a:solidFill>
                <a:latin typeface="Quattrocento Sans"/>
                <a:ea typeface="Quattrocento Sans"/>
                <a:cs typeface="Quattrocento Sans"/>
                <a:sym typeface="Quattrocento Sans"/>
              </a:rPr>
              <a:t>UITP</a:t>
            </a:r>
            <a:endParaRPr sz="2000" b="1">
              <a:solidFill>
                <a:srgbClr val="7BC943"/>
              </a:solidFill>
              <a:latin typeface="Quattrocento Sans"/>
              <a:ea typeface="Quattrocento Sans"/>
              <a:cs typeface="Quattrocento Sans"/>
              <a:sym typeface="Quattrocento Sans"/>
            </a:endParaRPr>
          </a:p>
        </p:txBody>
      </p:sp>
      <p:pic>
        <p:nvPicPr>
          <p:cNvPr id="419" name="Google Shape;419;g135238bf993_1_163"/>
          <p:cNvPicPr preferRelativeResize="0"/>
          <p:nvPr/>
        </p:nvPicPr>
        <p:blipFill rotWithShape="1">
          <a:blip r:embed="rId7">
            <a:alphaModFix/>
          </a:blip>
          <a:srcRect/>
          <a:stretch/>
        </p:blipFill>
        <p:spPr>
          <a:xfrm>
            <a:off x="652391" y="2944191"/>
            <a:ext cx="2069835" cy="1039043"/>
          </a:xfrm>
          <a:prstGeom prst="rect">
            <a:avLst/>
          </a:prstGeom>
          <a:noFill/>
          <a:ln>
            <a:noFill/>
          </a:ln>
        </p:spPr>
      </p:pic>
      <p:sp>
        <p:nvSpPr>
          <p:cNvPr id="420" name="Google Shape;420;g135238bf993_1_163"/>
          <p:cNvSpPr txBox="1"/>
          <p:nvPr/>
        </p:nvSpPr>
        <p:spPr>
          <a:xfrm>
            <a:off x="513793" y="4148959"/>
            <a:ext cx="2347200" cy="480900"/>
          </a:xfrm>
          <a:prstGeom prst="rect">
            <a:avLst/>
          </a:prstGeom>
          <a:noFill/>
          <a:ln>
            <a:noFill/>
          </a:ln>
        </p:spPr>
        <p:txBody>
          <a:bodyPr spcFirstLastPara="1" wrap="square" lIns="121825" tIns="121825" rIns="121825" bIns="121825" anchor="t" anchorCtr="0">
            <a:noAutofit/>
          </a:bodyPr>
          <a:lstStyle/>
          <a:p>
            <a:pPr marL="0" marR="0" lvl="0" indent="0" algn="ctr" rtl="0">
              <a:spcBef>
                <a:spcPts val="0"/>
              </a:spcBef>
              <a:spcAft>
                <a:spcPts val="0"/>
              </a:spcAft>
              <a:buNone/>
            </a:pPr>
            <a:r>
              <a:rPr lang="en-GB" sz="2000" b="1">
                <a:solidFill>
                  <a:srgbClr val="7BC943"/>
                </a:solidFill>
                <a:latin typeface="Quattrocento Sans"/>
                <a:ea typeface="Quattrocento Sans"/>
                <a:cs typeface="Quattrocento Sans"/>
                <a:sym typeface="Quattrocento Sans"/>
              </a:rPr>
              <a:t>EIT Urban Mobility</a:t>
            </a:r>
            <a:endParaRPr sz="2000" b="1">
              <a:solidFill>
                <a:srgbClr val="7BC943"/>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body" idx="1"/>
          </p:nvPr>
        </p:nvSpPr>
        <p:spPr>
          <a:xfrm>
            <a:off x="706438" y="1250950"/>
            <a:ext cx="10823575" cy="4356100"/>
          </a:xfrm>
          <a:prstGeom prst="rect">
            <a:avLst/>
          </a:prstGeom>
          <a:solidFill>
            <a:schemeClr val="lt1"/>
          </a:solidFill>
          <a:ln w="3810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7888A"/>
              </a:buClr>
              <a:buSzPts val="4400"/>
              <a:buNone/>
            </a:pPr>
            <a:r>
              <a:rPr lang="en-GB">
                <a:latin typeface="Quattrocento Sans"/>
                <a:ea typeface="Quattrocento Sans"/>
                <a:cs typeface="Quattrocento Sans"/>
                <a:sym typeface="Quattrocento Sans"/>
              </a:rPr>
              <a:t>It is a </a:t>
            </a:r>
            <a:r>
              <a:rPr lang="en-GB" u="sng">
                <a:latin typeface="Quattrocento Sans"/>
                <a:ea typeface="Quattrocento Sans"/>
                <a:cs typeface="Quattrocento Sans"/>
                <a:sym typeface="Quattrocento Sans"/>
              </a:rPr>
              <a:t>must</a:t>
            </a:r>
            <a:r>
              <a:rPr lang="en-GB">
                <a:latin typeface="Quattrocento Sans"/>
                <a:ea typeface="Quattrocento Sans"/>
                <a:cs typeface="Quattrocento Sans"/>
                <a:sym typeface="Quattrocento Sans"/>
              </a:rPr>
              <a:t> to decarbonize public transportation.</a:t>
            </a:r>
            <a:endParaRPr/>
          </a:p>
          <a:p>
            <a:pPr marL="0" lvl="0" indent="0" algn="ctr" rtl="0">
              <a:lnSpc>
                <a:spcPct val="90000"/>
              </a:lnSpc>
              <a:spcBef>
                <a:spcPts val="1000"/>
              </a:spcBef>
              <a:spcAft>
                <a:spcPts val="0"/>
              </a:spcAft>
              <a:buClr>
                <a:srgbClr val="87888A"/>
              </a:buClr>
              <a:buSzPts val="4400"/>
              <a:buNone/>
            </a:pPr>
            <a:endParaRPr>
              <a:latin typeface="Quattrocento Sans"/>
              <a:ea typeface="Quattrocento Sans"/>
              <a:cs typeface="Quattrocento Sans"/>
              <a:sym typeface="Quattrocento Sans"/>
            </a:endParaRPr>
          </a:p>
          <a:p>
            <a:pPr marL="0" lvl="0" indent="0" algn="ctr" rtl="0">
              <a:lnSpc>
                <a:spcPct val="90000"/>
              </a:lnSpc>
              <a:spcBef>
                <a:spcPts val="1000"/>
              </a:spcBef>
              <a:spcAft>
                <a:spcPts val="0"/>
              </a:spcAft>
              <a:buClr>
                <a:srgbClr val="87888A"/>
              </a:buClr>
              <a:buSzPts val="4400"/>
              <a:buNone/>
            </a:pPr>
            <a:r>
              <a:rPr lang="en-GB">
                <a:latin typeface="Quattrocento Sans"/>
                <a:ea typeface="Quattrocento Sans"/>
                <a:cs typeface="Quattrocento Sans"/>
                <a:sym typeface="Quattrocento Sans"/>
              </a:rPr>
              <a:t>However, it is an </a:t>
            </a:r>
            <a:r>
              <a:rPr lang="en-GB" u="sng">
                <a:latin typeface="Quattrocento Sans"/>
                <a:ea typeface="Quattrocento Sans"/>
                <a:cs typeface="Quattrocento Sans"/>
                <a:sym typeface="Quattrocento Sans"/>
              </a:rPr>
              <a:t>option</a:t>
            </a:r>
            <a:r>
              <a:rPr lang="en-GB">
                <a:latin typeface="Quattrocento Sans"/>
                <a:ea typeface="Quattrocento Sans"/>
                <a:cs typeface="Quattrocento Sans"/>
                <a:sym typeface="Quattrocento Sans"/>
              </a:rPr>
              <a:t> to make the transition also efficient and economically sustainable.</a:t>
            </a:r>
            <a:endParaRPr>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0"/>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Thank You and Get in Touch</a:t>
            </a:r>
            <a:endParaRPr b="1">
              <a:solidFill>
                <a:srgbClr val="8356EF"/>
              </a:solidFill>
              <a:latin typeface="Quattrocento Sans"/>
              <a:ea typeface="Quattrocento Sans"/>
              <a:cs typeface="Quattrocento Sans"/>
              <a:sym typeface="Quattrocento Sans"/>
            </a:endParaRPr>
          </a:p>
        </p:txBody>
      </p:sp>
      <p:sp>
        <p:nvSpPr>
          <p:cNvPr id="426" name="Google Shape;426;p30"/>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30</a:t>
            </a:fld>
            <a:endParaRPr/>
          </a:p>
        </p:txBody>
      </p:sp>
      <p:sp>
        <p:nvSpPr>
          <p:cNvPr id="427" name="Google Shape;427;p30"/>
          <p:cNvSpPr txBox="1"/>
          <p:nvPr/>
        </p:nvSpPr>
        <p:spPr>
          <a:xfrm>
            <a:off x="567992" y="2690608"/>
            <a:ext cx="7016700" cy="674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667" b="1">
                <a:solidFill>
                  <a:srgbClr val="7BC943"/>
                </a:solidFill>
                <a:latin typeface="Quattrocento Sans"/>
                <a:ea typeface="Quattrocento Sans"/>
                <a:cs typeface="Quattrocento Sans"/>
                <a:sym typeface="Quattrocento Sans"/>
              </a:rPr>
              <a:t>www.tirntechnology.com</a:t>
            </a:r>
            <a:endParaRPr sz="2667" b="1">
              <a:solidFill>
                <a:srgbClr val="7BC943"/>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067"/>
              <a:buFont typeface="Arial"/>
              <a:buNone/>
            </a:pPr>
            <a:endParaRPr sz="1067" b="1" i="0" u="none" strike="noStrike" cap="none">
              <a:solidFill>
                <a:schemeClr val="dk1"/>
              </a:solidFill>
              <a:latin typeface="Arial"/>
              <a:ea typeface="Arial"/>
              <a:cs typeface="Arial"/>
              <a:sym typeface="Arial"/>
            </a:endParaRPr>
          </a:p>
        </p:txBody>
      </p:sp>
      <p:sp>
        <p:nvSpPr>
          <p:cNvPr id="428" name="Google Shape;428;p30"/>
          <p:cNvSpPr txBox="1">
            <a:spLocks noGrp="1"/>
          </p:cNvSpPr>
          <p:nvPr>
            <p:ph type="body" idx="1"/>
          </p:nvPr>
        </p:nvSpPr>
        <p:spPr>
          <a:xfrm>
            <a:off x="567992" y="2221042"/>
            <a:ext cx="5591700" cy="585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None/>
            </a:pPr>
            <a:r>
              <a:rPr lang="en-GB" sz="2667" b="1">
                <a:solidFill>
                  <a:srgbClr val="7BC943"/>
                </a:solidFill>
                <a:latin typeface="Quattrocento Sans"/>
                <a:ea typeface="Quattrocento Sans"/>
                <a:cs typeface="Quattrocento Sans"/>
                <a:sym typeface="Quattrocento Sans"/>
              </a:rPr>
              <a:t>juraj.majera@tirntechnology.com</a:t>
            </a:r>
            <a:endParaRPr sz="2667" b="1">
              <a:solidFill>
                <a:srgbClr val="7BC943"/>
              </a:solidFill>
              <a:latin typeface="Quattrocento Sans"/>
              <a:ea typeface="Quattrocento Sans"/>
              <a:cs typeface="Quattrocento Sans"/>
              <a:sym typeface="Quattrocento Sans"/>
            </a:endParaRPr>
          </a:p>
        </p:txBody>
      </p:sp>
      <p:sp>
        <p:nvSpPr>
          <p:cNvPr id="429" name="Google Shape;429;p30"/>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430" name="Google Shape;430;p30"/>
          <p:cNvPicPr preferRelativeResize="0"/>
          <p:nvPr/>
        </p:nvPicPr>
        <p:blipFill rotWithShape="1">
          <a:blip r:embed="rId3">
            <a:alphaModFix/>
          </a:blip>
          <a:srcRect/>
          <a:stretch/>
        </p:blipFill>
        <p:spPr>
          <a:xfrm>
            <a:off x="7584699" y="2014500"/>
            <a:ext cx="3534150" cy="2625601"/>
          </a:xfrm>
          <a:prstGeom prst="rect">
            <a:avLst/>
          </a:prstGeom>
          <a:noFill/>
          <a:ln>
            <a:noFill/>
          </a:ln>
        </p:spPr>
      </p:pic>
      <p:pic>
        <p:nvPicPr>
          <p:cNvPr id="431" name="Google Shape;431;p30"/>
          <p:cNvPicPr preferRelativeResize="0"/>
          <p:nvPr/>
        </p:nvPicPr>
        <p:blipFill rotWithShape="1">
          <a:blip r:embed="rId4">
            <a:alphaModFix/>
          </a:blip>
          <a:srcRect/>
          <a:stretch/>
        </p:blipFill>
        <p:spPr>
          <a:xfrm>
            <a:off x="675936" y="3671032"/>
            <a:ext cx="3929294" cy="4064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84" name="Google Shape;84;p4"/>
          <p:cNvPicPr preferRelativeResize="0"/>
          <p:nvPr/>
        </p:nvPicPr>
        <p:blipFill rotWithShape="1">
          <a:blip r:embed="rId3">
            <a:alphaModFix/>
          </a:blip>
          <a:srcRect t="19775" b="14654"/>
          <a:stretch/>
        </p:blipFill>
        <p:spPr>
          <a:xfrm>
            <a:off x="-251399" y="1366733"/>
            <a:ext cx="12694801" cy="4315035"/>
          </a:xfrm>
          <a:prstGeom prst="rect">
            <a:avLst/>
          </a:prstGeom>
          <a:noFill/>
          <a:ln>
            <a:noFill/>
          </a:ln>
        </p:spPr>
      </p:pic>
      <p:sp>
        <p:nvSpPr>
          <p:cNvPr id="85" name="Google Shape;85;p4"/>
          <p:cNvSpPr txBox="1"/>
          <p:nvPr/>
        </p:nvSpPr>
        <p:spPr>
          <a:xfrm>
            <a:off x="0" y="6528500"/>
            <a:ext cx="8292800" cy="3281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533"/>
              <a:buFont typeface="Arial"/>
              <a:buNone/>
            </a:pPr>
            <a:r>
              <a:rPr lang="en-GB" sz="533" b="0" i="0" u="none" strike="noStrike" cap="none">
                <a:solidFill>
                  <a:schemeClr val="dk1"/>
                </a:solidFill>
                <a:latin typeface="Arial"/>
                <a:ea typeface="Arial"/>
                <a:cs typeface="Arial"/>
                <a:sym typeface="Arial"/>
              </a:rPr>
              <a:t>Source: https://theicct.org</a:t>
            </a:r>
            <a:endParaRPr sz="533" b="0" i="0" u="none" strike="noStrike" cap="none">
              <a:solidFill>
                <a:schemeClr val="dk1"/>
              </a:solidFill>
              <a:latin typeface="Arial"/>
              <a:ea typeface="Arial"/>
              <a:cs typeface="Arial"/>
              <a:sym typeface="Arial"/>
            </a:endParaRPr>
          </a:p>
        </p:txBody>
      </p:sp>
      <p:pic>
        <p:nvPicPr>
          <p:cNvPr id="86" name="Google Shape;86;p4"/>
          <p:cNvPicPr preferRelativeResize="0"/>
          <p:nvPr/>
        </p:nvPicPr>
        <p:blipFill rotWithShape="1">
          <a:blip r:embed="rId4">
            <a:alphaModFix/>
          </a:blip>
          <a:srcRect/>
          <a:stretch/>
        </p:blipFill>
        <p:spPr>
          <a:xfrm>
            <a:off x="9662529" y="168215"/>
            <a:ext cx="2302459" cy="238185"/>
          </a:xfrm>
          <a:prstGeom prst="rect">
            <a:avLst/>
          </a:prstGeom>
          <a:noFill/>
          <a:ln>
            <a:noFill/>
          </a:ln>
        </p:spPr>
      </p:pic>
      <p:sp>
        <p:nvSpPr>
          <p:cNvPr id="87" name="Google Shape;87;p4"/>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Why are we here?</a:t>
            </a:r>
            <a:endParaRPr b="1">
              <a:solidFill>
                <a:srgbClr val="8356EF"/>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Why are we here?</a:t>
            </a:r>
            <a:endParaRPr b="1">
              <a:solidFill>
                <a:srgbClr val="8356EF"/>
              </a:solidFill>
              <a:latin typeface="Quattrocento Sans"/>
              <a:ea typeface="Quattrocento Sans"/>
              <a:cs typeface="Quattrocento Sans"/>
              <a:sym typeface="Quattrocento Sans"/>
            </a:endParaRPr>
          </a:p>
        </p:txBody>
      </p:sp>
      <p:sp>
        <p:nvSpPr>
          <p:cNvPr id="93" name="Google Shape;93;p5"/>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94" name="Google Shape;94;p5"/>
          <p:cNvPicPr preferRelativeResize="0"/>
          <p:nvPr/>
        </p:nvPicPr>
        <p:blipFill rotWithShape="1">
          <a:blip r:embed="rId3">
            <a:alphaModFix/>
          </a:blip>
          <a:srcRect t="19775" b="14654"/>
          <a:stretch/>
        </p:blipFill>
        <p:spPr>
          <a:xfrm>
            <a:off x="-251399" y="1366733"/>
            <a:ext cx="12694801" cy="4315035"/>
          </a:xfrm>
          <a:prstGeom prst="rect">
            <a:avLst/>
          </a:prstGeom>
          <a:noFill/>
          <a:ln>
            <a:noFill/>
          </a:ln>
        </p:spPr>
      </p:pic>
      <p:sp>
        <p:nvSpPr>
          <p:cNvPr id="95" name="Google Shape;95;p5"/>
          <p:cNvSpPr txBox="1"/>
          <p:nvPr/>
        </p:nvSpPr>
        <p:spPr>
          <a:xfrm>
            <a:off x="1569612" y="5875833"/>
            <a:ext cx="3710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1% of transport sector are buses</a:t>
            </a:r>
            <a:endParaRPr sz="2000" b="1" i="0" u="none" strike="noStrike" cap="none">
              <a:solidFill>
                <a:srgbClr val="7BC943"/>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7BC943"/>
              </a:solidFill>
              <a:latin typeface="Quattrocento Sans"/>
              <a:ea typeface="Quattrocento Sans"/>
              <a:cs typeface="Quattrocento Sans"/>
              <a:sym typeface="Quattrocento Sans"/>
            </a:endParaRPr>
          </a:p>
        </p:txBody>
      </p:sp>
      <p:sp>
        <p:nvSpPr>
          <p:cNvPr id="96" name="Google Shape;96;p5"/>
          <p:cNvSpPr txBox="1"/>
          <p:nvPr/>
        </p:nvSpPr>
        <p:spPr>
          <a:xfrm>
            <a:off x="0" y="6528500"/>
            <a:ext cx="8292800" cy="3281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533"/>
              <a:buFont typeface="Arial"/>
              <a:buNone/>
            </a:pPr>
            <a:r>
              <a:rPr lang="en-GB" sz="533" b="0" i="0" u="none" strike="noStrike" cap="none">
                <a:solidFill>
                  <a:schemeClr val="dk1"/>
                </a:solidFill>
                <a:latin typeface="Arial"/>
                <a:ea typeface="Arial"/>
                <a:cs typeface="Arial"/>
                <a:sym typeface="Arial"/>
              </a:rPr>
              <a:t>Source: https://theicct.org</a:t>
            </a:r>
            <a:endParaRPr sz="533" b="0" i="0" u="none" strike="noStrike" cap="none">
              <a:solidFill>
                <a:schemeClr val="dk1"/>
              </a:solidFill>
              <a:latin typeface="Arial"/>
              <a:ea typeface="Arial"/>
              <a:cs typeface="Arial"/>
              <a:sym typeface="Arial"/>
            </a:endParaRPr>
          </a:p>
        </p:txBody>
      </p:sp>
      <p:pic>
        <p:nvPicPr>
          <p:cNvPr id="97" name="Google Shape;97;p5"/>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Why are we here?</a:t>
            </a:r>
            <a:endParaRPr b="1">
              <a:solidFill>
                <a:srgbClr val="8356EF"/>
              </a:solidFill>
              <a:latin typeface="Quattrocento Sans"/>
              <a:ea typeface="Quattrocento Sans"/>
              <a:cs typeface="Quattrocento Sans"/>
              <a:sym typeface="Quattrocento Sans"/>
            </a:endParaRPr>
          </a:p>
        </p:txBody>
      </p:sp>
      <p:sp>
        <p:nvSpPr>
          <p:cNvPr id="103" name="Google Shape;103;p6"/>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104" name="Google Shape;104;p6"/>
          <p:cNvPicPr preferRelativeResize="0"/>
          <p:nvPr/>
        </p:nvPicPr>
        <p:blipFill rotWithShape="1">
          <a:blip r:embed="rId3">
            <a:alphaModFix/>
          </a:blip>
          <a:srcRect t="19775" b="14654"/>
          <a:stretch/>
        </p:blipFill>
        <p:spPr>
          <a:xfrm>
            <a:off x="-251399" y="1366733"/>
            <a:ext cx="12694801" cy="4315035"/>
          </a:xfrm>
          <a:prstGeom prst="rect">
            <a:avLst/>
          </a:prstGeom>
          <a:noFill/>
          <a:ln>
            <a:noFill/>
          </a:ln>
        </p:spPr>
      </p:pic>
      <p:sp>
        <p:nvSpPr>
          <p:cNvPr id="105" name="Google Shape;105;p6"/>
          <p:cNvSpPr txBox="1">
            <a:spLocks noGrp="1"/>
          </p:cNvSpPr>
          <p:nvPr>
            <p:ph type="body" idx="4294967295"/>
          </p:nvPr>
        </p:nvSpPr>
        <p:spPr>
          <a:xfrm>
            <a:off x="6719995" y="5875833"/>
            <a:ext cx="3710400" cy="586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chemeClr val="dk1"/>
              </a:buClr>
              <a:buSzPts val="2800"/>
              <a:buNone/>
            </a:pPr>
            <a:r>
              <a:rPr lang="en-GB" sz="2000" b="1">
                <a:solidFill>
                  <a:srgbClr val="7BC943"/>
                </a:solidFill>
                <a:latin typeface="Quattrocento Sans"/>
                <a:ea typeface="Quattrocento Sans"/>
                <a:cs typeface="Quattrocento Sans"/>
                <a:sym typeface="Quattrocento Sans"/>
              </a:rPr>
              <a:t>25% of transport sector emissions comes from buses</a:t>
            </a:r>
            <a:endParaRPr sz="2000" b="1">
              <a:solidFill>
                <a:srgbClr val="7BC943"/>
              </a:solidFill>
              <a:latin typeface="Quattrocento Sans"/>
              <a:ea typeface="Quattrocento Sans"/>
              <a:cs typeface="Quattrocento Sans"/>
              <a:sym typeface="Quattrocento Sans"/>
            </a:endParaRPr>
          </a:p>
        </p:txBody>
      </p:sp>
      <p:sp>
        <p:nvSpPr>
          <p:cNvPr id="106" name="Google Shape;106;p6"/>
          <p:cNvSpPr txBox="1"/>
          <p:nvPr/>
        </p:nvSpPr>
        <p:spPr>
          <a:xfrm>
            <a:off x="1569612" y="5875833"/>
            <a:ext cx="3710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1% of transport sector are buses</a:t>
            </a:r>
            <a:endParaRPr sz="2000" b="1" i="0" u="none" strike="noStrike" cap="none">
              <a:solidFill>
                <a:srgbClr val="7BC943"/>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7BC943"/>
              </a:solidFill>
              <a:latin typeface="Quattrocento Sans"/>
              <a:ea typeface="Quattrocento Sans"/>
              <a:cs typeface="Quattrocento Sans"/>
              <a:sym typeface="Quattrocento Sans"/>
            </a:endParaRPr>
          </a:p>
        </p:txBody>
      </p:sp>
      <p:sp>
        <p:nvSpPr>
          <p:cNvPr id="107" name="Google Shape;107;p6"/>
          <p:cNvSpPr txBox="1"/>
          <p:nvPr/>
        </p:nvSpPr>
        <p:spPr>
          <a:xfrm>
            <a:off x="0" y="6528500"/>
            <a:ext cx="8292800" cy="3281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533"/>
              <a:buFont typeface="Arial"/>
              <a:buNone/>
            </a:pPr>
            <a:r>
              <a:rPr lang="en-GB" sz="533" b="0" i="0" u="none" strike="noStrike" cap="none">
                <a:solidFill>
                  <a:schemeClr val="dk1"/>
                </a:solidFill>
                <a:latin typeface="Arial"/>
                <a:ea typeface="Arial"/>
                <a:cs typeface="Arial"/>
                <a:sym typeface="Arial"/>
              </a:rPr>
              <a:t>Source: https://theicct.org</a:t>
            </a:r>
            <a:endParaRPr sz="533" b="0" i="0" u="none" strike="noStrike" cap="none">
              <a:solidFill>
                <a:schemeClr val="dk1"/>
              </a:solidFill>
              <a:latin typeface="Arial"/>
              <a:ea typeface="Arial"/>
              <a:cs typeface="Arial"/>
              <a:sym typeface="Arial"/>
            </a:endParaRPr>
          </a:p>
        </p:txBody>
      </p:sp>
      <p:pic>
        <p:nvPicPr>
          <p:cNvPr id="108" name="Google Shape;108;p6"/>
          <p:cNvPicPr preferRelativeResize="0"/>
          <p:nvPr/>
        </p:nvPicPr>
        <p:blipFill rotWithShape="1">
          <a:blip r:embed="rId4">
            <a:alphaModFix/>
          </a:blip>
          <a:srcRect/>
          <a:stretch/>
        </p:blipFill>
        <p:spPr>
          <a:xfrm>
            <a:off x="9662529" y="168215"/>
            <a:ext cx="2302459" cy="2381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366733" y="603133"/>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Clean Vehicle Directive</a:t>
            </a:r>
            <a:endParaRPr b="1">
              <a:solidFill>
                <a:srgbClr val="8356EF"/>
              </a:solidFill>
              <a:latin typeface="Quattrocento Sans"/>
              <a:ea typeface="Quattrocento Sans"/>
              <a:cs typeface="Quattrocento Sans"/>
              <a:sym typeface="Quattrocento Sans"/>
            </a:endParaRPr>
          </a:p>
        </p:txBody>
      </p:sp>
      <p:sp>
        <p:nvSpPr>
          <p:cNvPr id="114" name="Google Shape;114;p7"/>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graphicFrame>
        <p:nvGraphicFramePr>
          <p:cNvPr id="115" name="Google Shape;115;p7"/>
          <p:cNvGraphicFramePr/>
          <p:nvPr/>
        </p:nvGraphicFramePr>
        <p:xfrm>
          <a:off x="1707033" y="1653074"/>
          <a:ext cx="8680200" cy="4782420"/>
        </p:xfrm>
        <a:graphic>
          <a:graphicData uri="http://schemas.openxmlformats.org/drawingml/2006/table">
            <a:tbl>
              <a:tblPr>
                <a:noFill/>
                <a:tableStyleId>{F09321CF-EC62-4C6E-A7DF-7DFC2B0CEA20}</a:tableStyleId>
              </a:tblPr>
              <a:tblGrid>
                <a:gridCol w="2898600">
                  <a:extLst>
                    <a:ext uri="{9D8B030D-6E8A-4147-A177-3AD203B41FA5}">
                      <a16:colId xmlns:a16="http://schemas.microsoft.com/office/drawing/2014/main" val="20000"/>
                    </a:ext>
                  </a:extLst>
                </a:gridCol>
                <a:gridCol w="2888200">
                  <a:extLst>
                    <a:ext uri="{9D8B030D-6E8A-4147-A177-3AD203B41FA5}">
                      <a16:colId xmlns:a16="http://schemas.microsoft.com/office/drawing/2014/main" val="20001"/>
                    </a:ext>
                  </a:extLst>
                </a:gridCol>
                <a:gridCol w="2893400">
                  <a:extLst>
                    <a:ext uri="{9D8B030D-6E8A-4147-A177-3AD203B41FA5}">
                      <a16:colId xmlns:a16="http://schemas.microsoft.com/office/drawing/2014/main" val="20002"/>
                    </a:ext>
                  </a:extLst>
                </a:gridCol>
              </a:tblGrid>
              <a:tr h="265500">
                <a:tc>
                  <a:txBody>
                    <a:bodyPr/>
                    <a:lstStyle/>
                    <a:p>
                      <a:pPr marL="0" marR="0" lvl="0" indent="0" algn="l" rtl="0">
                        <a:lnSpc>
                          <a:spcPct val="100000"/>
                        </a:lnSpc>
                        <a:spcBef>
                          <a:spcPts val="0"/>
                        </a:spcBef>
                        <a:spcAft>
                          <a:spcPts val="0"/>
                        </a:spcAft>
                        <a:buClr>
                          <a:schemeClr val="lt1"/>
                        </a:buClr>
                        <a:buSzPts val="1100"/>
                        <a:buFont typeface="Arial"/>
                        <a:buNone/>
                      </a:pPr>
                      <a:r>
                        <a:rPr lang="en-GB" sz="1100" b="1" u="none" strike="noStrike" cap="none">
                          <a:solidFill>
                            <a:schemeClr val="lt1"/>
                          </a:solidFill>
                        </a:rPr>
                        <a:t>Member State</a:t>
                      </a:r>
                      <a:endParaRPr sz="1100" b="1" u="none" strike="noStrike" cap="none">
                        <a:solidFill>
                          <a:schemeClr val="lt1"/>
                        </a:solidFill>
                      </a:endParaRPr>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marR="0" lvl="0" indent="0" algn="l" rtl="0">
                        <a:lnSpc>
                          <a:spcPct val="100000"/>
                        </a:lnSpc>
                        <a:spcBef>
                          <a:spcPts val="0"/>
                        </a:spcBef>
                        <a:spcAft>
                          <a:spcPts val="0"/>
                        </a:spcAft>
                        <a:buClr>
                          <a:schemeClr val="lt1"/>
                        </a:buClr>
                        <a:buSzPts val="1100"/>
                        <a:buFont typeface="Arial"/>
                        <a:buNone/>
                      </a:pPr>
                      <a:r>
                        <a:rPr lang="en-GB" sz="1100" b="1" u="none" strike="noStrike" cap="none">
                          <a:solidFill>
                            <a:schemeClr val="lt1"/>
                          </a:solidFill>
                        </a:rPr>
                        <a:t>2021 - 2025</a:t>
                      </a:r>
                      <a:endParaRPr sz="1100" b="1" u="none" strike="noStrike" cap="none">
                        <a:solidFill>
                          <a:schemeClr val="lt1"/>
                        </a:solidFill>
                      </a:endParaRPr>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marR="0" lvl="0" indent="0" algn="l" rtl="0">
                        <a:lnSpc>
                          <a:spcPct val="100000"/>
                        </a:lnSpc>
                        <a:spcBef>
                          <a:spcPts val="0"/>
                        </a:spcBef>
                        <a:spcAft>
                          <a:spcPts val="0"/>
                        </a:spcAft>
                        <a:buClr>
                          <a:schemeClr val="lt1"/>
                        </a:buClr>
                        <a:buSzPts val="1100"/>
                        <a:buFont typeface="Arial"/>
                        <a:buNone/>
                      </a:pPr>
                      <a:r>
                        <a:rPr lang="en-GB" sz="1100" b="1" u="none" strike="noStrike" cap="none">
                          <a:solidFill>
                            <a:schemeClr val="lt1"/>
                          </a:solidFill>
                        </a:rPr>
                        <a:t>2026 - 2030 </a:t>
                      </a:r>
                      <a:endParaRPr sz="1100" b="1" u="none" strike="noStrike" cap="none">
                        <a:solidFill>
                          <a:schemeClr val="lt1"/>
                        </a:solidFill>
                      </a:endParaRPr>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535675">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Luxembourg, Sweden, Denmark, Germany, Netherlands, Austria, Belgium, Italy, Ireland, Spain, Cyprus, Malta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45%</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65%</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Finland</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41%</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59%</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France</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43%</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61%</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Portugal</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35%</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51%</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Greece</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33%</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47%</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Slovenia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28%</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40%</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Czechia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BB03A"/>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41%</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BB03A"/>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60%</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BB03A"/>
                    </a:solidFill>
                  </a:tcPr>
                </a:tc>
                <a:extLst>
                  <a:ext uri="{0D108BD9-81ED-4DB2-BD59-A6C34878D82A}">
                    <a16:rowId xmlns:a16="http://schemas.microsoft.com/office/drawing/2014/main" val="10007"/>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Estonia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31%</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43%</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8"/>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Slovakia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34%</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48%</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Lithuania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42%</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60%</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10"/>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Poland</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32%</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46%</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1"/>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Croatia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27%</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38%</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12"/>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Hungary</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37%</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53%</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3"/>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Latvia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35%</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50%</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14"/>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Romania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24%</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33%</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5"/>
                  </a:ext>
                </a:extLst>
              </a:tr>
              <a:tr h="264400">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Bulgaria</a:t>
                      </a:r>
                      <a:endParaRPr sz="1100" u="none" strike="noStrike" cap="none"/>
                    </a:p>
                  </a:txBody>
                  <a:tcPr marL="24000" marR="240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34%</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t>48%</a:t>
                      </a:r>
                      <a:endParaRPr sz="1100" u="none" strike="noStrike" cap="none"/>
                    </a:p>
                  </a:txBody>
                  <a:tcPr marL="121900" marR="121900" marT="24000" marB="2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16"/>
                  </a:ext>
                </a:extLst>
              </a:tr>
            </a:tbl>
          </a:graphicData>
        </a:graphic>
      </p:graphicFrame>
      <p:pic>
        <p:nvPicPr>
          <p:cNvPr id="116" name="Google Shape;116;p7"/>
          <p:cNvPicPr preferRelativeResize="0"/>
          <p:nvPr/>
        </p:nvPicPr>
        <p:blipFill rotWithShape="1">
          <a:blip r:embed="rId3">
            <a:alphaModFix/>
          </a:blip>
          <a:srcRect/>
          <a:stretch/>
        </p:blipFill>
        <p:spPr>
          <a:xfrm>
            <a:off x="9662529" y="168215"/>
            <a:ext cx="2302459" cy="2381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Adoption of ZEB and Its Challenges</a:t>
            </a:r>
            <a:endParaRPr b="1">
              <a:solidFill>
                <a:srgbClr val="8356EF"/>
              </a:solidFill>
              <a:latin typeface="Quattrocento Sans"/>
              <a:ea typeface="Quattrocento Sans"/>
              <a:cs typeface="Quattrocento Sans"/>
              <a:sym typeface="Quattrocento Sans"/>
            </a:endParaRPr>
          </a:p>
        </p:txBody>
      </p:sp>
      <p:sp>
        <p:nvSpPr>
          <p:cNvPr id="122" name="Google Shape;122;p8"/>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8</a:t>
            </a:fld>
            <a:endParaRPr/>
          </a:p>
        </p:txBody>
      </p:sp>
      <p:sp>
        <p:nvSpPr>
          <p:cNvPr id="123" name="Google Shape;123;p8"/>
          <p:cNvSpPr txBox="1">
            <a:spLocks noGrp="1"/>
          </p:cNvSpPr>
          <p:nvPr>
            <p:ph type="body" idx="1"/>
          </p:nvPr>
        </p:nvSpPr>
        <p:spPr>
          <a:xfrm>
            <a:off x="495361" y="4287500"/>
            <a:ext cx="3710400" cy="586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chemeClr val="dk1"/>
              </a:buClr>
              <a:buSzPts val="2800"/>
              <a:buNone/>
            </a:pPr>
            <a:r>
              <a:rPr lang="en-GB" sz="2000" b="1">
                <a:solidFill>
                  <a:srgbClr val="7BC943"/>
                </a:solidFill>
                <a:latin typeface="Quattrocento Sans"/>
                <a:ea typeface="Quattrocento Sans"/>
                <a:cs typeface="Quattrocento Sans"/>
                <a:sym typeface="Quattrocento Sans"/>
              </a:rPr>
              <a:t>Legal requirements</a:t>
            </a:r>
            <a:endParaRPr sz="2000" b="1">
              <a:solidFill>
                <a:srgbClr val="7BC943"/>
              </a:solidFill>
              <a:latin typeface="Quattrocento Sans"/>
              <a:ea typeface="Quattrocento Sans"/>
              <a:cs typeface="Quattrocento Sans"/>
              <a:sym typeface="Quattrocento Sans"/>
            </a:endParaRPr>
          </a:p>
        </p:txBody>
      </p:sp>
      <p:pic>
        <p:nvPicPr>
          <p:cNvPr id="124" name="Google Shape;124;p8"/>
          <p:cNvPicPr preferRelativeResize="0"/>
          <p:nvPr/>
        </p:nvPicPr>
        <p:blipFill rotWithShape="1">
          <a:blip r:embed="rId3">
            <a:alphaModFix/>
          </a:blip>
          <a:srcRect/>
          <a:stretch/>
        </p:blipFill>
        <p:spPr>
          <a:xfrm>
            <a:off x="1698597" y="2701113"/>
            <a:ext cx="1272615" cy="1277588"/>
          </a:xfrm>
          <a:prstGeom prst="rect">
            <a:avLst/>
          </a:prstGeom>
          <a:noFill/>
          <a:ln>
            <a:noFill/>
          </a:ln>
        </p:spPr>
      </p:pic>
      <p:pic>
        <p:nvPicPr>
          <p:cNvPr id="125" name="Google Shape;125;p8"/>
          <p:cNvPicPr preferRelativeResize="0"/>
          <p:nvPr/>
        </p:nvPicPr>
        <p:blipFill rotWithShape="1">
          <a:blip r:embed="rId4">
            <a:alphaModFix/>
          </a:blip>
          <a:srcRect/>
          <a:stretch/>
        </p:blipFill>
        <p:spPr>
          <a:xfrm>
            <a:off x="0" y="421085"/>
            <a:ext cx="3454400" cy="114300"/>
          </a:xfrm>
          <a:prstGeom prst="rect">
            <a:avLst/>
          </a:prstGeom>
          <a:noFill/>
          <a:ln>
            <a:noFill/>
          </a:ln>
        </p:spPr>
      </p:pic>
      <p:sp>
        <p:nvSpPr>
          <p:cNvPr id="126" name="Google Shape;126;p8"/>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127" name="Google Shape;127;p8"/>
          <p:cNvPicPr preferRelativeResize="0"/>
          <p:nvPr/>
        </p:nvPicPr>
        <p:blipFill rotWithShape="1">
          <a:blip r:embed="rId5">
            <a:alphaModFix/>
          </a:blip>
          <a:srcRect/>
          <a:stretch/>
        </p:blipFill>
        <p:spPr>
          <a:xfrm>
            <a:off x="9662529" y="168215"/>
            <a:ext cx="2302459" cy="2381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Clr>
                <a:srgbClr val="8356EF"/>
              </a:buClr>
              <a:buSzPct val="111111"/>
              <a:buFont typeface="Quattrocento Sans"/>
              <a:buNone/>
            </a:pPr>
            <a:r>
              <a:rPr lang="en-GB" b="1">
                <a:solidFill>
                  <a:srgbClr val="8356EF"/>
                </a:solidFill>
                <a:latin typeface="Quattrocento Sans"/>
                <a:ea typeface="Quattrocento Sans"/>
                <a:cs typeface="Quattrocento Sans"/>
                <a:sym typeface="Quattrocento Sans"/>
              </a:rPr>
              <a:t>Adoption of ZEB and Its Challenges</a:t>
            </a:r>
            <a:endParaRPr b="1">
              <a:solidFill>
                <a:srgbClr val="8356EF"/>
              </a:solidFill>
              <a:latin typeface="Quattrocento Sans"/>
              <a:ea typeface="Quattrocento Sans"/>
              <a:cs typeface="Quattrocento Sans"/>
              <a:sym typeface="Quattrocento Sans"/>
            </a:endParaRPr>
          </a:p>
        </p:txBody>
      </p:sp>
      <p:sp>
        <p:nvSpPr>
          <p:cNvPr id="133" name="Google Shape;133;p9"/>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a:t>9</a:t>
            </a:fld>
            <a:endParaRPr/>
          </a:p>
        </p:txBody>
      </p:sp>
      <p:sp>
        <p:nvSpPr>
          <p:cNvPr id="134" name="Google Shape;134;p9"/>
          <p:cNvSpPr txBox="1">
            <a:spLocks noGrp="1"/>
          </p:cNvSpPr>
          <p:nvPr>
            <p:ph type="body" idx="1"/>
          </p:nvPr>
        </p:nvSpPr>
        <p:spPr>
          <a:xfrm>
            <a:off x="495361" y="4287500"/>
            <a:ext cx="3710400" cy="586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chemeClr val="dk1"/>
              </a:buClr>
              <a:buSzPts val="2800"/>
              <a:buNone/>
            </a:pPr>
            <a:r>
              <a:rPr lang="en-GB" sz="2000" b="1">
                <a:solidFill>
                  <a:srgbClr val="7BC943"/>
                </a:solidFill>
                <a:latin typeface="Quattrocento Sans"/>
                <a:ea typeface="Quattrocento Sans"/>
                <a:cs typeface="Quattrocento Sans"/>
                <a:sym typeface="Quattrocento Sans"/>
              </a:rPr>
              <a:t>Legal requirements</a:t>
            </a:r>
            <a:endParaRPr sz="2000" b="1">
              <a:solidFill>
                <a:srgbClr val="7BC943"/>
              </a:solidFill>
              <a:latin typeface="Quattrocento Sans"/>
              <a:ea typeface="Quattrocento Sans"/>
              <a:cs typeface="Quattrocento Sans"/>
              <a:sym typeface="Quattrocento Sans"/>
            </a:endParaRPr>
          </a:p>
        </p:txBody>
      </p:sp>
      <p:sp>
        <p:nvSpPr>
          <p:cNvPr id="135" name="Google Shape;135;p9"/>
          <p:cNvSpPr txBox="1"/>
          <p:nvPr/>
        </p:nvSpPr>
        <p:spPr>
          <a:xfrm>
            <a:off x="4252372" y="4287500"/>
            <a:ext cx="3710400" cy="586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BC943"/>
                </a:solidFill>
                <a:latin typeface="Quattrocento Sans"/>
                <a:ea typeface="Quattrocento Sans"/>
                <a:cs typeface="Quattrocento Sans"/>
                <a:sym typeface="Quattrocento Sans"/>
              </a:rPr>
              <a:t>Complexity of ZEB</a:t>
            </a:r>
            <a:endParaRPr sz="2000" b="1" i="0" u="none" strike="noStrike" cap="none">
              <a:solidFill>
                <a:srgbClr val="7BC943"/>
              </a:solidFill>
              <a:latin typeface="Quattrocento Sans"/>
              <a:ea typeface="Quattrocento Sans"/>
              <a:cs typeface="Quattrocento Sans"/>
              <a:sym typeface="Quattrocento Sans"/>
            </a:endParaRPr>
          </a:p>
        </p:txBody>
      </p:sp>
      <p:pic>
        <p:nvPicPr>
          <p:cNvPr id="136" name="Google Shape;136;p9"/>
          <p:cNvPicPr preferRelativeResize="0"/>
          <p:nvPr/>
        </p:nvPicPr>
        <p:blipFill rotWithShape="1">
          <a:blip r:embed="rId3">
            <a:alphaModFix/>
          </a:blip>
          <a:srcRect/>
          <a:stretch/>
        </p:blipFill>
        <p:spPr>
          <a:xfrm>
            <a:off x="5450589" y="2707998"/>
            <a:ext cx="1277588" cy="1277588"/>
          </a:xfrm>
          <a:prstGeom prst="rect">
            <a:avLst/>
          </a:prstGeom>
          <a:noFill/>
          <a:ln>
            <a:noFill/>
          </a:ln>
        </p:spPr>
      </p:pic>
      <p:pic>
        <p:nvPicPr>
          <p:cNvPr id="137" name="Google Shape;137;p9"/>
          <p:cNvPicPr preferRelativeResize="0"/>
          <p:nvPr/>
        </p:nvPicPr>
        <p:blipFill rotWithShape="1">
          <a:blip r:embed="rId4">
            <a:alphaModFix/>
          </a:blip>
          <a:srcRect/>
          <a:stretch/>
        </p:blipFill>
        <p:spPr>
          <a:xfrm>
            <a:off x="1698597" y="2701113"/>
            <a:ext cx="1272615" cy="1277588"/>
          </a:xfrm>
          <a:prstGeom prst="rect">
            <a:avLst/>
          </a:prstGeom>
          <a:noFill/>
          <a:ln>
            <a:noFill/>
          </a:ln>
        </p:spPr>
      </p:pic>
      <p:pic>
        <p:nvPicPr>
          <p:cNvPr id="138" name="Google Shape;138;p9"/>
          <p:cNvPicPr preferRelativeResize="0"/>
          <p:nvPr/>
        </p:nvPicPr>
        <p:blipFill rotWithShape="1">
          <a:blip r:embed="rId5">
            <a:alphaModFix/>
          </a:blip>
          <a:srcRect/>
          <a:stretch/>
        </p:blipFill>
        <p:spPr>
          <a:xfrm>
            <a:off x="0" y="421085"/>
            <a:ext cx="3454400" cy="114300"/>
          </a:xfrm>
          <a:prstGeom prst="rect">
            <a:avLst/>
          </a:prstGeom>
          <a:noFill/>
          <a:ln>
            <a:noFill/>
          </a:ln>
        </p:spPr>
      </p:pic>
      <p:sp>
        <p:nvSpPr>
          <p:cNvPr id="139" name="Google Shape;139;p9"/>
          <p:cNvSpPr/>
          <p:nvPr/>
        </p:nvSpPr>
        <p:spPr>
          <a:xfrm>
            <a:off x="0" y="406400"/>
            <a:ext cx="3462400" cy="113600"/>
          </a:xfrm>
          <a:prstGeom prst="rect">
            <a:avLst/>
          </a:prstGeom>
          <a:solidFill>
            <a:srgbClr val="6BB03A"/>
          </a:solidFill>
          <a:ln w="25400" cap="flat" cmpd="sng">
            <a:solidFill>
              <a:srgbClr val="6BB03A"/>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7BC943"/>
              </a:solidFill>
              <a:latin typeface="Arial"/>
              <a:ea typeface="Arial"/>
              <a:cs typeface="Arial"/>
              <a:sym typeface="Arial"/>
            </a:endParaRPr>
          </a:p>
        </p:txBody>
      </p:sp>
      <p:pic>
        <p:nvPicPr>
          <p:cNvPr id="140" name="Google Shape;140;p9"/>
          <p:cNvPicPr preferRelativeResize="0"/>
          <p:nvPr/>
        </p:nvPicPr>
        <p:blipFill rotWithShape="1">
          <a:blip r:embed="rId6">
            <a:alphaModFix/>
          </a:blip>
          <a:srcRect/>
          <a:stretch/>
        </p:blipFill>
        <p:spPr>
          <a:xfrm>
            <a:off x="9662529" y="168215"/>
            <a:ext cx="2302459" cy="238185"/>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IT-TRANS">
      <a:dk1>
        <a:srgbClr val="000000"/>
      </a:dk1>
      <a:lt1>
        <a:srgbClr val="FFFFFF"/>
      </a:lt1>
      <a:dk2>
        <a:srgbClr val="44546A"/>
      </a:dk2>
      <a:lt2>
        <a:srgbClr val="E7E6E6"/>
      </a:lt2>
      <a:accent1>
        <a:srgbClr val="A1C42D"/>
      </a:accent1>
      <a:accent2>
        <a:srgbClr val="003888"/>
      </a:accent2>
      <a:accent3>
        <a:srgbClr val="87888A"/>
      </a:accent3>
      <a:accent4>
        <a:srgbClr val="CF071E"/>
      </a:accent4>
      <a:accent5>
        <a:srgbClr val="FFFFFF"/>
      </a:accent5>
      <a:accent6>
        <a:srgbClr val="000000"/>
      </a:accent6>
      <a:hlink>
        <a:srgbClr val="003888"/>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Širokouhlá</PresentationFormat>
  <Paragraphs>231</Paragraphs>
  <Slides>30</Slides>
  <Notes>30</Notes>
  <HiddenSlides>0</HiddenSlides>
  <MMClips>0</MMClips>
  <ScaleCrop>false</ScaleCrop>
  <HeadingPairs>
    <vt:vector size="6" baseType="variant">
      <vt:variant>
        <vt:lpstr>Použité písma</vt:lpstr>
      </vt:variant>
      <vt:variant>
        <vt:i4>4</vt:i4>
      </vt:variant>
      <vt:variant>
        <vt:lpstr>Motív</vt:lpstr>
      </vt:variant>
      <vt:variant>
        <vt:i4>2</vt:i4>
      </vt:variant>
      <vt:variant>
        <vt:lpstr>Nadpisy snímok</vt:lpstr>
      </vt:variant>
      <vt:variant>
        <vt:i4>30</vt:i4>
      </vt:variant>
    </vt:vector>
  </HeadingPairs>
  <TitlesOfParts>
    <vt:vector size="36" baseType="lpstr">
      <vt:lpstr>Quattrocento Sans</vt:lpstr>
      <vt:lpstr>Calibri</vt:lpstr>
      <vt:lpstr>Roboto</vt:lpstr>
      <vt:lpstr>Arial</vt:lpstr>
      <vt:lpstr>Custom Design</vt:lpstr>
      <vt:lpstr>2_Office Theme</vt:lpstr>
      <vt:lpstr>Prezentácia programu PowerPoint</vt:lpstr>
      <vt:lpstr>Prezentácia programu PowerPoint</vt:lpstr>
      <vt:lpstr>Prezentácia programu PowerPoint</vt:lpstr>
      <vt:lpstr>Why are we here?</vt:lpstr>
      <vt:lpstr>Why are we here?</vt:lpstr>
      <vt:lpstr>Why are we here?</vt:lpstr>
      <vt:lpstr>Clean Vehicle Directive</vt:lpstr>
      <vt:lpstr>Adoption of ZEB and Its Challenges</vt:lpstr>
      <vt:lpstr>Adoption of ZEB and Its Challenges</vt:lpstr>
      <vt:lpstr>Adoption of ZEB and Its Challenges</vt:lpstr>
      <vt:lpstr>From CO2 to ZEB</vt:lpstr>
      <vt:lpstr>From CO2 to ZEB</vt:lpstr>
      <vt:lpstr>Connecting the Right Parties</vt:lpstr>
      <vt:lpstr>Zero-Emission Bus Simulator</vt:lpstr>
      <vt:lpstr>Zero-Emission Bus Simulator</vt:lpstr>
      <vt:lpstr>Zero-Emission Bus Simulator</vt:lpstr>
      <vt:lpstr>Zero-Emission Bus Simulator</vt:lpstr>
      <vt:lpstr>Zero-Emission Bus Simulator</vt:lpstr>
      <vt:lpstr>4 Simple Steps</vt:lpstr>
      <vt:lpstr>4 Simple Steps</vt:lpstr>
      <vt:lpstr>4 Simple Steps</vt:lpstr>
      <vt:lpstr>4 Simple Steps</vt:lpstr>
      <vt:lpstr>Results at your fingertips</vt:lpstr>
      <vt:lpstr>Results at your fingertips</vt:lpstr>
      <vt:lpstr>Results at your fingertips</vt:lpstr>
      <vt:lpstr>Results at your fingertips</vt:lpstr>
      <vt:lpstr>Our current projects</vt:lpstr>
      <vt:lpstr>Our current projects</vt:lpstr>
      <vt:lpstr>Partners</vt:lpstr>
      <vt:lpstr>Thank You and 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GADENNE Anna</dc:creator>
  <cp:lastModifiedBy>Juraj Majera</cp:lastModifiedBy>
  <cp:revision>1</cp:revision>
  <dcterms:created xsi:type="dcterms:W3CDTF">2017-12-08T08:28:52Z</dcterms:created>
  <dcterms:modified xsi:type="dcterms:W3CDTF">2022-06-16T08:34:21Z</dcterms:modified>
</cp:coreProperties>
</file>