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6" r:id="rId2"/>
  </p:sldMasterIdLst>
  <p:notesMasterIdLst>
    <p:notesMasterId r:id="rId1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Open Sans" panose="020B0606030504020204" pitchFamily="34" charset="0"/>
      <p:regular r:id="rId23"/>
      <p:bold r:id="rId24"/>
      <p:italic r:id="rId25"/>
      <p:boldItalic r:id="rId26"/>
    </p:embeddedFont>
    <p:embeddedFont>
      <p:font typeface="Open Sans SemiBold" panose="020B0606030504020204"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952">
          <p15:clr>
            <a:srgbClr val="A4A3A4"/>
          </p15:clr>
        </p15:guide>
        <p15:guide id="2" pos="4475">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 roundtripDataSignature="AMtx7mgJjUJThv9RI8qh/SUJGUwohU5sv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4"/>
  </p:normalViewPr>
  <p:slideViewPr>
    <p:cSldViewPr snapToGrid="0">
      <p:cViewPr varScale="1">
        <p:scale>
          <a:sx n="111" d="100"/>
          <a:sy n="111" d="100"/>
        </p:scale>
        <p:origin x="632" y="200"/>
      </p:cViewPr>
      <p:guideLst>
        <p:guide orient="horz" pos="3952"/>
        <p:guide pos="447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font" Target="fonts/font3.fntdata"/><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font" Target="fonts/font1.fntdata"/><Relationship Id="rId31"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o-NO"/>
              <a:t>My name  is</a:t>
            </a:r>
            <a:endParaRPr/>
          </a:p>
          <a:p>
            <a:pPr marL="0" lvl="0" indent="0" algn="l" rtl="0">
              <a:lnSpc>
                <a:spcPct val="100000"/>
              </a:lnSpc>
              <a:spcBef>
                <a:spcPts val="0"/>
              </a:spcBef>
              <a:spcAft>
                <a:spcPts val="0"/>
              </a:spcAft>
              <a:buSzPts val="1100"/>
              <a:buNone/>
            </a:pPr>
            <a:r>
              <a:rPr lang="no-NO"/>
              <a:t>And who are we</a:t>
            </a:r>
            <a:endParaRPr/>
          </a:p>
        </p:txBody>
      </p:sp>
      <p:sp>
        <p:nvSpPr>
          <p:cNvPr id="336" name="Google Shape;33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12fbe55718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o-NO"/>
              <a:t>4=Norefjell, Vy, Statens Vegvesen og Viken</a:t>
            </a:r>
            <a:endParaRPr/>
          </a:p>
          <a:p>
            <a:pPr marL="0" lvl="0" indent="0" algn="l" rtl="0">
              <a:lnSpc>
                <a:spcPct val="100000"/>
              </a:lnSpc>
              <a:spcBef>
                <a:spcPts val="0"/>
              </a:spcBef>
              <a:spcAft>
                <a:spcPts val="0"/>
              </a:spcAft>
              <a:buSzPts val="1100"/>
              <a:buNone/>
            </a:pPr>
            <a:r>
              <a:rPr lang="no-NO"/>
              <a:t>x= Adastec, Brakar, Kongsberg Kommune, AtB, Skyss, Kolumbus, Herøya, EasyMile, Auvetec,</a:t>
            </a:r>
            <a:endParaRPr/>
          </a:p>
          <a:p>
            <a:pPr marL="0" lvl="0" indent="0" algn="l" rtl="0">
              <a:lnSpc>
                <a:spcPct val="100000"/>
              </a:lnSpc>
              <a:spcBef>
                <a:spcPts val="0"/>
              </a:spcBef>
              <a:spcAft>
                <a:spcPts val="0"/>
              </a:spcAft>
              <a:buSzPts val="1100"/>
              <a:buNone/>
            </a:pPr>
            <a:endParaRPr/>
          </a:p>
        </p:txBody>
      </p:sp>
      <p:sp>
        <p:nvSpPr>
          <p:cNvPr id="698" name="Google Shape;698;g12fbe55718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11d31a74bb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3" name="Google Shape;723;g11d31a74bba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o-NO"/>
              <a:t>Helmond-Nederland</a:t>
            </a:r>
            <a:endParaRPr/>
          </a:p>
          <a:p>
            <a:pPr marL="0" lvl="0" indent="0" algn="l" rtl="0">
              <a:lnSpc>
                <a:spcPct val="100000"/>
              </a:lnSpc>
              <a:spcBef>
                <a:spcPts val="0"/>
              </a:spcBef>
              <a:spcAft>
                <a:spcPts val="0"/>
              </a:spcAft>
              <a:buSzPts val="1100"/>
              <a:buNone/>
            </a:pPr>
            <a:r>
              <a:rPr lang="no-NO"/>
              <a:t>Hasselt - Belgia</a:t>
            </a:r>
            <a:endParaRPr/>
          </a:p>
          <a:p>
            <a:pPr marL="0" lvl="0" indent="0" algn="l" rtl="0">
              <a:lnSpc>
                <a:spcPct val="100000"/>
              </a:lnSpc>
              <a:spcBef>
                <a:spcPts val="0"/>
              </a:spcBef>
              <a:spcAft>
                <a:spcPts val="0"/>
              </a:spcAft>
              <a:buSzPts val="1100"/>
              <a:buNone/>
            </a:pPr>
            <a:r>
              <a:rPr lang="no-NO"/>
              <a:t>Ricany - Tsjekkia</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2fbe55718e_0_4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o-NO"/>
              <a:t>Partnership= EasyMile, Kamag, BringAuto, KION, Linde</a:t>
            </a:r>
            <a:endParaRPr/>
          </a:p>
        </p:txBody>
      </p:sp>
      <p:sp>
        <p:nvSpPr>
          <p:cNvPr id="753" name="Google Shape;753;g12fbe55718e_0_4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81" name="Google Shape;781;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49" name="Google Shape;84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71" name="Google Shape;87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NO">
                <a:solidFill>
                  <a:schemeClr val="dk1"/>
                </a:solidFill>
              </a:rPr>
              <a:t>Our goal is to reduce emissions by providing digital solutions and services for efficient, safe and sustainable automated transport</a:t>
            </a:r>
            <a:endParaRPr/>
          </a:p>
          <a:p>
            <a:pPr marL="0" lvl="0" indent="0" algn="l" rtl="0">
              <a:lnSpc>
                <a:spcPct val="100000"/>
              </a:lnSpc>
              <a:spcBef>
                <a:spcPts val="0"/>
              </a:spcBef>
              <a:spcAft>
                <a:spcPts val="0"/>
              </a:spcAft>
              <a:buSzPts val="1100"/>
              <a:buNone/>
            </a:pPr>
            <a:r>
              <a:rPr lang="no-NO"/>
              <a:t>17 UN development goals</a:t>
            </a:r>
            <a:endParaRPr/>
          </a:p>
          <a:p>
            <a:pPr marL="0" lvl="0" indent="0" algn="l" rtl="0">
              <a:lnSpc>
                <a:spcPct val="100000"/>
              </a:lnSpc>
              <a:spcBef>
                <a:spcPts val="0"/>
              </a:spcBef>
              <a:spcAft>
                <a:spcPts val="0"/>
              </a:spcAft>
              <a:buSzPts val="1100"/>
              <a:buNone/>
            </a:pPr>
            <a:r>
              <a:rPr lang="no-NO"/>
              <a:t>Directly effect on 3 of the goals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350" name="Google Shape;35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6" name="Google Shape;366;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2" name="Google Shape;3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1" name="Google Shape;44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9" name="Google Shape;469;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5" name="Google Shape;525;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NO">
                <a:solidFill>
                  <a:schemeClr val="dk1"/>
                </a:solidFill>
              </a:rPr>
              <a:t>Globally We have 6 automation levels for autonomous vehicles. From level zero where the human being doing everything up to level 5” represents the full autonomous vehicle that does not need human interaction anymore. In this level, the cars are robots that transport passengers and/or goods independently and independantly on road conditions. </a:t>
            </a:r>
            <a:endParaRPr>
              <a:solidFill>
                <a:schemeClr val="dk1"/>
              </a:solidFill>
            </a:endParaRPr>
          </a:p>
          <a:p>
            <a:pPr marL="0" lvl="0" indent="0" algn="l" rtl="0">
              <a:spcBef>
                <a:spcPts val="0"/>
              </a:spcBef>
              <a:spcAft>
                <a:spcPts val="0"/>
              </a:spcAft>
              <a:buClr>
                <a:schemeClr val="dk1"/>
              </a:buClr>
              <a:buSzPts val="1100"/>
              <a:buFont typeface="Arial"/>
              <a:buNone/>
            </a:pPr>
            <a:r>
              <a:rPr lang="no-NO">
                <a:solidFill>
                  <a:schemeClr val="dk1"/>
                </a:solidFill>
              </a:rPr>
              <a:t>Tesla for example is on level 2, partly level3. Level 2 is where the car can do the steering and acceleration, but the driver must still be ready to take the wheel. Level 3 and above are fully autonomous, but with human override capability a possibility until you get to Level 5, which doesn’t have to have this ability.</a:t>
            </a:r>
            <a:endParaRPr/>
          </a:p>
        </p:txBody>
      </p:sp>
      <p:sp>
        <p:nvSpPr>
          <p:cNvPr id="594" name="Google Shape;59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9" name="Google Shape;62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8"/>
        <p:cNvGrpSpPr/>
        <p:nvPr/>
      </p:nvGrpSpPr>
      <p:grpSpPr>
        <a:xfrm>
          <a:off x="0" y="0"/>
          <a:ext cx="0" cy="0"/>
          <a:chOff x="0" y="0"/>
          <a:chExt cx="0" cy="0"/>
        </a:xfrm>
      </p:grpSpPr>
      <p:sp>
        <p:nvSpPr>
          <p:cNvPr id="9" name="Google Shape;9;g12fbe55718e_0_1114"/>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0" name="Google Shape;10;g12fbe55718e_0_1114"/>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2100"/>
              </a:spcBef>
              <a:spcAft>
                <a:spcPts val="0"/>
              </a:spcAft>
              <a:buSzPts val="3700"/>
              <a:buNone/>
              <a:defRPr sz="3700"/>
            </a:lvl2pPr>
            <a:lvl3pPr lvl="2" algn="ctr">
              <a:lnSpc>
                <a:spcPct val="100000"/>
              </a:lnSpc>
              <a:spcBef>
                <a:spcPts val="2100"/>
              </a:spcBef>
              <a:spcAft>
                <a:spcPts val="0"/>
              </a:spcAft>
              <a:buSzPts val="3700"/>
              <a:buNone/>
              <a:defRPr sz="3700"/>
            </a:lvl3pPr>
            <a:lvl4pPr lvl="3" algn="ctr">
              <a:lnSpc>
                <a:spcPct val="100000"/>
              </a:lnSpc>
              <a:spcBef>
                <a:spcPts val="2100"/>
              </a:spcBef>
              <a:spcAft>
                <a:spcPts val="0"/>
              </a:spcAft>
              <a:buSzPts val="3700"/>
              <a:buNone/>
              <a:defRPr sz="3700"/>
            </a:lvl4pPr>
            <a:lvl5pPr lvl="4" algn="ctr">
              <a:lnSpc>
                <a:spcPct val="100000"/>
              </a:lnSpc>
              <a:spcBef>
                <a:spcPts val="2100"/>
              </a:spcBef>
              <a:spcAft>
                <a:spcPts val="0"/>
              </a:spcAft>
              <a:buSzPts val="3700"/>
              <a:buNone/>
              <a:defRPr sz="3700"/>
            </a:lvl5pPr>
            <a:lvl6pPr lvl="5" algn="ctr">
              <a:lnSpc>
                <a:spcPct val="100000"/>
              </a:lnSpc>
              <a:spcBef>
                <a:spcPts val="2100"/>
              </a:spcBef>
              <a:spcAft>
                <a:spcPts val="0"/>
              </a:spcAft>
              <a:buSzPts val="3700"/>
              <a:buNone/>
              <a:defRPr sz="3700"/>
            </a:lvl6pPr>
            <a:lvl7pPr lvl="6" algn="ctr">
              <a:lnSpc>
                <a:spcPct val="100000"/>
              </a:lnSpc>
              <a:spcBef>
                <a:spcPts val="2100"/>
              </a:spcBef>
              <a:spcAft>
                <a:spcPts val="0"/>
              </a:spcAft>
              <a:buSzPts val="3700"/>
              <a:buNone/>
              <a:defRPr sz="3700"/>
            </a:lvl7pPr>
            <a:lvl8pPr lvl="7" algn="ctr">
              <a:lnSpc>
                <a:spcPct val="100000"/>
              </a:lnSpc>
              <a:spcBef>
                <a:spcPts val="2100"/>
              </a:spcBef>
              <a:spcAft>
                <a:spcPts val="0"/>
              </a:spcAft>
              <a:buSzPts val="3700"/>
              <a:buNone/>
              <a:defRPr sz="3700"/>
            </a:lvl8pPr>
            <a:lvl9pPr lvl="8" algn="ctr">
              <a:lnSpc>
                <a:spcPct val="100000"/>
              </a:lnSpc>
              <a:spcBef>
                <a:spcPts val="2100"/>
              </a:spcBef>
              <a:spcAft>
                <a:spcPts val="0"/>
              </a:spcAft>
              <a:buSzPts val="3700"/>
              <a:buNone/>
              <a:defRPr sz="3700"/>
            </a:lvl9pPr>
          </a:lstStyle>
          <a:p>
            <a:endParaRPr/>
          </a:p>
        </p:txBody>
      </p:sp>
      <p:sp>
        <p:nvSpPr>
          <p:cNvPr id="11" name="Google Shape;11;g12fbe55718e_0_111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obility Services Platform">
  <p:cSld name="TITLE_2">
    <p:spTree>
      <p:nvGrpSpPr>
        <p:cNvPr id="1" name="Shape 97"/>
        <p:cNvGrpSpPr/>
        <p:nvPr/>
      </p:nvGrpSpPr>
      <p:grpSpPr>
        <a:xfrm>
          <a:off x="0" y="0"/>
          <a:ext cx="0" cy="0"/>
          <a:chOff x="0" y="0"/>
          <a:chExt cx="0" cy="0"/>
        </a:xfrm>
      </p:grpSpPr>
      <p:sp>
        <p:nvSpPr>
          <p:cNvPr id="98" name="Google Shape;98;g12fbe55718e_0_100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NO"/>
              <a:t>‹#›</a:t>
            </a:fld>
            <a:endParaRPr/>
          </a:p>
        </p:txBody>
      </p:sp>
      <p:pic>
        <p:nvPicPr>
          <p:cNvPr id="99" name="Google Shape;99;g12fbe55718e_0_1007"/>
          <p:cNvPicPr preferRelativeResize="0"/>
          <p:nvPr/>
        </p:nvPicPr>
        <p:blipFill rotWithShape="1">
          <a:blip r:embed="rId2">
            <a:alphaModFix amt="50000"/>
          </a:blip>
          <a:srcRect/>
          <a:stretch/>
        </p:blipFill>
        <p:spPr>
          <a:xfrm>
            <a:off x="10666788" y="203542"/>
            <a:ext cx="1297428" cy="365863"/>
          </a:xfrm>
          <a:prstGeom prst="rect">
            <a:avLst/>
          </a:prstGeom>
          <a:noFill/>
          <a:ln>
            <a:noFill/>
          </a:ln>
        </p:spPr>
      </p:pic>
      <p:sp>
        <p:nvSpPr>
          <p:cNvPr id="100" name="Google Shape;100;g12fbe55718e_0_1007"/>
          <p:cNvSpPr txBox="1"/>
          <p:nvPr/>
        </p:nvSpPr>
        <p:spPr>
          <a:xfrm>
            <a:off x="1046425" y="6417175"/>
            <a:ext cx="9933600" cy="41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This document and related items contain Applied Autonomy AS’s proprietary and confidential information. No forwarding, copying, or distribution can be done without agreement with Applied Autonomy AS.</a:t>
            </a:r>
            <a:endParaRPr sz="800" b="0" i="0" u="none" strike="noStrike" cap="none">
              <a:solidFill>
                <a:srgbClr val="0288A5"/>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 2022 Applied Autonomy AS.</a:t>
            </a:r>
            <a:endParaRPr sz="800" b="0" i="0" u="none" strike="noStrike" cap="none">
              <a:solidFill>
                <a:srgbClr val="0288A5"/>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   </a:t>
            </a:r>
            <a:endParaRPr sz="1400" b="0" i="0" u="none" strike="noStrike" cap="none">
              <a:solidFill>
                <a:srgbClr val="0288A5"/>
              </a:solidFill>
              <a:latin typeface="Arial"/>
              <a:ea typeface="Arial"/>
              <a:cs typeface="Arial"/>
              <a:sym typeface="Arial"/>
            </a:endParaRPr>
          </a:p>
        </p:txBody>
      </p:sp>
      <p:sp>
        <p:nvSpPr>
          <p:cNvPr id="101" name="Google Shape;101;g12fbe55718e_0_1007"/>
          <p:cNvSpPr txBox="1"/>
          <p:nvPr/>
        </p:nvSpPr>
        <p:spPr>
          <a:xfrm>
            <a:off x="10561591" y="569400"/>
            <a:ext cx="1507800" cy="184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no-NO" sz="600" b="0" i="0" u="none" strike="noStrike" cap="none">
                <a:solidFill>
                  <a:srgbClr val="0288A5"/>
                </a:solidFill>
                <a:latin typeface="Arial"/>
                <a:ea typeface="Arial"/>
                <a:cs typeface="Arial"/>
                <a:sym typeface="Arial"/>
              </a:rPr>
              <a:t>The Mobility Services Platform</a:t>
            </a:r>
            <a:endParaRPr sz="1400" b="0" i="0" u="none" strike="noStrike" cap="none">
              <a:solidFill>
                <a:srgbClr val="0288A5"/>
              </a:solidFill>
              <a:latin typeface="Arial"/>
              <a:ea typeface="Arial"/>
              <a:cs typeface="Arial"/>
              <a:sym typeface="Arial"/>
            </a:endParaRPr>
          </a:p>
        </p:txBody>
      </p:sp>
      <p:grpSp>
        <p:nvGrpSpPr>
          <p:cNvPr id="102" name="Google Shape;102;g12fbe55718e_0_1007"/>
          <p:cNvGrpSpPr/>
          <p:nvPr/>
        </p:nvGrpSpPr>
        <p:grpSpPr>
          <a:xfrm>
            <a:off x="412634" y="2479199"/>
            <a:ext cx="4083900" cy="1899600"/>
            <a:chOff x="849359" y="3996874"/>
            <a:chExt cx="4083900" cy="1899600"/>
          </a:xfrm>
        </p:grpSpPr>
        <p:sp>
          <p:nvSpPr>
            <p:cNvPr id="103" name="Google Shape;103;g12fbe55718e_0_1007"/>
            <p:cNvSpPr/>
            <p:nvPr/>
          </p:nvSpPr>
          <p:spPr>
            <a:xfrm>
              <a:off x="849359" y="3996874"/>
              <a:ext cx="4083900" cy="1899600"/>
            </a:xfrm>
            <a:prstGeom prst="roundRect">
              <a:avLst>
                <a:gd name="adj" fmla="val 9232"/>
              </a:avLst>
            </a:prstGeom>
            <a:solidFill>
              <a:srgbClr val="F2F2F2"/>
            </a:solidFill>
            <a:ln w="127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C000"/>
                </a:solidFill>
                <a:latin typeface="Arial"/>
                <a:ea typeface="Arial"/>
                <a:cs typeface="Arial"/>
                <a:sym typeface="Arial"/>
              </a:endParaRPr>
            </a:p>
          </p:txBody>
        </p:sp>
        <p:pic>
          <p:nvPicPr>
            <p:cNvPr id="104" name="Google Shape;104;g12fbe55718e_0_1007"/>
            <p:cNvPicPr preferRelativeResize="0"/>
            <p:nvPr/>
          </p:nvPicPr>
          <p:blipFill rotWithShape="1">
            <a:blip r:embed="rId3">
              <a:alphaModFix/>
            </a:blip>
            <a:srcRect/>
            <a:stretch/>
          </p:blipFill>
          <p:spPr>
            <a:xfrm>
              <a:off x="945797" y="4076398"/>
              <a:ext cx="3834898" cy="1716471"/>
            </a:xfrm>
            <a:prstGeom prst="rect">
              <a:avLst/>
            </a:prstGeom>
            <a:noFill/>
            <a:ln>
              <a:noFill/>
            </a:ln>
          </p:spPr>
        </p:pic>
      </p:grpSp>
      <p:sp>
        <p:nvSpPr>
          <p:cNvPr id="105" name="Google Shape;105;g12fbe55718e_0_1007"/>
          <p:cNvSpPr txBox="1">
            <a:spLocks noGrp="1"/>
          </p:cNvSpPr>
          <p:nvPr>
            <p:ph type="title"/>
          </p:nvPr>
        </p:nvSpPr>
        <p:spPr>
          <a:xfrm>
            <a:off x="642950" y="454750"/>
            <a:ext cx="9773100" cy="656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rgbClr val="0288A5"/>
              </a:buClr>
              <a:buSzPts val="3700"/>
              <a:buFont typeface="Open Sans"/>
              <a:buNone/>
              <a:defRPr>
                <a:solidFill>
                  <a:srgbClr val="0288A5"/>
                </a:solidFill>
                <a:latin typeface="Open Sans"/>
                <a:ea typeface="Open Sans"/>
                <a:cs typeface="Open Sans"/>
                <a:sym typeface="Open Sans"/>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cxnSp>
        <p:nvCxnSpPr>
          <p:cNvPr id="106" name="Google Shape;106;g12fbe55718e_0_1007"/>
          <p:cNvCxnSpPr/>
          <p:nvPr/>
        </p:nvCxnSpPr>
        <p:spPr>
          <a:xfrm rot="10800000" flipH="1">
            <a:off x="276700" y="1328300"/>
            <a:ext cx="11579700" cy="3300"/>
          </a:xfrm>
          <a:prstGeom prst="straightConnector1">
            <a:avLst/>
          </a:prstGeom>
          <a:noFill/>
          <a:ln w="9525" cap="flat" cmpd="sng">
            <a:solidFill>
              <a:srgbClr val="0288A5"/>
            </a:solidFill>
            <a:prstDash val="solid"/>
            <a:miter lim="800000"/>
            <a:headEnd type="none" w="sm" len="sm"/>
            <a:tailEnd type="none" w="sm" len="sm"/>
          </a:ln>
        </p:spPr>
      </p:cxnSp>
      <p:sp>
        <p:nvSpPr>
          <p:cNvPr id="107" name="Google Shape;107;g12fbe55718e_0_1007"/>
          <p:cNvSpPr txBox="1">
            <a:spLocks noGrp="1"/>
          </p:cNvSpPr>
          <p:nvPr>
            <p:ph type="body" idx="1"/>
          </p:nvPr>
        </p:nvSpPr>
        <p:spPr>
          <a:xfrm>
            <a:off x="4931500" y="1626402"/>
            <a:ext cx="7096800" cy="4591200"/>
          </a:xfrm>
          <a:prstGeom prst="rect">
            <a:avLst/>
          </a:prstGeom>
          <a:noFill/>
          <a:ln>
            <a:noFill/>
          </a:ln>
        </p:spPr>
        <p:txBody>
          <a:bodyPr spcFirstLastPara="1" wrap="square" lIns="121900" tIns="121900" rIns="121900" bIns="121900" anchor="t" anchorCtr="0">
            <a:noAutofit/>
          </a:bodyPr>
          <a:lstStyle>
            <a:lvl1pPr marL="457200" lvl="0" indent="-342900" algn="l">
              <a:lnSpc>
                <a:spcPct val="115000"/>
              </a:lnSpc>
              <a:spcBef>
                <a:spcPts val="0"/>
              </a:spcBef>
              <a:spcAft>
                <a:spcPts val="0"/>
              </a:spcAft>
              <a:buClr>
                <a:srgbClr val="0288A5"/>
              </a:buClr>
              <a:buSzPts val="1800"/>
              <a:buFont typeface="Open Sans"/>
              <a:buChar char="●"/>
              <a:defRPr sz="1800">
                <a:solidFill>
                  <a:srgbClr val="0288A5"/>
                </a:solidFill>
                <a:latin typeface="Open Sans"/>
                <a:ea typeface="Open Sans"/>
                <a:cs typeface="Open Sans"/>
                <a:sym typeface="Open Sans"/>
              </a:defRPr>
            </a:lvl1pPr>
            <a:lvl2pPr marL="914400" lvl="1" indent="-311150" algn="l">
              <a:lnSpc>
                <a:spcPct val="115000"/>
              </a:lnSpc>
              <a:spcBef>
                <a:spcPts val="2100"/>
              </a:spcBef>
              <a:spcAft>
                <a:spcPts val="0"/>
              </a:spcAft>
              <a:buClr>
                <a:srgbClr val="0288A5"/>
              </a:buClr>
              <a:buSzPts val="1300"/>
              <a:buFont typeface="Open Sans"/>
              <a:buChar char="○"/>
              <a:defRPr sz="1300">
                <a:solidFill>
                  <a:srgbClr val="0288A5"/>
                </a:solidFill>
                <a:latin typeface="Open Sans"/>
                <a:ea typeface="Open Sans"/>
                <a:cs typeface="Open Sans"/>
                <a:sym typeface="Open Sans"/>
              </a:defRPr>
            </a:lvl2pPr>
            <a:lvl3pPr marL="1371600" lvl="2" indent="-311150" algn="l">
              <a:lnSpc>
                <a:spcPct val="115000"/>
              </a:lnSpc>
              <a:spcBef>
                <a:spcPts val="2100"/>
              </a:spcBef>
              <a:spcAft>
                <a:spcPts val="0"/>
              </a:spcAft>
              <a:buClr>
                <a:srgbClr val="0288A5"/>
              </a:buClr>
              <a:buSzPts val="1300"/>
              <a:buFont typeface="Open Sans"/>
              <a:buChar char="■"/>
              <a:defRPr sz="1300">
                <a:solidFill>
                  <a:srgbClr val="0288A5"/>
                </a:solidFill>
                <a:latin typeface="Open Sans"/>
                <a:ea typeface="Open Sans"/>
                <a:cs typeface="Open Sans"/>
                <a:sym typeface="Open Sans"/>
              </a:defRPr>
            </a:lvl3pPr>
            <a:lvl4pPr marL="1828800" lvl="3" indent="-311150" algn="l">
              <a:lnSpc>
                <a:spcPct val="115000"/>
              </a:lnSpc>
              <a:spcBef>
                <a:spcPts val="2100"/>
              </a:spcBef>
              <a:spcAft>
                <a:spcPts val="0"/>
              </a:spcAft>
              <a:buClr>
                <a:srgbClr val="0288A5"/>
              </a:buClr>
              <a:buSzPts val="1300"/>
              <a:buFont typeface="Open Sans"/>
              <a:buChar char="●"/>
              <a:defRPr sz="1300">
                <a:solidFill>
                  <a:srgbClr val="0288A5"/>
                </a:solidFill>
                <a:latin typeface="Open Sans"/>
                <a:ea typeface="Open Sans"/>
                <a:cs typeface="Open Sans"/>
                <a:sym typeface="Open Sans"/>
              </a:defRPr>
            </a:lvl4pPr>
            <a:lvl5pPr marL="2286000" lvl="4" indent="-311150" algn="l">
              <a:lnSpc>
                <a:spcPct val="115000"/>
              </a:lnSpc>
              <a:spcBef>
                <a:spcPts val="2100"/>
              </a:spcBef>
              <a:spcAft>
                <a:spcPts val="0"/>
              </a:spcAft>
              <a:buClr>
                <a:srgbClr val="0288A5"/>
              </a:buClr>
              <a:buSzPts val="1300"/>
              <a:buFont typeface="Open Sans"/>
              <a:buChar char="○"/>
              <a:defRPr sz="1300">
                <a:solidFill>
                  <a:srgbClr val="0288A5"/>
                </a:solidFill>
                <a:latin typeface="Open Sans"/>
                <a:ea typeface="Open Sans"/>
                <a:cs typeface="Open Sans"/>
                <a:sym typeface="Open Sans"/>
              </a:defRPr>
            </a:lvl5pPr>
            <a:lvl6pPr marL="2743200" lvl="5" indent="-311150" algn="l">
              <a:lnSpc>
                <a:spcPct val="115000"/>
              </a:lnSpc>
              <a:spcBef>
                <a:spcPts val="2100"/>
              </a:spcBef>
              <a:spcAft>
                <a:spcPts val="0"/>
              </a:spcAft>
              <a:buClr>
                <a:srgbClr val="0288A5"/>
              </a:buClr>
              <a:buSzPts val="1300"/>
              <a:buFont typeface="Open Sans"/>
              <a:buChar char="■"/>
              <a:defRPr sz="1300">
                <a:solidFill>
                  <a:srgbClr val="0288A5"/>
                </a:solidFill>
                <a:latin typeface="Open Sans"/>
                <a:ea typeface="Open Sans"/>
                <a:cs typeface="Open Sans"/>
                <a:sym typeface="Open Sans"/>
              </a:defRPr>
            </a:lvl6pPr>
            <a:lvl7pPr marL="3200400" lvl="6" indent="-311150" algn="l">
              <a:lnSpc>
                <a:spcPct val="115000"/>
              </a:lnSpc>
              <a:spcBef>
                <a:spcPts val="2100"/>
              </a:spcBef>
              <a:spcAft>
                <a:spcPts val="0"/>
              </a:spcAft>
              <a:buClr>
                <a:srgbClr val="0288A5"/>
              </a:buClr>
              <a:buSzPts val="1300"/>
              <a:buFont typeface="Open Sans"/>
              <a:buChar char="●"/>
              <a:defRPr sz="1300">
                <a:solidFill>
                  <a:srgbClr val="0288A5"/>
                </a:solidFill>
                <a:latin typeface="Open Sans"/>
                <a:ea typeface="Open Sans"/>
                <a:cs typeface="Open Sans"/>
                <a:sym typeface="Open Sans"/>
              </a:defRPr>
            </a:lvl7pPr>
            <a:lvl8pPr marL="3657600" lvl="7" indent="-311150" algn="l">
              <a:lnSpc>
                <a:spcPct val="115000"/>
              </a:lnSpc>
              <a:spcBef>
                <a:spcPts val="2100"/>
              </a:spcBef>
              <a:spcAft>
                <a:spcPts val="0"/>
              </a:spcAft>
              <a:buClr>
                <a:srgbClr val="0288A5"/>
              </a:buClr>
              <a:buSzPts val="1300"/>
              <a:buFont typeface="Open Sans"/>
              <a:buChar char="○"/>
              <a:defRPr sz="1300">
                <a:solidFill>
                  <a:srgbClr val="0288A5"/>
                </a:solidFill>
                <a:latin typeface="Open Sans"/>
                <a:ea typeface="Open Sans"/>
                <a:cs typeface="Open Sans"/>
                <a:sym typeface="Open Sans"/>
              </a:defRPr>
            </a:lvl8pPr>
            <a:lvl9pPr marL="4114800" lvl="8" indent="-311150" algn="l">
              <a:lnSpc>
                <a:spcPct val="115000"/>
              </a:lnSpc>
              <a:spcBef>
                <a:spcPts val="2100"/>
              </a:spcBef>
              <a:spcAft>
                <a:spcPts val="2100"/>
              </a:spcAft>
              <a:buClr>
                <a:srgbClr val="0288A5"/>
              </a:buClr>
              <a:buSzPts val="1300"/>
              <a:buFont typeface="Open Sans"/>
              <a:buChar char="■"/>
              <a:defRPr sz="1300">
                <a:solidFill>
                  <a:srgbClr val="0288A5"/>
                </a:solidFill>
                <a:latin typeface="Open Sans"/>
                <a:ea typeface="Open Sans"/>
                <a:cs typeface="Open Sans"/>
                <a:sym typeface="Open Sans"/>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bo-colour/white" type="blank">
  <p:cSld name="BLANK">
    <p:spTree>
      <p:nvGrpSpPr>
        <p:cNvPr id="1" name="Shape 108"/>
        <p:cNvGrpSpPr/>
        <p:nvPr/>
      </p:nvGrpSpPr>
      <p:grpSpPr>
        <a:xfrm>
          <a:off x="0" y="0"/>
          <a:ext cx="0" cy="0"/>
          <a:chOff x="0" y="0"/>
          <a:chExt cx="0" cy="0"/>
        </a:xfrm>
      </p:grpSpPr>
      <p:sp>
        <p:nvSpPr>
          <p:cNvPr id="109" name="Google Shape;109;g12fbe55718e_0_1018"/>
          <p:cNvSpPr/>
          <p:nvPr/>
        </p:nvSpPr>
        <p:spPr>
          <a:xfrm>
            <a:off x="3881125" y="0"/>
            <a:ext cx="8310900" cy="6858000"/>
          </a:xfrm>
          <a:prstGeom prst="rect">
            <a:avLst/>
          </a:prstGeom>
          <a:gradFill>
            <a:gsLst>
              <a:gs pos="0">
                <a:srgbClr val="03BDE7"/>
              </a:gs>
              <a:gs pos="100000">
                <a:srgbClr val="05506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0" name="Google Shape;110;g12fbe55718e_0_1018"/>
          <p:cNvSpPr txBox="1">
            <a:spLocks noGrp="1"/>
          </p:cNvSpPr>
          <p:nvPr>
            <p:ph type="body" idx="1"/>
          </p:nvPr>
        </p:nvSpPr>
        <p:spPr>
          <a:xfrm>
            <a:off x="4175075" y="1569000"/>
            <a:ext cx="7245900" cy="4326300"/>
          </a:xfrm>
          <a:prstGeom prst="rect">
            <a:avLst/>
          </a:prstGeom>
          <a:noFill/>
          <a:ln>
            <a:noFill/>
          </a:ln>
        </p:spPr>
        <p:txBody>
          <a:bodyPr spcFirstLastPara="1" wrap="square" lIns="121900" tIns="121900" rIns="121900" bIns="121900" anchor="t" anchorCtr="0">
            <a:noAutofit/>
          </a:bodyPr>
          <a:lstStyle>
            <a:lvl1pPr marL="457200" marR="0" lvl="0" indent="-342900" algn="l">
              <a:lnSpc>
                <a:spcPct val="115000"/>
              </a:lnSpc>
              <a:spcBef>
                <a:spcPts val="0"/>
              </a:spcBef>
              <a:spcAft>
                <a:spcPts val="0"/>
              </a:spcAft>
              <a:buClr>
                <a:schemeClr val="lt2"/>
              </a:buClr>
              <a:buSzPts val="1800"/>
              <a:buFont typeface="Open Sans"/>
              <a:buChar char="●"/>
              <a:defRPr sz="1800" i="0" u="none" strike="noStrike" cap="none">
                <a:solidFill>
                  <a:schemeClr val="lt2"/>
                </a:solidFill>
                <a:latin typeface="Open Sans"/>
                <a:ea typeface="Open Sans"/>
                <a:cs typeface="Open Sans"/>
                <a:sym typeface="Open Sans"/>
              </a:defRPr>
            </a:lvl1pPr>
            <a:lvl2pPr marL="914400" marR="0" lvl="1"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2pPr>
            <a:lvl3pPr marL="1371600" marR="0" lvl="2"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3pPr>
            <a:lvl4pPr marL="1828800" marR="0" lvl="3"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4pPr>
            <a:lvl5pPr marL="2286000" marR="0" lvl="4"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5pPr>
            <a:lvl6pPr marL="2743200" marR="0" lvl="5"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6pPr>
            <a:lvl7pPr marL="3200400" marR="0" lvl="6"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7pPr>
            <a:lvl8pPr marL="3657600" marR="0" lvl="7"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8pPr>
            <a:lvl9pPr marL="4114800" marR="0" lvl="8" indent="-311150" algn="l">
              <a:lnSpc>
                <a:spcPct val="115000"/>
              </a:lnSpc>
              <a:spcBef>
                <a:spcPts val="2100"/>
              </a:spcBef>
              <a:spcAft>
                <a:spcPts val="210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9pPr>
          </a:lstStyle>
          <a:p>
            <a:endParaRPr/>
          </a:p>
        </p:txBody>
      </p:sp>
      <p:sp>
        <p:nvSpPr>
          <p:cNvPr id="111" name="Google Shape;111;g12fbe55718e_0_1018"/>
          <p:cNvSpPr txBox="1"/>
          <p:nvPr/>
        </p:nvSpPr>
        <p:spPr>
          <a:xfrm>
            <a:off x="10561591" y="569400"/>
            <a:ext cx="1507800" cy="184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no-NO" sz="600" b="0" i="0" u="none" strike="noStrike" cap="none">
                <a:solidFill>
                  <a:schemeClr val="lt2"/>
                </a:solidFill>
                <a:latin typeface="Arial"/>
                <a:ea typeface="Arial"/>
                <a:cs typeface="Arial"/>
                <a:sym typeface="Arial"/>
              </a:rPr>
              <a:t>The Mobility Services Platform</a:t>
            </a:r>
            <a:endParaRPr sz="1400" b="0" i="0" u="none" strike="noStrike" cap="none">
              <a:solidFill>
                <a:schemeClr val="lt2"/>
              </a:solidFill>
              <a:latin typeface="Arial"/>
              <a:ea typeface="Arial"/>
              <a:cs typeface="Arial"/>
              <a:sym typeface="Arial"/>
            </a:endParaRPr>
          </a:p>
        </p:txBody>
      </p:sp>
      <p:pic>
        <p:nvPicPr>
          <p:cNvPr id="112" name="Google Shape;112;g12fbe55718e_0_1018"/>
          <p:cNvPicPr preferRelativeResize="0"/>
          <p:nvPr/>
        </p:nvPicPr>
        <p:blipFill rotWithShape="1">
          <a:blip r:embed="rId2">
            <a:alphaModFix/>
          </a:blip>
          <a:srcRect/>
          <a:stretch/>
        </p:blipFill>
        <p:spPr>
          <a:xfrm>
            <a:off x="10602697" y="188199"/>
            <a:ext cx="1425610" cy="381211"/>
          </a:xfrm>
          <a:prstGeom prst="rect">
            <a:avLst/>
          </a:prstGeom>
          <a:noFill/>
          <a:ln>
            <a:noFill/>
          </a:ln>
        </p:spPr>
      </p:pic>
      <p:cxnSp>
        <p:nvCxnSpPr>
          <p:cNvPr id="113" name="Google Shape;113;g12fbe55718e_0_1018"/>
          <p:cNvCxnSpPr/>
          <p:nvPr/>
        </p:nvCxnSpPr>
        <p:spPr>
          <a:xfrm>
            <a:off x="4175080" y="1328522"/>
            <a:ext cx="7680900" cy="0"/>
          </a:xfrm>
          <a:prstGeom prst="straightConnector1">
            <a:avLst/>
          </a:prstGeom>
          <a:noFill/>
          <a:ln w="9525" cap="flat" cmpd="sng">
            <a:solidFill>
              <a:schemeClr val="lt1"/>
            </a:solidFill>
            <a:prstDash val="solid"/>
            <a:miter lim="800000"/>
            <a:headEnd type="none" w="sm" len="sm"/>
            <a:tailEnd type="none" w="sm" len="sm"/>
          </a:ln>
        </p:spPr>
      </p:cxnSp>
      <p:sp>
        <p:nvSpPr>
          <p:cNvPr id="114" name="Google Shape;114;g12fbe55718e_0_101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NO"/>
              <a:t>‹#›</a:t>
            </a:fld>
            <a:endParaRPr/>
          </a:p>
        </p:txBody>
      </p:sp>
      <p:sp>
        <p:nvSpPr>
          <p:cNvPr id="115" name="Google Shape;115;g12fbe55718e_0_1018"/>
          <p:cNvSpPr txBox="1"/>
          <p:nvPr/>
        </p:nvSpPr>
        <p:spPr>
          <a:xfrm>
            <a:off x="754025" y="6417175"/>
            <a:ext cx="9933600" cy="41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This document and related items contain Applied Autonomy AS’s</a:t>
            </a:r>
            <a:r>
              <a:rPr lang="no-NO" sz="800" b="0" i="0" u="none" strike="noStrike" cap="none">
                <a:solidFill>
                  <a:schemeClr val="lt2"/>
                </a:solidFill>
                <a:latin typeface="Open Sans"/>
                <a:ea typeface="Open Sans"/>
                <a:cs typeface="Open Sans"/>
                <a:sym typeface="Open Sans"/>
              </a:rPr>
              <a:t> proprietary and confidential information. No forwarding, copying, or distribution can be done without agreement with Applied Autonomy AS.</a:t>
            </a:r>
            <a:endParaRPr sz="800" b="0" i="0" u="none" strike="noStrike" cap="none">
              <a:solidFill>
                <a:schemeClr val="lt2"/>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 2022 Applied Autonomy AS.</a:t>
            </a:r>
            <a:endParaRPr sz="800" b="0" i="0" u="none" strike="noStrike" cap="none">
              <a:solidFill>
                <a:srgbClr val="0288A5"/>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666666"/>
                </a:solidFill>
                <a:latin typeface="Open Sans"/>
                <a:ea typeface="Open Sans"/>
                <a:cs typeface="Open Sans"/>
                <a:sym typeface="Open Sans"/>
              </a:rPr>
              <a:t>   </a:t>
            </a:r>
            <a:endParaRPr sz="1400" b="0" i="0" u="none" strike="noStrike" cap="none">
              <a:solidFill>
                <a:srgbClr val="666666"/>
              </a:solidFill>
              <a:latin typeface="Arial"/>
              <a:ea typeface="Arial"/>
              <a:cs typeface="Arial"/>
              <a:sym typeface="Arial"/>
            </a:endParaRPr>
          </a:p>
        </p:txBody>
      </p:sp>
      <p:sp>
        <p:nvSpPr>
          <p:cNvPr id="116" name="Google Shape;116;g12fbe55718e_0_1018"/>
          <p:cNvSpPr txBox="1">
            <a:spLocks noGrp="1"/>
          </p:cNvSpPr>
          <p:nvPr>
            <p:ph type="title"/>
          </p:nvPr>
        </p:nvSpPr>
        <p:spPr>
          <a:xfrm>
            <a:off x="3979000" y="390425"/>
            <a:ext cx="6623700" cy="656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lt2"/>
              </a:buClr>
              <a:buSzPts val="3700"/>
              <a:buFont typeface="Open Sans"/>
              <a:buNone/>
              <a:defRPr>
                <a:solidFill>
                  <a:schemeClr val="lt2"/>
                </a:solidFill>
                <a:latin typeface="Open Sans"/>
                <a:ea typeface="Open Sans"/>
                <a:cs typeface="Open Sans"/>
                <a:sym typeface="Open Sans"/>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colour">
  <p:cSld name="BLANK_1">
    <p:spTree>
      <p:nvGrpSpPr>
        <p:cNvPr id="1" name="Shape 117"/>
        <p:cNvGrpSpPr/>
        <p:nvPr/>
      </p:nvGrpSpPr>
      <p:grpSpPr>
        <a:xfrm>
          <a:off x="0" y="0"/>
          <a:ext cx="0" cy="0"/>
          <a:chOff x="0" y="0"/>
          <a:chExt cx="0" cy="0"/>
        </a:xfrm>
      </p:grpSpPr>
      <p:sp>
        <p:nvSpPr>
          <p:cNvPr id="118" name="Google Shape;118;g12fbe55718e_0_1027"/>
          <p:cNvSpPr/>
          <p:nvPr/>
        </p:nvSpPr>
        <p:spPr>
          <a:xfrm>
            <a:off x="25" y="0"/>
            <a:ext cx="12192000" cy="6858000"/>
          </a:xfrm>
          <a:prstGeom prst="rect">
            <a:avLst/>
          </a:prstGeom>
          <a:gradFill>
            <a:gsLst>
              <a:gs pos="0">
                <a:srgbClr val="03BDE7"/>
              </a:gs>
              <a:gs pos="100000">
                <a:srgbClr val="05506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9" name="Google Shape;119;g12fbe55718e_0_1027"/>
          <p:cNvSpPr txBox="1"/>
          <p:nvPr/>
        </p:nvSpPr>
        <p:spPr>
          <a:xfrm>
            <a:off x="536100" y="328575"/>
            <a:ext cx="94770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lt2"/>
              </a:solidFill>
              <a:latin typeface="Open Sans SemiBold"/>
              <a:ea typeface="Open Sans SemiBold"/>
              <a:cs typeface="Open Sans SemiBold"/>
              <a:sym typeface="Open Sans SemiBold"/>
            </a:endParaRPr>
          </a:p>
        </p:txBody>
      </p:sp>
      <p:sp>
        <p:nvSpPr>
          <p:cNvPr id="120" name="Google Shape;120;g12fbe55718e_0_1027"/>
          <p:cNvSpPr txBox="1">
            <a:spLocks noGrp="1"/>
          </p:cNvSpPr>
          <p:nvPr>
            <p:ph type="body" idx="1"/>
          </p:nvPr>
        </p:nvSpPr>
        <p:spPr>
          <a:xfrm>
            <a:off x="622575" y="1609925"/>
            <a:ext cx="11016000" cy="4326300"/>
          </a:xfrm>
          <a:prstGeom prst="rect">
            <a:avLst/>
          </a:prstGeom>
          <a:noFill/>
          <a:ln>
            <a:noFill/>
          </a:ln>
        </p:spPr>
        <p:txBody>
          <a:bodyPr spcFirstLastPara="1" wrap="square" lIns="121900" tIns="121900" rIns="121900" bIns="121900" anchor="t" anchorCtr="0">
            <a:noAutofit/>
          </a:bodyPr>
          <a:lstStyle>
            <a:lvl1pPr marL="457200" marR="0" lvl="0" indent="-342900" algn="l">
              <a:lnSpc>
                <a:spcPct val="115000"/>
              </a:lnSpc>
              <a:spcBef>
                <a:spcPts val="0"/>
              </a:spcBef>
              <a:spcAft>
                <a:spcPts val="0"/>
              </a:spcAft>
              <a:buClr>
                <a:schemeClr val="lt2"/>
              </a:buClr>
              <a:buSzPts val="1800"/>
              <a:buFont typeface="Open Sans"/>
              <a:buChar char="●"/>
              <a:defRPr sz="1800" i="0" u="none" strike="noStrike" cap="none">
                <a:solidFill>
                  <a:schemeClr val="lt2"/>
                </a:solidFill>
                <a:latin typeface="Open Sans"/>
                <a:ea typeface="Open Sans"/>
                <a:cs typeface="Open Sans"/>
                <a:sym typeface="Open Sans"/>
              </a:defRPr>
            </a:lvl1pPr>
            <a:lvl2pPr marL="914400" marR="0" lvl="1"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2pPr>
            <a:lvl3pPr marL="1371600" marR="0" lvl="2"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3pPr>
            <a:lvl4pPr marL="1828800" marR="0" lvl="3"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4pPr>
            <a:lvl5pPr marL="2286000" marR="0" lvl="4"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5pPr>
            <a:lvl6pPr marL="2743200" marR="0" lvl="5"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6pPr>
            <a:lvl7pPr marL="3200400" marR="0" lvl="6"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7pPr>
            <a:lvl8pPr marL="3657600" marR="0" lvl="7"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8pPr>
            <a:lvl9pPr marL="4114800" marR="0" lvl="8" indent="-311150" algn="l">
              <a:lnSpc>
                <a:spcPct val="115000"/>
              </a:lnSpc>
              <a:spcBef>
                <a:spcPts val="2100"/>
              </a:spcBef>
              <a:spcAft>
                <a:spcPts val="210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9pPr>
          </a:lstStyle>
          <a:p>
            <a:endParaRPr/>
          </a:p>
        </p:txBody>
      </p:sp>
      <p:sp>
        <p:nvSpPr>
          <p:cNvPr id="121" name="Google Shape;121;g12fbe55718e_0_1027"/>
          <p:cNvSpPr txBox="1"/>
          <p:nvPr/>
        </p:nvSpPr>
        <p:spPr>
          <a:xfrm>
            <a:off x="10561591" y="569400"/>
            <a:ext cx="1507800" cy="184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no-NO" sz="600" b="0" i="0" u="none" strike="noStrike" cap="none">
                <a:solidFill>
                  <a:schemeClr val="lt2"/>
                </a:solidFill>
                <a:latin typeface="Arial"/>
                <a:ea typeface="Arial"/>
                <a:cs typeface="Arial"/>
                <a:sym typeface="Arial"/>
              </a:rPr>
              <a:t>The Mobility Services Platform</a:t>
            </a:r>
            <a:endParaRPr sz="1400" b="0" i="0" u="none" strike="noStrike" cap="none">
              <a:solidFill>
                <a:schemeClr val="lt2"/>
              </a:solidFill>
              <a:latin typeface="Arial"/>
              <a:ea typeface="Arial"/>
              <a:cs typeface="Arial"/>
              <a:sym typeface="Arial"/>
            </a:endParaRPr>
          </a:p>
        </p:txBody>
      </p:sp>
      <p:pic>
        <p:nvPicPr>
          <p:cNvPr id="122" name="Google Shape;122;g12fbe55718e_0_1027"/>
          <p:cNvPicPr preferRelativeResize="0"/>
          <p:nvPr/>
        </p:nvPicPr>
        <p:blipFill rotWithShape="1">
          <a:blip r:embed="rId2">
            <a:alphaModFix/>
          </a:blip>
          <a:srcRect/>
          <a:stretch/>
        </p:blipFill>
        <p:spPr>
          <a:xfrm>
            <a:off x="10602697" y="188199"/>
            <a:ext cx="1425610" cy="381211"/>
          </a:xfrm>
          <a:prstGeom prst="rect">
            <a:avLst/>
          </a:prstGeom>
          <a:noFill/>
          <a:ln>
            <a:noFill/>
          </a:ln>
        </p:spPr>
      </p:pic>
      <p:cxnSp>
        <p:nvCxnSpPr>
          <p:cNvPr id="123" name="Google Shape;123;g12fbe55718e_0_1027"/>
          <p:cNvCxnSpPr/>
          <p:nvPr/>
        </p:nvCxnSpPr>
        <p:spPr>
          <a:xfrm>
            <a:off x="466925" y="1314325"/>
            <a:ext cx="11389200" cy="14100"/>
          </a:xfrm>
          <a:prstGeom prst="straightConnector1">
            <a:avLst/>
          </a:prstGeom>
          <a:noFill/>
          <a:ln w="9525" cap="flat" cmpd="sng">
            <a:solidFill>
              <a:schemeClr val="lt1"/>
            </a:solidFill>
            <a:prstDash val="solid"/>
            <a:miter lim="800000"/>
            <a:headEnd type="none" w="sm" len="sm"/>
            <a:tailEnd type="none" w="sm" len="sm"/>
          </a:ln>
        </p:spPr>
      </p:cxnSp>
      <p:sp>
        <p:nvSpPr>
          <p:cNvPr id="124" name="Google Shape;124;g12fbe55718e_0_1027"/>
          <p:cNvSpPr txBox="1"/>
          <p:nvPr/>
        </p:nvSpPr>
        <p:spPr>
          <a:xfrm>
            <a:off x="1046425" y="6417175"/>
            <a:ext cx="9933600" cy="41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chemeClr val="lt2"/>
                </a:solidFill>
                <a:latin typeface="Open Sans"/>
                <a:ea typeface="Open Sans"/>
                <a:cs typeface="Open Sans"/>
                <a:sym typeface="Open Sans"/>
              </a:rPr>
              <a:t>This document and related items contain Applied Autonomy AS’s proprietary and confidential information. No forwarding, copying, or distribution can be done without agreement with Applied Autonomy AS.</a:t>
            </a:r>
            <a:endParaRPr sz="800" b="0" i="0" u="none" strike="noStrike" cap="none">
              <a:solidFill>
                <a:schemeClr val="lt2"/>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chemeClr val="lt2"/>
                </a:solidFill>
                <a:latin typeface="Open Sans"/>
                <a:ea typeface="Open Sans"/>
                <a:cs typeface="Open Sans"/>
                <a:sym typeface="Open Sans"/>
              </a:rPr>
              <a:t>© 2022 Applied Autonomy AS.</a:t>
            </a:r>
            <a:endParaRPr sz="800" b="0" i="0" u="none" strike="noStrike" cap="none">
              <a:solidFill>
                <a:schemeClr val="lt2"/>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666666"/>
                </a:solidFill>
                <a:latin typeface="Open Sans"/>
                <a:ea typeface="Open Sans"/>
                <a:cs typeface="Open Sans"/>
                <a:sym typeface="Open Sans"/>
              </a:rPr>
              <a:t>   </a:t>
            </a:r>
            <a:endParaRPr sz="1400" b="0" i="0" u="none" strike="noStrike" cap="none">
              <a:solidFill>
                <a:srgbClr val="666666"/>
              </a:solidFill>
              <a:latin typeface="Arial"/>
              <a:ea typeface="Arial"/>
              <a:cs typeface="Arial"/>
              <a:sym typeface="Arial"/>
            </a:endParaRPr>
          </a:p>
        </p:txBody>
      </p:sp>
      <p:sp>
        <p:nvSpPr>
          <p:cNvPr id="125" name="Google Shape;125;g12fbe55718e_0_102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NO"/>
              <a:t>‹#›</a:t>
            </a:fld>
            <a:endParaRPr/>
          </a:p>
        </p:txBody>
      </p:sp>
      <p:sp>
        <p:nvSpPr>
          <p:cNvPr id="126" name="Google Shape;126;g12fbe55718e_0_1027"/>
          <p:cNvSpPr txBox="1">
            <a:spLocks noGrp="1"/>
          </p:cNvSpPr>
          <p:nvPr>
            <p:ph type="title"/>
          </p:nvPr>
        </p:nvSpPr>
        <p:spPr>
          <a:xfrm>
            <a:off x="622575" y="472275"/>
            <a:ext cx="9773100" cy="656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lt2"/>
              </a:buClr>
              <a:buSzPts val="3700"/>
              <a:buFont typeface="Open Sans"/>
              <a:buNone/>
              <a:defRPr>
                <a:solidFill>
                  <a:schemeClr val="lt2"/>
                </a:solidFill>
                <a:latin typeface="Open Sans"/>
                <a:ea typeface="Open Sans"/>
                <a:cs typeface="Open Sans"/>
                <a:sym typeface="Open Sans"/>
              </a:defRPr>
            </a:lvl1pPr>
            <a:lvl2pPr lvl="1" algn="l">
              <a:lnSpc>
                <a:spcPct val="100000"/>
              </a:lnSpc>
              <a:spcBef>
                <a:spcPts val="0"/>
              </a:spcBef>
              <a:spcAft>
                <a:spcPts val="0"/>
              </a:spcAft>
              <a:buClr>
                <a:schemeClr val="lt2"/>
              </a:buClr>
              <a:buSzPts val="3700"/>
              <a:buFont typeface="Open Sans"/>
              <a:buNone/>
              <a:defRPr>
                <a:solidFill>
                  <a:schemeClr val="lt2"/>
                </a:solidFill>
                <a:latin typeface="Open Sans"/>
                <a:ea typeface="Open Sans"/>
                <a:cs typeface="Open Sans"/>
                <a:sym typeface="Open Sans"/>
              </a:defRPr>
            </a:lvl2pPr>
            <a:lvl3pPr lvl="2" algn="l">
              <a:lnSpc>
                <a:spcPct val="100000"/>
              </a:lnSpc>
              <a:spcBef>
                <a:spcPts val="0"/>
              </a:spcBef>
              <a:spcAft>
                <a:spcPts val="0"/>
              </a:spcAft>
              <a:buClr>
                <a:schemeClr val="lt2"/>
              </a:buClr>
              <a:buSzPts val="3700"/>
              <a:buFont typeface="Open Sans"/>
              <a:buNone/>
              <a:defRPr>
                <a:solidFill>
                  <a:schemeClr val="lt2"/>
                </a:solidFill>
                <a:latin typeface="Open Sans"/>
                <a:ea typeface="Open Sans"/>
                <a:cs typeface="Open Sans"/>
                <a:sym typeface="Open Sans"/>
              </a:defRPr>
            </a:lvl3pPr>
            <a:lvl4pPr lvl="3" algn="l">
              <a:lnSpc>
                <a:spcPct val="100000"/>
              </a:lnSpc>
              <a:spcBef>
                <a:spcPts val="0"/>
              </a:spcBef>
              <a:spcAft>
                <a:spcPts val="0"/>
              </a:spcAft>
              <a:buClr>
                <a:schemeClr val="lt2"/>
              </a:buClr>
              <a:buSzPts val="3700"/>
              <a:buFont typeface="Open Sans"/>
              <a:buNone/>
              <a:defRPr>
                <a:solidFill>
                  <a:schemeClr val="lt2"/>
                </a:solidFill>
                <a:latin typeface="Open Sans"/>
                <a:ea typeface="Open Sans"/>
                <a:cs typeface="Open Sans"/>
                <a:sym typeface="Open Sans"/>
              </a:defRPr>
            </a:lvl4pPr>
            <a:lvl5pPr lvl="4" algn="l">
              <a:lnSpc>
                <a:spcPct val="100000"/>
              </a:lnSpc>
              <a:spcBef>
                <a:spcPts val="0"/>
              </a:spcBef>
              <a:spcAft>
                <a:spcPts val="0"/>
              </a:spcAft>
              <a:buClr>
                <a:schemeClr val="lt2"/>
              </a:buClr>
              <a:buSzPts val="3700"/>
              <a:buFont typeface="Open Sans"/>
              <a:buNone/>
              <a:defRPr>
                <a:solidFill>
                  <a:schemeClr val="lt2"/>
                </a:solidFill>
                <a:latin typeface="Open Sans"/>
                <a:ea typeface="Open Sans"/>
                <a:cs typeface="Open Sans"/>
                <a:sym typeface="Open Sans"/>
              </a:defRPr>
            </a:lvl5pPr>
            <a:lvl6pPr lvl="5" algn="l">
              <a:lnSpc>
                <a:spcPct val="100000"/>
              </a:lnSpc>
              <a:spcBef>
                <a:spcPts val="0"/>
              </a:spcBef>
              <a:spcAft>
                <a:spcPts val="0"/>
              </a:spcAft>
              <a:buClr>
                <a:schemeClr val="lt2"/>
              </a:buClr>
              <a:buSzPts val="3700"/>
              <a:buFont typeface="Open Sans"/>
              <a:buNone/>
              <a:defRPr>
                <a:solidFill>
                  <a:schemeClr val="lt2"/>
                </a:solidFill>
                <a:latin typeface="Open Sans"/>
                <a:ea typeface="Open Sans"/>
                <a:cs typeface="Open Sans"/>
                <a:sym typeface="Open Sans"/>
              </a:defRPr>
            </a:lvl6pPr>
            <a:lvl7pPr lvl="6" algn="l">
              <a:lnSpc>
                <a:spcPct val="100000"/>
              </a:lnSpc>
              <a:spcBef>
                <a:spcPts val="0"/>
              </a:spcBef>
              <a:spcAft>
                <a:spcPts val="0"/>
              </a:spcAft>
              <a:buClr>
                <a:schemeClr val="lt2"/>
              </a:buClr>
              <a:buSzPts val="3700"/>
              <a:buFont typeface="Open Sans"/>
              <a:buNone/>
              <a:defRPr>
                <a:solidFill>
                  <a:schemeClr val="lt2"/>
                </a:solidFill>
                <a:latin typeface="Open Sans"/>
                <a:ea typeface="Open Sans"/>
                <a:cs typeface="Open Sans"/>
                <a:sym typeface="Open Sans"/>
              </a:defRPr>
            </a:lvl7pPr>
            <a:lvl8pPr lvl="7" algn="l">
              <a:lnSpc>
                <a:spcPct val="100000"/>
              </a:lnSpc>
              <a:spcBef>
                <a:spcPts val="0"/>
              </a:spcBef>
              <a:spcAft>
                <a:spcPts val="0"/>
              </a:spcAft>
              <a:buClr>
                <a:schemeClr val="lt2"/>
              </a:buClr>
              <a:buSzPts val="3700"/>
              <a:buFont typeface="Open Sans"/>
              <a:buNone/>
              <a:defRPr>
                <a:solidFill>
                  <a:schemeClr val="lt2"/>
                </a:solidFill>
                <a:latin typeface="Open Sans"/>
                <a:ea typeface="Open Sans"/>
                <a:cs typeface="Open Sans"/>
                <a:sym typeface="Open Sans"/>
              </a:defRPr>
            </a:lvl8pPr>
            <a:lvl9pPr lvl="8" algn="l">
              <a:lnSpc>
                <a:spcPct val="100000"/>
              </a:lnSpc>
              <a:spcBef>
                <a:spcPts val="0"/>
              </a:spcBef>
              <a:spcAft>
                <a:spcPts val="0"/>
              </a:spcAft>
              <a:buClr>
                <a:schemeClr val="lt2"/>
              </a:buClr>
              <a:buSzPts val="3700"/>
              <a:buFont typeface="Open Sans"/>
              <a:buNone/>
              <a:defRPr>
                <a:solidFill>
                  <a:schemeClr val="lt2"/>
                </a:solidFill>
                <a:latin typeface="Open Sans"/>
                <a:ea typeface="Open Sans"/>
                <a:cs typeface="Open Sans"/>
                <a:sym typeface="Open Sans"/>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bo-colour">
  <p:cSld name="BLANK_1_1">
    <p:spTree>
      <p:nvGrpSpPr>
        <p:cNvPr id="1" name="Shape 127"/>
        <p:cNvGrpSpPr/>
        <p:nvPr/>
      </p:nvGrpSpPr>
      <p:grpSpPr>
        <a:xfrm>
          <a:off x="0" y="0"/>
          <a:ext cx="0" cy="0"/>
          <a:chOff x="0" y="0"/>
          <a:chExt cx="0" cy="0"/>
        </a:xfrm>
      </p:grpSpPr>
      <p:sp>
        <p:nvSpPr>
          <p:cNvPr id="128" name="Google Shape;128;g12fbe55718e_0_1037"/>
          <p:cNvSpPr/>
          <p:nvPr/>
        </p:nvSpPr>
        <p:spPr>
          <a:xfrm>
            <a:off x="25" y="0"/>
            <a:ext cx="12192000" cy="6858000"/>
          </a:xfrm>
          <a:prstGeom prst="rect">
            <a:avLst/>
          </a:prstGeom>
          <a:gradFill>
            <a:gsLst>
              <a:gs pos="0">
                <a:srgbClr val="03BDE7"/>
              </a:gs>
              <a:gs pos="100000">
                <a:srgbClr val="05506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9" name="Google Shape;129;g12fbe55718e_0_1037"/>
          <p:cNvSpPr txBox="1">
            <a:spLocks noGrp="1"/>
          </p:cNvSpPr>
          <p:nvPr>
            <p:ph type="body" idx="1"/>
          </p:nvPr>
        </p:nvSpPr>
        <p:spPr>
          <a:xfrm>
            <a:off x="4064000" y="1609925"/>
            <a:ext cx="7574700" cy="4326300"/>
          </a:xfrm>
          <a:prstGeom prst="rect">
            <a:avLst/>
          </a:prstGeom>
          <a:noFill/>
          <a:ln>
            <a:noFill/>
          </a:ln>
        </p:spPr>
        <p:txBody>
          <a:bodyPr spcFirstLastPara="1" wrap="square" lIns="121900" tIns="121900" rIns="121900" bIns="121900" anchor="t" anchorCtr="0">
            <a:noAutofit/>
          </a:bodyPr>
          <a:lstStyle>
            <a:lvl1pPr marL="457200" marR="0" lvl="0" indent="-342900" algn="l">
              <a:lnSpc>
                <a:spcPct val="115000"/>
              </a:lnSpc>
              <a:spcBef>
                <a:spcPts val="0"/>
              </a:spcBef>
              <a:spcAft>
                <a:spcPts val="0"/>
              </a:spcAft>
              <a:buClr>
                <a:schemeClr val="lt2"/>
              </a:buClr>
              <a:buSzPts val="1800"/>
              <a:buFont typeface="Open Sans"/>
              <a:buChar char="●"/>
              <a:defRPr sz="1800" i="0" u="none" strike="noStrike" cap="none">
                <a:solidFill>
                  <a:schemeClr val="lt2"/>
                </a:solidFill>
                <a:latin typeface="Open Sans"/>
                <a:ea typeface="Open Sans"/>
                <a:cs typeface="Open Sans"/>
                <a:sym typeface="Open Sans"/>
              </a:defRPr>
            </a:lvl1pPr>
            <a:lvl2pPr marL="914400" marR="0" lvl="1"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2pPr>
            <a:lvl3pPr marL="1371600" marR="0" lvl="2"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3pPr>
            <a:lvl4pPr marL="1828800" marR="0" lvl="3"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4pPr>
            <a:lvl5pPr marL="2286000" marR="0" lvl="4"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5pPr>
            <a:lvl6pPr marL="2743200" marR="0" lvl="5"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6pPr>
            <a:lvl7pPr marL="3200400" marR="0" lvl="6"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7pPr>
            <a:lvl8pPr marL="3657600" marR="0" lvl="7"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8pPr>
            <a:lvl9pPr marL="4114800" marR="0" lvl="8" indent="-311150" algn="l">
              <a:lnSpc>
                <a:spcPct val="115000"/>
              </a:lnSpc>
              <a:spcBef>
                <a:spcPts val="2100"/>
              </a:spcBef>
              <a:spcAft>
                <a:spcPts val="210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9pPr>
          </a:lstStyle>
          <a:p>
            <a:endParaRPr/>
          </a:p>
        </p:txBody>
      </p:sp>
      <p:sp>
        <p:nvSpPr>
          <p:cNvPr id="130" name="Google Shape;130;g12fbe55718e_0_1037"/>
          <p:cNvSpPr txBox="1"/>
          <p:nvPr/>
        </p:nvSpPr>
        <p:spPr>
          <a:xfrm>
            <a:off x="10561591" y="569400"/>
            <a:ext cx="1507800" cy="184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no-NO" sz="600" b="0" i="0" u="none" strike="noStrike" cap="none">
                <a:solidFill>
                  <a:schemeClr val="lt2"/>
                </a:solidFill>
                <a:latin typeface="Arial"/>
                <a:ea typeface="Arial"/>
                <a:cs typeface="Arial"/>
                <a:sym typeface="Arial"/>
              </a:rPr>
              <a:t>The Mobility Services Platform</a:t>
            </a:r>
            <a:endParaRPr sz="1400" b="0" i="0" u="none" strike="noStrike" cap="none">
              <a:solidFill>
                <a:schemeClr val="lt2"/>
              </a:solidFill>
              <a:latin typeface="Arial"/>
              <a:ea typeface="Arial"/>
              <a:cs typeface="Arial"/>
              <a:sym typeface="Arial"/>
            </a:endParaRPr>
          </a:p>
        </p:txBody>
      </p:sp>
      <p:pic>
        <p:nvPicPr>
          <p:cNvPr id="131" name="Google Shape;131;g12fbe55718e_0_1037"/>
          <p:cNvPicPr preferRelativeResize="0"/>
          <p:nvPr/>
        </p:nvPicPr>
        <p:blipFill rotWithShape="1">
          <a:blip r:embed="rId2">
            <a:alphaModFix/>
          </a:blip>
          <a:srcRect/>
          <a:stretch/>
        </p:blipFill>
        <p:spPr>
          <a:xfrm>
            <a:off x="10602697" y="188199"/>
            <a:ext cx="1425610" cy="381211"/>
          </a:xfrm>
          <a:prstGeom prst="rect">
            <a:avLst/>
          </a:prstGeom>
          <a:noFill/>
          <a:ln>
            <a:noFill/>
          </a:ln>
        </p:spPr>
      </p:pic>
      <p:cxnSp>
        <p:nvCxnSpPr>
          <p:cNvPr id="132" name="Google Shape;132;g12fbe55718e_0_1037"/>
          <p:cNvCxnSpPr/>
          <p:nvPr/>
        </p:nvCxnSpPr>
        <p:spPr>
          <a:xfrm>
            <a:off x="3942950" y="1314325"/>
            <a:ext cx="7913400" cy="14100"/>
          </a:xfrm>
          <a:prstGeom prst="straightConnector1">
            <a:avLst/>
          </a:prstGeom>
          <a:noFill/>
          <a:ln w="9525" cap="flat" cmpd="sng">
            <a:solidFill>
              <a:schemeClr val="lt1"/>
            </a:solidFill>
            <a:prstDash val="solid"/>
            <a:miter lim="800000"/>
            <a:headEnd type="none" w="sm" len="sm"/>
            <a:tailEnd type="none" w="sm" len="sm"/>
          </a:ln>
        </p:spPr>
      </p:cxnSp>
      <p:sp>
        <p:nvSpPr>
          <p:cNvPr id="133" name="Google Shape;133;g12fbe55718e_0_1037"/>
          <p:cNvSpPr txBox="1"/>
          <p:nvPr/>
        </p:nvSpPr>
        <p:spPr>
          <a:xfrm>
            <a:off x="1046425" y="6417175"/>
            <a:ext cx="9933600" cy="41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chemeClr val="lt2"/>
                </a:solidFill>
                <a:latin typeface="Open Sans"/>
                <a:ea typeface="Open Sans"/>
                <a:cs typeface="Open Sans"/>
                <a:sym typeface="Open Sans"/>
              </a:rPr>
              <a:t>This document and related items contain Applied Autonomy AS’s proprietary and confidential information. No forwarding, copying, or distribution can be done without agreement with Applied Autonomy AS.</a:t>
            </a:r>
            <a:endParaRPr sz="800" b="0" i="0" u="none" strike="noStrike" cap="none">
              <a:solidFill>
                <a:schemeClr val="lt2"/>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chemeClr val="lt2"/>
                </a:solidFill>
                <a:latin typeface="Open Sans"/>
                <a:ea typeface="Open Sans"/>
                <a:cs typeface="Open Sans"/>
                <a:sym typeface="Open Sans"/>
              </a:rPr>
              <a:t>© 2022 Applied Autonomy AS.</a:t>
            </a:r>
            <a:endParaRPr sz="800" b="0" i="0" u="none" strike="noStrike" cap="none">
              <a:solidFill>
                <a:schemeClr val="lt2"/>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666666"/>
                </a:solidFill>
                <a:latin typeface="Open Sans"/>
                <a:ea typeface="Open Sans"/>
                <a:cs typeface="Open Sans"/>
                <a:sym typeface="Open Sans"/>
              </a:rPr>
              <a:t>   </a:t>
            </a:r>
            <a:endParaRPr sz="1400" b="0" i="0" u="none" strike="noStrike" cap="none">
              <a:solidFill>
                <a:srgbClr val="666666"/>
              </a:solidFill>
              <a:latin typeface="Arial"/>
              <a:ea typeface="Arial"/>
              <a:cs typeface="Arial"/>
              <a:sym typeface="Arial"/>
            </a:endParaRPr>
          </a:p>
        </p:txBody>
      </p:sp>
      <p:sp>
        <p:nvSpPr>
          <p:cNvPr id="134" name="Google Shape;134;g12fbe55718e_0_103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NO"/>
              <a:t>‹#›</a:t>
            </a:fld>
            <a:endParaRPr/>
          </a:p>
        </p:txBody>
      </p:sp>
      <p:sp>
        <p:nvSpPr>
          <p:cNvPr id="135" name="Google Shape;135;g12fbe55718e_0_1037"/>
          <p:cNvSpPr txBox="1">
            <a:spLocks noGrp="1"/>
          </p:cNvSpPr>
          <p:nvPr>
            <p:ph type="title"/>
          </p:nvPr>
        </p:nvSpPr>
        <p:spPr>
          <a:xfrm>
            <a:off x="3942950" y="376125"/>
            <a:ext cx="6563100" cy="656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lt2"/>
              </a:buClr>
              <a:buSzPts val="3700"/>
              <a:buFont typeface="Open Sans"/>
              <a:buNone/>
              <a:defRPr>
                <a:solidFill>
                  <a:schemeClr val="lt2"/>
                </a:solidFill>
                <a:latin typeface="Open Sans"/>
                <a:ea typeface="Open Sans"/>
                <a:cs typeface="Open Sans"/>
                <a:sym typeface="Open Sans"/>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igure-colour">
  <p:cSld name="BLANK_1_1_2">
    <p:spTree>
      <p:nvGrpSpPr>
        <p:cNvPr id="1" name="Shape 136"/>
        <p:cNvGrpSpPr/>
        <p:nvPr/>
      </p:nvGrpSpPr>
      <p:grpSpPr>
        <a:xfrm>
          <a:off x="0" y="0"/>
          <a:ext cx="0" cy="0"/>
          <a:chOff x="0" y="0"/>
          <a:chExt cx="0" cy="0"/>
        </a:xfrm>
      </p:grpSpPr>
      <p:sp>
        <p:nvSpPr>
          <p:cNvPr id="137" name="Google Shape;137;g12fbe55718e_0_1046"/>
          <p:cNvSpPr/>
          <p:nvPr/>
        </p:nvSpPr>
        <p:spPr>
          <a:xfrm>
            <a:off x="25" y="0"/>
            <a:ext cx="12192000" cy="6858000"/>
          </a:xfrm>
          <a:prstGeom prst="rect">
            <a:avLst/>
          </a:prstGeom>
          <a:gradFill>
            <a:gsLst>
              <a:gs pos="0">
                <a:srgbClr val="03BDE7"/>
              </a:gs>
              <a:gs pos="100000">
                <a:srgbClr val="05506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8" name="Google Shape;138;g12fbe55718e_0_1046"/>
          <p:cNvSpPr txBox="1"/>
          <p:nvPr/>
        </p:nvSpPr>
        <p:spPr>
          <a:xfrm>
            <a:off x="10561591" y="569400"/>
            <a:ext cx="1507800" cy="184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no-NO" sz="600" b="0" i="0" u="none" strike="noStrike" cap="none">
                <a:solidFill>
                  <a:schemeClr val="lt2"/>
                </a:solidFill>
                <a:latin typeface="Arial"/>
                <a:ea typeface="Arial"/>
                <a:cs typeface="Arial"/>
                <a:sym typeface="Arial"/>
              </a:rPr>
              <a:t>The Mobility Services Platform</a:t>
            </a:r>
            <a:endParaRPr sz="1400" b="0" i="0" u="none" strike="noStrike" cap="none">
              <a:solidFill>
                <a:schemeClr val="lt2"/>
              </a:solidFill>
              <a:latin typeface="Arial"/>
              <a:ea typeface="Arial"/>
              <a:cs typeface="Arial"/>
              <a:sym typeface="Arial"/>
            </a:endParaRPr>
          </a:p>
        </p:txBody>
      </p:sp>
      <p:pic>
        <p:nvPicPr>
          <p:cNvPr id="139" name="Google Shape;139;g12fbe55718e_0_1046"/>
          <p:cNvPicPr preferRelativeResize="0"/>
          <p:nvPr/>
        </p:nvPicPr>
        <p:blipFill rotWithShape="1">
          <a:blip r:embed="rId2">
            <a:alphaModFix/>
          </a:blip>
          <a:srcRect/>
          <a:stretch/>
        </p:blipFill>
        <p:spPr>
          <a:xfrm>
            <a:off x="10602697" y="188199"/>
            <a:ext cx="1425610" cy="381211"/>
          </a:xfrm>
          <a:prstGeom prst="rect">
            <a:avLst/>
          </a:prstGeom>
          <a:noFill/>
          <a:ln>
            <a:noFill/>
          </a:ln>
        </p:spPr>
      </p:pic>
      <p:cxnSp>
        <p:nvCxnSpPr>
          <p:cNvPr id="140" name="Google Shape;140;g12fbe55718e_0_1046"/>
          <p:cNvCxnSpPr/>
          <p:nvPr/>
        </p:nvCxnSpPr>
        <p:spPr>
          <a:xfrm>
            <a:off x="293975" y="1362400"/>
            <a:ext cx="11483100" cy="3900"/>
          </a:xfrm>
          <a:prstGeom prst="straightConnector1">
            <a:avLst/>
          </a:prstGeom>
          <a:noFill/>
          <a:ln w="9525" cap="flat" cmpd="sng">
            <a:solidFill>
              <a:schemeClr val="lt1"/>
            </a:solidFill>
            <a:prstDash val="solid"/>
            <a:miter lim="800000"/>
            <a:headEnd type="none" w="sm" len="sm"/>
            <a:tailEnd type="none" w="sm" len="sm"/>
          </a:ln>
        </p:spPr>
      </p:cxnSp>
      <p:sp>
        <p:nvSpPr>
          <p:cNvPr id="141" name="Google Shape;141;g12fbe55718e_0_1046"/>
          <p:cNvSpPr txBox="1"/>
          <p:nvPr/>
        </p:nvSpPr>
        <p:spPr>
          <a:xfrm>
            <a:off x="1046425" y="6417175"/>
            <a:ext cx="9933600" cy="41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chemeClr val="lt2"/>
                </a:solidFill>
                <a:latin typeface="Open Sans"/>
                <a:ea typeface="Open Sans"/>
                <a:cs typeface="Open Sans"/>
                <a:sym typeface="Open Sans"/>
              </a:rPr>
              <a:t>This document and related items contain Applied Autonomy AS’s proprietary and confidential information. No forwarding, copying, or distribution can be done without agreement with Applied Autonomy AS.</a:t>
            </a:r>
            <a:endParaRPr sz="800" b="0" i="0" u="none" strike="noStrike" cap="none">
              <a:solidFill>
                <a:schemeClr val="lt2"/>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chemeClr val="lt2"/>
                </a:solidFill>
                <a:latin typeface="Open Sans"/>
                <a:ea typeface="Open Sans"/>
                <a:cs typeface="Open Sans"/>
                <a:sym typeface="Open Sans"/>
              </a:rPr>
              <a:t>© 2022 Applied Autonomy AS.</a:t>
            </a:r>
            <a:endParaRPr sz="800" b="0" i="0" u="none" strike="noStrike" cap="none">
              <a:solidFill>
                <a:schemeClr val="lt2"/>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666666"/>
                </a:solidFill>
                <a:latin typeface="Open Sans"/>
                <a:ea typeface="Open Sans"/>
                <a:cs typeface="Open Sans"/>
                <a:sym typeface="Open Sans"/>
              </a:rPr>
              <a:t>   </a:t>
            </a:r>
            <a:endParaRPr sz="1400" b="0" i="0" u="none" strike="noStrike" cap="none">
              <a:solidFill>
                <a:srgbClr val="666666"/>
              </a:solidFill>
              <a:latin typeface="Arial"/>
              <a:ea typeface="Arial"/>
              <a:cs typeface="Arial"/>
              <a:sym typeface="Arial"/>
            </a:endParaRPr>
          </a:p>
        </p:txBody>
      </p:sp>
      <p:sp>
        <p:nvSpPr>
          <p:cNvPr id="142" name="Google Shape;142;g12fbe55718e_0_104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NO"/>
              <a:t>‹#›</a:t>
            </a:fld>
            <a:endParaRPr/>
          </a:p>
        </p:txBody>
      </p:sp>
      <p:sp>
        <p:nvSpPr>
          <p:cNvPr id="143" name="Google Shape;143;g12fbe55718e_0_1046"/>
          <p:cNvSpPr txBox="1">
            <a:spLocks noGrp="1"/>
          </p:cNvSpPr>
          <p:nvPr>
            <p:ph type="title"/>
          </p:nvPr>
        </p:nvSpPr>
        <p:spPr>
          <a:xfrm>
            <a:off x="642950" y="412475"/>
            <a:ext cx="9773100" cy="656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lt2"/>
              </a:buClr>
              <a:buSzPts val="3700"/>
              <a:buFont typeface="Open Sans"/>
              <a:buNone/>
              <a:defRPr>
                <a:solidFill>
                  <a:schemeClr val="lt2"/>
                </a:solidFill>
                <a:latin typeface="Open Sans"/>
                <a:ea typeface="Open Sans"/>
                <a:cs typeface="Open Sans"/>
                <a:sym typeface="Open Sans"/>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MM-SFM">
  <p:cSld name="BLANK_1_1_2_1">
    <p:spTree>
      <p:nvGrpSpPr>
        <p:cNvPr id="1" name="Shape 144"/>
        <p:cNvGrpSpPr/>
        <p:nvPr/>
      </p:nvGrpSpPr>
      <p:grpSpPr>
        <a:xfrm>
          <a:off x="0" y="0"/>
          <a:ext cx="0" cy="0"/>
          <a:chOff x="0" y="0"/>
          <a:chExt cx="0" cy="0"/>
        </a:xfrm>
      </p:grpSpPr>
      <p:sp>
        <p:nvSpPr>
          <p:cNvPr id="145" name="Google Shape;145;g12fbe55718e_0_1054"/>
          <p:cNvSpPr/>
          <p:nvPr/>
        </p:nvSpPr>
        <p:spPr>
          <a:xfrm>
            <a:off x="25" y="0"/>
            <a:ext cx="12192000" cy="6858000"/>
          </a:xfrm>
          <a:prstGeom prst="rect">
            <a:avLst/>
          </a:prstGeom>
          <a:gradFill>
            <a:gsLst>
              <a:gs pos="0">
                <a:srgbClr val="03BDE7"/>
              </a:gs>
              <a:gs pos="100000">
                <a:srgbClr val="05506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6" name="Google Shape;146;g12fbe55718e_0_1054"/>
          <p:cNvSpPr txBox="1"/>
          <p:nvPr/>
        </p:nvSpPr>
        <p:spPr>
          <a:xfrm>
            <a:off x="10561591" y="569400"/>
            <a:ext cx="1507800" cy="184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no-NO" sz="600" b="0" i="0" u="none" strike="noStrike" cap="none">
                <a:solidFill>
                  <a:schemeClr val="lt2"/>
                </a:solidFill>
                <a:latin typeface="Arial"/>
                <a:ea typeface="Arial"/>
                <a:cs typeface="Arial"/>
                <a:sym typeface="Arial"/>
              </a:rPr>
              <a:t>The Mobility Services Platform</a:t>
            </a:r>
            <a:endParaRPr sz="1400" b="0" i="0" u="none" strike="noStrike" cap="none">
              <a:solidFill>
                <a:schemeClr val="lt2"/>
              </a:solidFill>
              <a:latin typeface="Arial"/>
              <a:ea typeface="Arial"/>
              <a:cs typeface="Arial"/>
              <a:sym typeface="Arial"/>
            </a:endParaRPr>
          </a:p>
        </p:txBody>
      </p:sp>
      <p:pic>
        <p:nvPicPr>
          <p:cNvPr id="147" name="Google Shape;147;g12fbe55718e_0_1054"/>
          <p:cNvPicPr preferRelativeResize="0"/>
          <p:nvPr/>
        </p:nvPicPr>
        <p:blipFill rotWithShape="1">
          <a:blip r:embed="rId2">
            <a:alphaModFix/>
          </a:blip>
          <a:srcRect/>
          <a:stretch/>
        </p:blipFill>
        <p:spPr>
          <a:xfrm>
            <a:off x="10602697" y="188199"/>
            <a:ext cx="1425610" cy="381211"/>
          </a:xfrm>
          <a:prstGeom prst="rect">
            <a:avLst/>
          </a:prstGeom>
          <a:noFill/>
          <a:ln>
            <a:noFill/>
          </a:ln>
        </p:spPr>
      </p:pic>
      <p:cxnSp>
        <p:nvCxnSpPr>
          <p:cNvPr id="148" name="Google Shape;148;g12fbe55718e_0_1054"/>
          <p:cNvCxnSpPr/>
          <p:nvPr/>
        </p:nvCxnSpPr>
        <p:spPr>
          <a:xfrm>
            <a:off x="293975" y="1362400"/>
            <a:ext cx="11483100" cy="3900"/>
          </a:xfrm>
          <a:prstGeom prst="straightConnector1">
            <a:avLst/>
          </a:prstGeom>
          <a:noFill/>
          <a:ln w="9525" cap="flat" cmpd="sng">
            <a:solidFill>
              <a:schemeClr val="lt1"/>
            </a:solidFill>
            <a:prstDash val="solid"/>
            <a:miter lim="800000"/>
            <a:headEnd type="none" w="sm" len="sm"/>
            <a:tailEnd type="none" w="sm" len="sm"/>
          </a:ln>
        </p:spPr>
      </p:cxnSp>
      <p:sp>
        <p:nvSpPr>
          <p:cNvPr id="149" name="Google Shape;149;g12fbe55718e_0_1054"/>
          <p:cNvSpPr txBox="1"/>
          <p:nvPr/>
        </p:nvSpPr>
        <p:spPr>
          <a:xfrm>
            <a:off x="1046425" y="6417175"/>
            <a:ext cx="9933600" cy="41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chemeClr val="lt2"/>
                </a:solidFill>
                <a:latin typeface="Open Sans"/>
                <a:ea typeface="Open Sans"/>
                <a:cs typeface="Open Sans"/>
                <a:sym typeface="Open Sans"/>
              </a:rPr>
              <a:t>This document and related items contain Applied Autonomy AS’s proprietary and confidential information. No forwarding, copying, or distribution can be done without agreement with Applied Autonomy AS.</a:t>
            </a:r>
            <a:endParaRPr sz="800" b="0" i="0" u="none" strike="noStrike" cap="none">
              <a:solidFill>
                <a:schemeClr val="lt2"/>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chemeClr val="lt2"/>
                </a:solidFill>
                <a:latin typeface="Open Sans"/>
                <a:ea typeface="Open Sans"/>
                <a:cs typeface="Open Sans"/>
                <a:sym typeface="Open Sans"/>
              </a:rPr>
              <a:t>© 2022 Applied Autonomy AS.</a:t>
            </a:r>
            <a:endParaRPr sz="800" b="0" i="0" u="none" strike="noStrike" cap="none">
              <a:solidFill>
                <a:schemeClr val="lt2"/>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666666"/>
                </a:solidFill>
                <a:latin typeface="Open Sans"/>
                <a:ea typeface="Open Sans"/>
                <a:cs typeface="Open Sans"/>
                <a:sym typeface="Open Sans"/>
              </a:rPr>
              <a:t>   </a:t>
            </a:r>
            <a:endParaRPr sz="1400" b="0" i="0" u="none" strike="noStrike" cap="none">
              <a:solidFill>
                <a:srgbClr val="666666"/>
              </a:solidFill>
              <a:latin typeface="Arial"/>
              <a:ea typeface="Arial"/>
              <a:cs typeface="Arial"/>
              <a:sym typeface="Arial"/>
            </a:endParaRPr>
          </a:p>
        </p:txBody>
      </p:sp>
      <p:sp>
        <p:nvSpPr>
          <p:cNvPr id="150" name="Google Shape;150;g12fbe55718e_0_105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NO"/>
              <a:t>‹#›</a:t>
            </a:fld>
            <a:endParaRPr/>
          </a:p>
        </p:txBody>
      </p:sp>
      <p:sp>
        <p:nvSpPr>
          <p:cNvPr id="151" name="Google Shape;151;g12fbe55718e_0_1054"/>
          <p:cNvSpPr txBox="1">
            <a:spLocks noGrp="1"/>
          </p:cNvSpPr>
          <p:nvPr>
            <p:ph type="title"/>
          </p:nvPr>
        </p:nvSpPr>
        <p:spPr>
          <a:xfrm>
            <a:off x="642950" y="412475"/>
            <a:ext cx="9773100" cy="656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lt2"/>
              </a:buClr>
              <a:buSzPts val="3700"/>
              <a:buFont typeface="Open Sans"/>
              <a:buNone/>
              <a:defRPr>
                <a:solidFill>
                  <a:schemeClr val="lt2"/>
                </a:solidFill>
                <a:latin typeface="Open Sans"/>
                <a:ea typeface="Open Sans"/>
                <a:cs typeface="Open Sans"/>
                <a:sym typeface="Open Sans"/>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52" name="Google Shape;152;g12fbe55718e_0_1054"/>
          <p:cNvSpPr/>
          <p:nvPr/>
        </p:nvSpPr>
        <p:spPr>
          <a:xfrm>
            <a:off x="842275" y="3895700"/>
            <a:ext cx="3373800" cy="2277600"/>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g12fbe55718e_0_1054"/>
          <p:cNvSpPr/>
          <p:nvPr/>
        </p:nvSpPr>
        <p:spPr>
          <a:xfrm>
            <a:off x="842281" y="1565092"/>
            <a:ext cx="3373800" cy="2109600"/>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4" name="Google Shape;154;g12fbe55718e_0_1054" descr="Et bilde som inneholder tekst, elektronikk&#10;&#10;Automatisk generert beskrivelse"/>
          <p:cNvPicPr preferRelativeResize="0"/>
          <p:nvPr/>
        </p:nvPicPr>
        <p:blipFill rotWithShape="1">
          <a:blip r:embed="rId3">
            <a:alphaModFix/>
          </a:blip>
          <a:srcRect r="12257"/>
          <a:stretch/>
        </p:blipFill>
        <p:spPr>
          <a:xfrm>
            <a:off x="1214996" y="1812105"/>
            <a:ext cx="2628394" cy="1615656"/>
          </a:xfrm>
          <a:prstGeom prst="rect">
            <a:avLst/>
          </a:prstGeom>
          <a:noFill/>
          <a:ln>
            <a:noFill/>
          </a:ln>
        </p:spPr>
      </p:pic>
      <p:grpSp>
        <p:nvGrpSpPr>
          <p:cNvPr id="155" name="Google Shape;155;g12fbe55718e_0_1054"/>
          <p:cNvGrpSpPr/>
          <p:nvPr/>
        </p:nvGrpSpPr>
        <p:grpSpPr>
          <a:xfrm>
            <a:off x="1214926" y="4050387"/>
            <a:ext cx="2628500" cy="1991112"/>
            <a:chOff x="6358435" y="4489273"/>
            <a:chExt cx="2452417" cy="1694131"/>
          </a:xfrm>
        </p:grpSpPr>
        <p:pic>
          <p:nvPicPr>
            <p:cNvPr id="156" name="Google Shape;156;g12fbe55718e_0_1054"/>
            <p:cNvPicPr preferRelativeResize="0"/>
            <p:nvPr/>
          </p:nvPicPr>
          <p:blipFill rotWithShape="1">
            <a:blip r:embed="rId4">
              <a:alphaModFix/>
            </a:blip>
            <a:srcRect t="2391"/>
            <a:stretch/>
          </p:blipFill>
          <p:spPr>
            <a:xfrm>
              <a:off x="6358435" y="4489273"/>
              <a:ext cx="2452417" cy="1694131"/>
            </a:xfrm>
            <a:prstGeom prst="rect">
              <a:avLst/>
            </a:prstGeom>
            <a:noFill/>
            <a:ln>
              <a:noFill/>
            </a:ln>
          </p:spPr>
        </p:pic>
        <p:pic>
          <p:nvPicPr>
            <p:cNvPr id="157" name="Google Shape;157;g12fbe55718e_0_1054"/>
            <p:cNvPicPr preferRelativeResize="0"/>
            <p:nvPr/>
          </p:nvPicPr>
          <p:blipFill rotWithShape="1">
            <a:blip r:embed="rId5">
              <a:alphaModFix/>
            </a:blip>
            <a:srcRect l="49500" t="1768"/>
            <a:stretch/>
          </p:blipFill>
          <p:spPr>
            <a:xfrm>
              <a:off x="8159050" y="4489273"/>
              <a:ext cx="651800" cy="1664198"/>
            </a:xfrm>
            <a:prstGeom prst="rect">
              <a:avLst/>
            </a:prstGeom>
            <a:noFill/>
            <a:ln>
              <a:noFill/>
            </a:ln>
          </p:spPr>
        </p:pic>
        <p:pic>
          <p:nvPicPr>
            <p:cNvPr id="158" name="Google Shape;158;g12fbe55718e_0_1054"/>
            <p:cNvPicPr preferRelativeResize="0"/>
            <p:nvPr/>
          </p:nvPicPr>
          <p:blipFill rotWithShape="1">
            <a:blip r:embed="rId6">
              <a:alphaModFix/>
            </a:blip>
            <a:srcRect b="42683"/>
            <a:stretch/>
          </p:blipFill>
          <p:spPr>
            <a:xfrm>
              <a:off x="8163668" y="5301034"/>
              <a:ext cx="605433" cy="454233"/>
            </a:xfrm>
            <a:prstGeom prst="rect">
              <a:avLst/>
            </a:prstGeom>
            <a:noFill/>
            <a:ln>
              <a:noFill/>
            </a:ln>
          </p:spPr>
        </p:pic>
      </p:grpSp>
      <p:sp>
        <p:nvSpPr>
          <p:cNvPr id="159" name="Google Shape;159;g12fbe55718e_0_1054"/>
          <p:cNvSpPr txBox="1">
            <a:spLocks noGrp="1"/>
          </p:cNvSpPr>
          <p:nvPr>
            <p:ph type="body" idx="1"/>
          </p:nvPr>
        </p:nvSpPr>
        <p:spPr>
          <a:xfrm>
            <a:off x="4350400" y="1684088"/>
            <a:ext cx="7677900" cy="3918600"/>
          </a:xfrm>
          <a:prstGeom prst="rect">
            <a:avLst/>
          </a:prstGeom>
          <a:noFill/>
          <a:ln>
            <a:noFill/>
          </a:ln>
        </p:spPr>
        <p:txBody>
          <a:bodyPr spcFirstLastPara="1" wrap="square" lIns="121900" tIns="121900" rIns="121900" bIns="121900" anchor="t" anchorCtr="0">
            <a:noAutofit/>
          </a:bodyPr>
          <a:lstStyle>
            <a:lvl1pPr marL="457200" lvl="0" indent="-342900" algn="l">
              <a:lnSpc>
                <a:spcPct val="115000"/>
              </a:lnSpc>
              <a:spcBef>
                <a:spcPts val="0"/>
              </a:spcBef>
              <a:spcAft>
                <a:spcPts val="0"/>
              </a:spcAft>
              <a:buClr>
                <a:schemeClr val="lt2"/>
              </a:buClr>
              <a:buSzPts val="1800"/>
              <a:buFont typeface="Open Sans"/>
              <a:buChar char="●"/>
              <a:defRPr sz="1800">
                <a:solidFill>
                  <a:schemeClr val="lt2"/>
                </a:solidFill>
                <a:latin typeface="Open Sans"/>
                <a:ea typeface="Open Sans"/>
                <a:cs typeface="Open Sans"/>
                <a:sym typeface="Open Sans"/>
              </a:defRPr>
            </a:lvl1pPr>
            <a:lvl2pPr marL="914400" lvl="1" indent="-311150" algn="l">
              <a:lnSpc>
                <a:spcPct val="115000"/>
              </a:lnSpc>
              <a:spcBef>
                <a:spcPts val="2100"/>
              </a:spcBef>
              <a:spcAft>
                <a:spcPts val="0"/>
              </a:spcAft>
              <a:buClr>
                <a:schemeClr val="lt2"/>
              </a:buClr>
              <a:buSzPts val="1300"/>
              <a:buFont typeface="Open Sans"/>
              <a:buChar char="○"/>
              <a:defRPr sz="1300">
                <a:solidFill>
                  <a:schemeClr val="lt2"/>
                </a:solidFill>
                <a:latin typeface="Open Sans"/>
                <a:ea typeface="Open Sans"/>
                <a:cs typeface="Open Sans"/>
                <a:sym typeface="Open Sans"/>
              </a:defRPr>
            </a:lvl2pPr>
            <a:lvl3pPr marL="1371600" lvl="2" indent="-311150" algn="l">
              <a:lnSpc>
                <a:spcPct val="115000"/>
              </a:lnSpc>
              <a:spcBef>
                <a:spcPts val="2100"/>
              </a:spcBef>
              <a:spcAft>
                <a:spcPts val="0"/>
              </a:spcAft>
              <a:buClr>
                <a:schemeClr val="lt2"/>
              </a:buClr>
              <a:buSzPts val="1300"/>
              <a:buFont typeface="Open Sans"/>
              <a:buChar char="■"/>
              <a:defRPr sz="1300">
                <a:solidFill>
                  <a:schemeClr val="lt2"/>
                </a:solidFill>
                <a:latin typeface="Open Sans"/>
                <a:ea typeface="Open Sans"/>
                <a:cs typeface="Open Sans"/>
                <a:sym typeface="Open Sans"/>
              </a:defRPr>
            </a:lvl3pPr>
            <a:lvl4pPr marL="1828800" lvl="3" indent="-311150" algn="l">
              <a:lnSpc>
                <a:spcPct val="115000"/>
              </a:lnSpc>
              <a:spcBef>
                <a:spcPts val="2100"/>
              </a:spcBef>
              <a:spcAft>
                <a:spcPts val="0"/>
              </a:spcAft>
              <a:buClr>
                <a:schemeClr val="lt2"/>
              </a:buClr>
              <a:buSzPts val="1300"/>
              <a:buFont typeface="Open Sans"/>
              <a:buChar char="●"/>
              <a:defRPr sz="1300">
                <a:solidFill>
                  <a:schemeClr val="lt2"/>
                </a:solidFill>
                <a:latin typeface="Open Sans"/>
                <a:ea typeface="Open Sans"/>
                <a:cs typeface="Open Sans"/>
                <a:sym typeface="Open Sans"/>
              </a:defRPr>
            </a:lvl4pPr>
            <a:lvl5pPr marL="2286000" lvl="4" indent="-311150" algn="l">
              <a:lnSpc>
                <a:spcPct val="115000"/>
              </a:lnSpc>
              <a:spcBef>
                <a:spcPts val="2100"/>
              </a:spcBef>
              <a:spcAft>
                <a:spcPts val="0"/>
              </a:spcAft>
              <a:buClr>
                <a:schemeClr val="lt2"/>
              </a:buClr>
              <a:buSzPts val="1300"/>
              <a:buFont typeface="Open Sans"/>
              <a:buChar char="○"/>
              <a:defRPr sz="1300">
                <a:solidFill>
                  <a:schemeClr val="lt2"/>
                </a:solidFill>
                <a:latin typeface="Open Sans"/>
                <a:ea typeface="Open Sans"/>
                <a:cs typeface="Open Sans"/>
                <a:sym typeface="Open Sans"/>
              </a:defRPr>
            </a:lvl5pPr>
            <a:lvl6pPr marL="2743200" lvl="5" indent="-311150" algn="l">
              <a:lnSpc>
                <a:spcPct val="115000"/>
              </a:lnSpc>
              <a:spcBef>
                <a:spcPts val="2100"/>
              </a:spcBef>
              <a:spcAft>
                <a:spcPts val="0"/>
              </a:spcAft>
              <a:buClr>
                <a:schemeClr val="lt2"/>
              </a:buClr>
              <a:buSzPts val="1300"/>
              <a:buFont typeface="Open Sans"/>
              <a:buChar char="■"/>
              <a:defRPr sz="1300">
                <a:solidFill>
                  <a:schemeClr val="lt2"/>
                </a:solidFill>
                <a:latin typeface="Open Sans"/>
                <a:ea typeface="Open Sans"/>
                <a:cs typeface="Open Sans"/>
                <a:sym typeface="Open Sans"/>
              </a:defRPr>
            </a:lvl6pPr>
            <a:lvl7pPr marL="3200400" lvl="6" indent="-311150" algn="l">
              <a:lnSpc>
                <a:spcPct val="115000"/>
              </a:lnSpc>
              <a:spcBef>
                <a:spcPts val="2100"/>
              </a:spcBef>
              <a:spcAft>
                <a:spcPts val="0"/>
              </a:spcAft>
              <a:buClr>
                <a:schemeClr val="lt2"/>
              </a:buClr>
              <a:buSzPts val="1300"/>
              <a:buFont typeface="Open Sans"/>
              <a:buChar char="●"/>
              <a:defRPr sz="1300">
                <a:solidFill>
                  <a:schemeClr val="lt2"/>
                </a:solidFill>
                <a:latin typeface="Open Sans"/>
                <a:ea typeface="Open Sans"/>
                <a:cs typeface="Open Sans"/>
                <a:sym typeface="Open Sans"/>
              </a:defRPr>
            </a:lvl7pPr>
            <a:lvl8pPr marL="3657600" lvl="7" indent="-311150" algn="l">
              <a:lnSpc>
                <a:spcPct val="115000"/>
              </a:lnSpc>
              <a:spcBef>
                <a:spcPts val="2100"/>
              </a:spcBef>
              <a:spcAft>
                <a:spcPts val="0"/>
              </a:spcAft>
              <a:buClr>
                <a:schemeClr val="lt2"/>
              </a:buClr>
              <a:buSzPts val="1300"/>
              <a:buFont typeface="Open Sans"/>
              <a:buChar char="○"/>
              <a:defRPr sz="1300">
                <a:solidFill>
                  <a:schemeClr val="lt2"/>
                </a:solidFill>
                <a:latin typeface="Open Sans"/>
                <a:ea typeface="Open Sans"/>
                <a:cs typeface="Open Sans"/>
                <a:sym typeface="Open Sans"/>
              </a:defRPr>
            </a:lvl8pPr>
            <a:lvl9pPr marL="4114800" lvl="8" indent="-311150" algn="l">
              <a:lnSpc>
                <a:spcPct val="115000"/>
              </a:lnSpc>
              <a:spcBef>
                <a:spcPts val="2100"/>
              </a:spcBef>
              <a:spcAft>
                <a:spcPts val="2100"/>
              </a:spcAft>
              <a:buClr>
                <a:schemeClr val="lt2"/>
              </a:buClr>
              <a:buSzPts val="1300"/>
              <a:buFont typeface="Open Sans"/>
              <a:buChar char="■"/>
              <a:defRPr sz="1300">
                <a:solidFill>
                  <a:schemeClr val="lt2"/>
                </a:solidFill>
                <a:latin typeface="Open Sans"/>
                <a:ea typeface="Open Sans"/>
                <a:cs typeface="Open Sans"/>
                <a:sym typeface="Open Sans"/>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AA_Frontpage" type="secHead">
  <p:cSld name="SECTION_HEADER">
    <p:spTree>
      <p:nvGrpSpPr>
        <p:cNvPr id="1" name="Shape 160"/>
        <p:cNvGrpSpPr/>
        <p:nvPr/>
      </p:nvGrpSpPr>
      <p:grpSpPr>
        <a:xfrm>
          <a:off x="0" y="0"/>
          <a:ext cx="0" cy="0"/>
          <a:chOff x="0" y="0"/>
          <a:chExt cx="0" cy="0"/>
        </a:xfrm>
      </p:grpSpPr>
      <p:sp>
        <p:nvSpPr>
          <p:cNvPr id="161" name="Google Shape;161;g12fbe55718e_0_1070"/>
          <p:cNvSpPr/>
          <p:nvPr/>
        </p:nvSpPr>
        <p:spPr>
          <a:xfrm>
            <a:off x="0" y="21600"/>
            <a:ext cx="12192000" cy="5161800"/>
          </a:xfrm>
          <a:prstGeom prst="rect">
            <a:avLst/>
          </a:prstGeom>
          <a:noFill/>
          <a:ln w="28575" cap="flat" cmpd="sng">
            <a:solidFill>
              <a:srgbClr val="0288A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2"/>
              </a:solidFill>
              <a:highlight>
                <a:schemeClr val="lt2"/>
              </a:highlight>
              <a:latin typeface="Arial"/>
              <a:ea typeface="Arial"/>
              <a:cs typeface="Arial"/>
              <a:sym typeface="Arial"/>
            </a:endParaRPr>
          </a:p>
        </p:txBody>
      </p:sp>
      <p:sp>
        <p:nvSpPr>
          <p:cNvPr id="162" name="Google Shape;162;g12fbe55718e_0_1070"/>
          <p:cNvSpPr txBox="1">
            <a:spLocks noGrp="1"/>
          </p:cNvSpPr>
          <p:nvPr>
            <p:ph type="title"/>
          </p:nvPr>
        </p:nvSpPr>
        <p:spPr>
          <a:xfrm>
            <a:off x="415650" y="1626300"/>
            <a:ext cx="113607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Clr>
                <a:srgbClr val="0288A5"/>
              </a:buClr>
              <a:buSzPts val="4800"/>
              <a:buFont typeface="Open Sans"/>
              <a:buNone/>
              <a:defRPr sz="4800">
                <a:solidFill>
                  <a:srgbClr val="0288A5"/>
                </a:solidFill>
                <a:latin typeface="Open Sans"/>
                <a:ea typeface="Open Sans"/>
                <a:cs typeface="Open Sans"/>
                <a:sym typeface="Open Sans"/>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163" name="Google Shape;163;g12fbe55718e_0_1070"/>
          <p:cNvSpPr/>
          <p:nvPr/>
        </p:nvSpPr>
        <p:spPr>
          <a:xfrm>
            <a:off x="0" y="10"/>
            <a:ext cx="12192000" cy="18600"/>
          </a:xfrm>
          <a:prstGeom prst="rect">
            <a:avLst/>
          </a:prstGeom>
          <a:solidFill>
            <a:srgbClr val="008FB1"/>
          </a:solidFill>
          <a:ln w="9525" cap="flat" cmpd="sng">
            <a:solidFill>
              <a:srgbClr val="008FB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g12fbe55718e_0_1070"/>
          <p:cNvSpPr/>
          <p:nvPr/>
        </p:nvSpPr>
        <p:spPr>
          <a:xfrm>
            <a:off x="2465588" y="3272950"/>
            <a:ext cx="611700" cy="61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g12fbe55718e_0_1070"/>
          <p:cNvSpPr/>
          <p:nvPr/>
        </p:nvSpPr>
        <p:spPr>
          <a:xfrm>
            <a:off x="4783438" y="3272950"/>
            <a:ext cx="611700" cy="61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g12fbe55718e_0_1070"/>
          <p:cNvSpPr/>
          <p:nvPr/>
        </p:nvSpPr>
        <p:spPr>
          <a:xfrm>
            <a:off x="9196938" y="3272950"/>
            <a:ext cx="611700" cy="61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g12fbe55718e_0_1070"/>
          <p:cNvSpPr/>
          <p:nvPr/>
        </p:nvSpPr>
        <p:spPr>
          <a:xfrm>
            <a:off x="6990188" y="3272950"/>
            <a:ext cx="611700" cy="61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g12fbe55718e_0_1070"/>
          <p:cNvSpPr txBox="1"/>
          <p:nvPr/>
        </p:nvSpPr>
        <p:spPr>
          <a:xfrm>
            <a:off x="4213026" y="3930063"/>
            <a:ext cx="1881300" cy="734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no-NO" sz="1400" b="1" i="0" u="none" strike="noStrike" cap="none">
                <a:solidFill>
                  <a:srgbClr val="0288A5"/>
                </a:solidFill>
                <a:latin typeface="Open Sans"/>
                <a:ea typeface="Open Sans"/>
                <a:cs typeface="Open Sans"/>
                <a:sym typeface="Open Sans"/>
              </a:rPr>
              <a:t>Optimal </a:t>
            </a:r>
            <a:br>
              <a:rPr lang="no-NO" sz="1400" b="1" i="0" u="none" strike="noStrike" cap="none">
                <a:solidFill>
                  <a:srgbClr val="0288A5"/>
                </a:solidFill>
                <a:latin typeface="Open Sans"/>
                <a:ea typeface="Open Sans"/>
                <a:cs typeface="Open Sans"/>
                <a:sym typeface="Open Sans"/>
              </a:rPr>
            </a:br>
            <a:r>
              <a:rPr lang="no-NO" sz="1400" b="1" i="0" u="none" strike="noStrike" cap="none">
                <a:solidFill>
                  <a:srgbClr val="0288A5"/>
                </a:solidFill>
                <a:latin typeface="Open Sans"/>
                <a:ea typeface="Open Sans"/>
                <a:cs typeface="Open Sans"/>
                <a:sym typeface="Open Sans"/>
              </a:rPr>
              <a:t>Road Maintenance</a:t>
            </a:r>
            <a:endParaRPr sz="1400" b="1" i="0" u="none" strike="noStrike" cap="none">
              <a:solidFill>
                <a:srgbClr val="0288A5"/>
              </a:solidFill>
              <a:latin typeface="Open Sans"/>
              <a:ea typeface="Open Sans"/>
              <a:cs typeface="Open Sans"/>
              <a:sym typeface="Open Sans"/>
            </a:endParaRPr>
          </a:p>
        </p:txBody>
      </p:sp>
      <p:sp>
        <p:nvSpPr>
          <p:cNvPr id="169" name="Google Shape;169;g12fbe55718e_0_1070"/>
          <p:cNvSpPr txBox="1"/>
          <p:nvPr/>
        </p:nvSpPr>
        <p:spPr>
          <a:xfrm>
            <a:off x="1894725" y="3930075"/>
            <a:ext cx="1753500" cy="734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no-NO" sz="1400" b="1" i="0" u="none" strike="noStrike" cap="none">
                <a:solidFill>
                  <a:srgbClr val="0288A5"/>
                </a:solidFill>
                <a:latin typeface="Open Sans"/>
                <a:ea typeface="Open Sans"/>
                <a:cs typeface="Open Sans"/>
                <a:sym typeface="Open Sans"/>
              </a:rPr>
              <a:t>Efficient </a:t>
            </a:r>
            <a:endParaRPr sz="1400" b="1" i="0" u="none" strike="noStrike" cap="none">
              <a:solidFill>
                <a:srgbClr val="0288A5"/>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1400"/>
              <a:buFont typeface="Arial"/>
              <a:buNone/>
            </a:pPr>
            <a:r>
              <a:rPr lang="no-NO" sz="1400" b="1" i="0" u="none" strike="noStrike" cap="none">
                <a:solidFill>
                  <a:srgbClr val="0288A5"/>
                </a:solidFill>
                <a:latin typeface="Open Sans"/>
                <a:ea typeface="Open Sans"/>
                <a:cs typeface="Open Sans"/>
                <a:sym typeface="Open Sans"/>
              </a:rPr>
              <a:t>Fleet Management</a:t>
            </a:r>
            <a:endParaRPr sz="1400" b="1" i="0" u="none" strike="noStrike" cap="none">
              <a:solidFill>
                <a:srgbClr val="0288A5"/>
              </a:solidFill>
              <a:latin typeface="Open Sans"/>
              <a:ea typeface="Open Sans"/>
              <a:cs typeface="Open Sans"/>
              <a:sym typeface="Open Sans"/>
            </a:endParaRPr>
          </a:p>
        </p:txBody>
      </p:sp>
      <p:sp>
        <p:nvSpPr>
          <p:cNvPr id="170" name="Google Shape;170;g12fbe55718e_0_1070"/>
          <p:cNvSpPr txBox="1"/>
          <p:nvPr/>
        </p:nvSpPr>
        <p:spPr>
          <a:xfrm>
            <a:off x="6526863" y="3930075"/>
            <a:ext cx="1538400" cy="611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no-NO" sz="1400" b="1" i="0" u="none" strike="noStrike" cap="none">
                <a:solidFill>
                  <a:srgbClr val="0288A5"/>
                </a:solidFill>
                <a:latin typeface="Open Sans"/>
                <a:ea typeface="Open Sans"/>
                <a:cs typeface="Open Sans"/>
                <a:sym typeface="Open Sans"/>
              </a:rPr>
              <a:t>Safe </a:t>
            </a:r>
            <a:endParaRPr sz="1400" b="1" i="0" u="none" strike="noStrike" cap="none">
              <a:solidFill>
                <a:srgbClr val="0288A5"/>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1400"/>
              <a:buFont typeface="Arial"/>
              <a:buNone/>
            </a:pPr>
            <a:r>
              <a:rPr lang="no-NO" sz="1400" b="1" i="0" u="none" strike="noStrike" cap="none">
                <a:solidFill>
                  <a:srgbClr val="0288A5"/>
                </a:solidFill>
                <a:latin typeface="Open Sans"/>
                <a:ea typeface="Open Sans"/>
                <a:cs typeface="Open Sans"/>
                <a:sym typeface="Open Sans"/>
              </a:rPr>
              <a:t>Traffic Control</a:t>
            </a:r>
            <a:endParaRPr sz="1400" b="1" i="0" u="none" strike="noStrike" cap="none">
              <a:solidFill>
                <a:srgbClr val="0288A5"/>
              </a:solidFill>
              <a:latin typeface="Open Sans"/>
              <a:ea typeface="Open Sans"/>
              <a:cs typeface="Open Sans"/>
              <a:sym typeface="Open Sans"/>
            </a:endParaRPr>
          </a:p>
        </p:txBody>
      </p:sp>
      <p:sp>
        <p:nvSpPr>
          <p:cNvPr id="171" name="Google Shape;171;g12fbe55718e_0_1070"/>
          <p:cNvSpPr txBox="1"/>
          <p:nvPr/>
        </p:nvSpPr>
        <p:spPr>
          <a:xfrm>
            <a:off x="8887988" y="3930075"/>
            <a:ext cx="1229700" cy="734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no-NO" sz="1400" b="1" i="0" u="none" strike="noStrike" cap="none">
                <a:solidFill>
                  <a:srgbClr val="0288A5"/>
                </a:solidFill>
                <a:latin typeface="Arial"/>
                <a:ea typeface="Arial"/>
                <a:cs typeface="Arial"/>
                <a:sym typeface="Arial"/>
              </a:rPr>
              <a:t>Powerful Analytics</a:t>
            </a:r>
            <a:endParaRPr sz="1400" b="1" i="0" u="none" strike="noStrike" cap="none">
              <a:solidFill>
                <a:srgbClr val="0288A5"/>
              </a:solidFill>
              <a:latin typeface="Arial"/>
              <a:ea typeface="Arial"/>
              <a:cs typeface="Arial"/>
              <a:sym typeface="Arial"/>
            </a:endParaRPr>
          </a:p>
        </p:txBody>
      </p:sp>
      <p:sp>
        <p:nvSpPr>
          <p:cNvPr id="172" name="Google Shape;172;g12fbe55718e_0_1070"/>
          <p:cNvSpPr/>
          <p:nvPr/>
        </p:nvSpPr>
        <p:spPr>
          <a:xfrm>
            <a:off x="601756" y="5463562"/>
            <a:ext cx="2870400" cy="809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g12fbe55718e_0_1070"/>
          <p:cNvSpPr txBox="1">
            <a:spLocks noGrp="1"/>
          </p:cNvSpPr>
          <p:nvPr>
            <p:ph type="sldNum" idx="12"/>
          </p:nvPr>
        </p:nvSpPr>
        <p:spPr>
          <a:xfrm>
            <a:off x="11367235" y="6272947"/>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NO"/>
              <a:t>‹#›</a:t>
            </a:fld>
            <a:endParaRPr/>
          </a:p>
        </p:txBody>
      </p:sp>
      <p:sp>
        <p:nvSpPr>
          <p:cNvPr id="174" name="Google Shape;174;g12fbe55718e_0_1070"/>
          <p:cNvSpPr/>
          <p:nvPr/>
        </p:nvSpPr>
        <p:spPr>
          <a:xfrm>
            <a:off x="0" y="6789950"/>
            <a:ext cx="12192000" cy="68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g12fbe55718e_0_1070"/>
          <p:cNvSpPr txBox="1"/>
          <p:nvPr/>
        </p:nvSpPr>
        <p:spPr>
          <a:xfrm>
            <a:off x="1046425" y="6417175"/>
            <a:ext cx="9933600" cy="41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This document and related items contain Applied Autonomy AS’s proprietary and confidential information. No forwarding, copying, or distribution can be done without agreement with Applied Autonomy AS.</a:t>
            </a:r>
            <a:endParaRPr sz="800" b="0" i="0" u="none" strike="noStrike" cap="none">
              <a:solidFill>
                <a:srgbClr val="0288A5"/>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 2022 Applied Autonomy AS.</a:t>
            </a:r>
            <a:endParaRPr sz="800" b="0" i="0" u="none" strike="noStrike" cap="none">
              <a:solidFill>
                <a:srgbClr val="0288A5"/>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   </a:t>
            </a:r>
            <a:endParaRPr sz="1400" b="0" i="0" u="none" strike="noStrike" cap="none">
              <a:solidFill>
                <a:srgbClr val="0288A5"/>
              </a:solidFill>
              <a:latin typeface="Arial"/>
              <a:ea typeface="Arial"/>
              <a:cs typeface="Arial"/>
              <a:sym typeface="Arial"/>
            </a:endParaRPr>
          </a:p>
        </p:txBody>
      </p:sp>
      <p:pic>
        <p:nvPicPr>
          <p:cNvPr id="176" name="Google Shape;176;g12fbe55718e_0_1070"/>
          <p:cNvPicPr preferRelativeResize="0"/>
          <p:nvPr/>
        </p:nvPicPr>
        <p:blipFill rotWithShape="1">
          <a:blip r:embed="rId2">
            <a:alphaModFix/>
          </a:blip>
          <a:srcRect/>
          <a:stretch/>
        </p:blipFill>
        <p:spPr>
          <a:xfrm>
            <a:off x="601756" y="5463562"/>
            <a:ext cx="2870442" cy="809437"/>
          </a:xfrm>
          <a:prstGeom prst="rect">
            <a:avLst/>
          </a:prstGeom>
          <a:noFill/>
          <a:ln>
            <a:noFill/>
          </a:ln>
        </p:spPr>
      </p:pic>
      <p:pic>
        <p:nvPicPr>
          <p:cNvPr id="177" name="Google Shape;177;g12fbe55718e_0_1070"/>
          <p:cNvPicPr preferRelativeResize="0"/>
          <p:nvPr/>
        </p:nvPicPr>
        <p:blipFill rotWithShape="1">
          <a:blip r:embed="rId3">
            <a:alphaModFix/>
          </a:blip>
          <a:srcRect/>
          <a:stretch/>
        </p:blipFill>
        <p:spPr>
          <a:xfrm>
            <a:off x="2465588" y="3272950"/>
            <a:ext cx="611775" cy="611775"/>
          </a:xfrm>
          <a:prstGeom prst="rect">
            <a:avLst/>
          </a:prstGeom>
          <a:noFill/>
          <a:ln>
            <a:noFill/>
          </a:ln>
        </p:spPr>
      </p:pic>
      <p:pic>
        <p:nvPicPr>
          <p:cNvPr id="178" name="Google Shape;178;g12fbe55718e_0_1070"/>
          <p:cNvPicPr preferRelativeResize="0"/>
          <p:nvPr/>
        </p:nvPicPr>
        <p:blipFill rotWithShape="1">
          <a:blip r:embed="rId4">
            <a:alphaModFix/>
          </a:blip>
          <a:srcRect/>
          <a:stretch/>
        </p:blipFill>
        <p:spPr>
          <a:xfrm>
            <a:off x="4783438" y="3272950"/>
            <a:ext cx="611775" cy="611775"/>
          </a:xfrm>
          <a:prstGeom prst="rect">
            <a:avLst/>
          </a:prstGeom>
          <a:noFill/>
          <a:ln>
            <a:noFill/>
          </a:ln>
        </p:spPr>
      </p:pic>
      <p:pic>
        <p:nvPicPr>
          <p:cNvPr id="179" name="Google Shape;179;g12fbe55718e_0_1070"/>
          <p:cNvPicPr preferRelativeResize="0"/>
          <p:nvPr/>
        </p:nvPicPr>
        <p:blipFill rotWithShape="1">
          <a:blip r:embed="rId5">
            <a:alphaModFix/>
          </a:blip>
          <a:srcRect/>
          <a:stretch/>
        </p:blipFill>
        <p:spPr>
          <a:xfrm>
            <a:off x="6990188" y="3272950"/>
            <a:ext cx="611775" cy="611775"/>
          </a:xfrm>
          <a:prstGeom prst="rect">
            <a:avLst/>
          </a:prstGeom>
          <a:noFill/>
          <a:ln>
            <a:noFill/>
          </a:ln>
        </p:spPr>
      </p:pic>
      <p:pic>
        <p:nvPicPr>
          <p:cNvPr id="180" name="Google Shape;180;g12fbe55718e_0_1070"/>
          <p:cNvPicPr preferRelativeResize="0"/>
          <p:nvPr/>
        </p:nvPicPr>
        <p:blipFill rotWithShape="1">
          <a:blip r:embed="rId6">
            <a:alphaModFix/>
          </a:blip>
          <a:srcRect/>
          <a:stretch/>
        </p:blipFill>
        <p:spPr>
          <a:xfrm>
            <a:off x="9196938" y="3272950"/>
            <a:ext cx="611775" cy="611775"/>
          </a:xfrm>
          <a:prstGeom prst="rect">
            <a:avLst/>
          </a:prstGeom>
          <a:noFill/>
          <a:ln>
            <a:noFill/>
          </a:ln>
        </p:spPr>
      </p:pic>
      <p:sp>
        <p:nvSpPr>
          <p:cNvPr id="181" name="Google Shape;181;g12fbe55718e_0_1070"/>
          <p:cNvSpPr txBox="1">
            <a:spLocks noGrp="1"/>
          </p:cNvSpPr>
          <p:nvPr>
            <p:ph type="body" idx="1"/>
          </p:nvPr>
        </p:nvSpPr>
        <p:spPr>
          <a:xfrm>
            <a:off x="6700000" y="5692925"/>
            <a:ext cx="5076300" cy="524700"/>
          </a:xfrm>
          <a:prstGeom prst="rect">
            <a:avLst/>
          </a:prstGeom>
          <a:noFill/>
          <a:ln w="9525" cap="flat" cmpd="sng">
            <a:solidFill>
              <a:srgbClr val="0288A5"/>
            </a:solidFill>
            <a:prstDash val="solid"/>
            <a:round/>
            <a:headEnd type="none" w="sm" len="sm"/>
            <a:tailEnd type="none" w="sm" len="sm"/>
          </a:ln>
        </p:spPr>
        <p:txBody>
          <a:bodyPr spcFirstLastPara="1" wrap="square" lIns="121900" tIns="121900" rIns="121900" bIns="121900" anchor="t" anchorCtr="0">
            <a:noAutofit/>
          </a:bodyPr>
          <a:lstStyle>
            <a:lvl1pPr marL="457200" lvl="0" indent="-317500" algn="l">
              <a:lnSpc>
                <a:spcPct val="115000"/>
              </a:lnSpc>
              <a:spcBef>
                <a:spcPts val="0"/>
              </a:spcBef>
              <a:spcAft>
                <a:spcPts val="0"/>
              </a:spcAft>
              <a:buClr>
                <a:srgbClr val="0288A5"/>
              </a:buClr>
              <a:buSzPts val="1400"/>
              <a:buChar char="●"/>
              <a:defRPr sz="1400">
                <a:solidFill>
                  <a:srgbClr val="0288A5"/>
                </a:solidFill>
              </a:defRPr>
            </a:lvl1pPr>
            <a:lvl2pPr marL="914400" lvl="1" indent="-285750" algn="l">
              <a:lnSpc>
                <a:spcPct val="115000"/>
              </a:lnSpc>
              <a:spcBef>
                <a:spcPts val="2100"/>
              </a:spcBef>
              <a:spcAft>
                <a:spcPts val="0"/>
              </a:spcAft>
              <a:buClr>
                <a:srgbClr val="0288A5"/>
              </a:buClr>
              <a:buSzPts val="900"/>
              <a:buChar char="○"/>
              <a:defRPr sz="900">
                <a:solidFill>
                  <a:srgbClr val="0288A5"/>
                </a:solidFill>
              </a:defRPr>
            </a:lvl2pPr>
            <a:lvl3pPr marL="1371600" lvl="2" indent="-285750" algn="l">
              <a:lnSpc>
                <a:spcPct val="115000"/>
              </a:lnSpc>
              <a:spcBef>
                <a:spcPts val="2100"/>
              </a:spcBef>
              <a:spcAft>
                <a:spcPts val="0"/>
              </a:spcAft>
              <a:buClr>
                <a:srgbClr val="0288A5"/>
              </a:buClr>
              <a:buSzPts val="900"/>
              <a:buChar char="■"/>
              <a:defRPr sz="900">
                <a:solidFill>
                  <a:srgbClr val="0288A5"/>
                </a:solidFill>
              </a:defRPr>
            </a:lvl3pPr>
            <a:lvl4pPr marL="1828800" lvl="3" indent="-285750" algn="l">
              <a:lnSpc>
                <a:spcPct val="115000"/>
              </a:lnSpc>
              <a:spcBef>
                <a:spcPts val="2100"/>
              </a:spcBef>
              <a:spcAft>
                <a:spcPts val="0"/>
              </a:spcAft>
              <a:buClr>
                <a:srgbClr val="0288A5"/>
              </a:buClr>
              <a:buSzPts val="900"/>
              <a:buChar char="●"/>
              <a:defRPr sz="900">
                <a:solidFill>
                  <a:srgbClr val="0288A5"/>
                </a:solidFill>
              </a:defRPr>
            </a:lvl4pPr>
            <a:lvl5pPr marL="2286000" lvl="4" indent="-285750" algn="l">
              <a:lnSpc>
                <a:spcPct val="115000"/>
              </a:lnSpc>
              <a:spcBef>
                <a:spcPts val="2100"/>
              </a:spcBef>
              <a:spcAft>
                <a:spcPts val="0"/>
              </a:spcAft>
              <a:buClr>
                <a:srgbClr val="0288A5"/>
              </a:buClr>
              <a:buSzPts val="900"/>
              <a:buChar char="○"/>
              <a:defRPr sz="900">
                <a:solidFill>
                  <a:srgbClr val="0288A5"/>
                </a:solidFill>
              </a:defRPr>
            </a:lvl5pPr>
            <a:lvl6pPr marL="2743200" lvl="5" indent="-285750" algn="l">
              <a:lnSpc>
                <a:spcPct val="115000"/>
              </a:lnSpc>
              <a:spcBef>
                <a:spcPts val="2100"/>
              </a:spcBef>
              <a:spcAft>
                <a:spcPts val="0"/>
              </a:spcAft>
              <a:buClr>
                <a:srgbClr val="0288A5"/>
              </a:buClr>
              <a:buSzPts val="900"/>
              <a:buChar char="■"/>
              <a:defRPr sz="900">
                <a:solidFill>
                  <a:srgbClr val="0288A5"/>
                </a:solidFill>
              </a:defRPr>
            </a:lvl6pPr>
            <a:lvl7pPr marL="3200400" lvl="6" indent="-285750" algn="l">
              <a:lnSpc>
                <a:spcPct val="115000"/>
              </a:lnSpc>
              <a:spcBef>
                <a:spcPts val="2100"/>
              </a:spcBef>
              <a:spcAft>
                <a:spcPts val="0"/>
              </a:spcAft>
              <a:buClr>
                <a:srgbClr val="0288A5"/>
              </a:buClr>
              <a:buSzPts val="900"/>
              <a:buChar char="●"/>
              <a:defRPr sz="900">
                <a:solidFill>
                  <a:srgbClr val="0288A5"/>
                </a:solidFill>
              </a:defRPr>
            </a:lvl7pPr>
            <a:lvl8pPr marL="3657600" lvl="7" indent="-285750" algn="l">
              <a:lnSpc>
                <a:spcPct val="115000"/>
              </a:lnSpc>
              <a:spcBef>
                <a:spcPts val="2100"/>
              </a:spcBef>
              <a:spcAft>
                <a:spcPts val="0"/>
              </a:spcAft>
              <a:buClr>
                <a:srgbClr val="0288A5"/>
              </a:buClr>
              <a:buSzPts val="900"/>
              <a:buChar char="○"/>
              <a:defRPr sz="900">
                <a:solidFill>
                  <a:srgbClr val="0288A5"/>
                </a:solidFill>
              </a:defRPr>
            </a:lvl8pPr>
            <a:lvl9pPr marL="4114800" lvl="8" indent="-285750" algn="l">
              <a:lnSpc>
                <a:spcPct val="115000"/>
              </a:lnSpc>
              <a:spcBef>
                <a:spcPts val="2100"/>
              </a:spcBef>
              <a:spcAft>
                <a:spcPts val="2100"/>
              </a:spcAft>
              <a:buClr>
                <a:srgbClr val="0288A5"/>
              </a:buClr>
              <a:buSzPts val="900"/>
              <a:buChar char="■"/>
              <a:defRPr sz="900">
                <a:solidFill>
                  <a:srgbClr val="0288A5"/>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AA_Frontpage 1">
  <p:cSld name="SECTION_HEADER_1">
    <p:spTree>
      <p:nvGrpSpPr>
        <p:cNvPr id="1" name="Shape 182"/>
        <p:cNvGrpSpPr/>
        <p:nvPr/>
      </p:nvGrpSpPr>
      <p:grpSpPr>
        <a:xfrm>
          <a:off x="0" y="0"/>
          <a:ext cx="0" cy="0"/>
          <a:chOff x="0" y="0"/>
          <a:chExt cx="0" cy="0"/>
        </a:xfrm>
      </p:grpSpPr>
      <p:sp>
        <p:nvSpPr>
          <p:cNvPr id="183" name="Google Shape;183;g12fbe55718e_0_1092"/>
          <p:cNvSpPr/>
          <p:nvPr/>
        </p:nvSpPr>
        <p:spPr>
          <a:xfrm>
            <a:off x="0" y="21600"/>
            <a:ext cx="12192000" cy="5161800"/>
          </a:xfrm>
          <a:prstGeom prst="rect">
            <a:avLst/>
          </a:prstGeom>
          <a:gradFill>
            <a:gsLst>
              <a:gs pos="0">
                <a:srgbClr val="03BDE7"/>
              </a:gs>
              <a:gs pos="100000">
                <a:srgbClr val="055061"/>
              </a:gs>
            </a:gsLst>
            <a:lin ang="5400012" scaled="0"/>
          </a:gradFill>
          <a:ln w="28575" cap="flat" cmpd="sng">
            <a:solidFill>
              <a:srgbClr val="0288A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2"/>
              </a:solidFill>
              <a:highlight>
                <a:schemeClr val="lt2"/>
              </a:highlight>
              <a:latin typeface="Arial"/>
              <a:ea typeface="Arial"/>
              <a:cs typeface="Arial"/>
              <a:sym typeface="Arial"/>
            </a:endParaRPr>
          </a:p>
        </p:txBody>
      </p:sp>
      <p:sp>
        <p:nvSpPr>
          <p:cNvPr id="184" name="Google Shape;184;g12fbe55718e_0_1092"/>
          <p:cNvSpPr txBox="1">
            <a:spLocks noGrp="1"/>
          </p:cNvSpPr>
          <p:nvPr>
            <p:ph type="title"/>
          </p:nvPr>
        </p:nvSpPr>
        <p:spPr>
          <a:xfrm>
            <a:off x="415650" y="1626300"/>
            <a:ext cx="113607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Clr>
                <a:schemeClr val="lt2"/>
              </a:buClr>
              <a:buSzPts val="4800"/>
              <a:buFont typeface="Open Sans"/>
              <a:buNone/>
              <a:defRPr sz="4800">
                <a:solidFill>
                  <a:schemeClr val="lt2"/>
                </a:solidFill>
                <a:latin typeface="Open Sans"/>
                <a:ea typeface="Open Sans"/>
                <a:cs typeface="Open Sans"/>
                <a:sym typeface="Open Sans"/>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185" name="Google Shape;185;g12fbe55718e_0_1092"/>
          <p:cNvSpPr/>
          <p:nvPr/>
        </p:nvSpPr>
        <p:spPr>
          <a:xfrm>
            <a:off x="0" y="10"/>
            <a:ext cx="12192000" cy="18600"/>
          </a:xfrm>
          <a:prstGeom prst="rect">
            <a:avLst/>
          </a:prstGeom>
          <a:solidFill>
            <a:srgbClr val="008FB1"/>
          </a:solidFill>
          <a:ln w="9525" cap="flat" cmpd="sng">
            <a:solidFill>
              <a:srgbClr val="008FB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g12fbe55718e_0_1092"/>
          <p:cNvSpPr/>
          <p:nvPr/>
        </p:nvSpPr>
        <p:spPr>
          <a:xfrm>
            <a:off x="2465588" y="3272950"/>
            <a:ext cx="611700" cy="61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g12fbe55718e_0_1092"/>
          <p:cNvSpPr/>
          <p:nvPr/>
        </p:nvSpPr>
        <p:spPr>
          <a:xfrm>
            <a:off x="4783438" y="3272950"/>
            <a:ext cx="611700" cy="61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g12fbe55718e_0_1092"/>
          <p:cNvSpPr/>
          <p:nvPr/>
        </p:nvSpPr>
        <p:spPr>
          <a:xfrm>
            <a:off x="9196938" y="3272950"/>
            <a:ext cx="611700" cy="61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g12fbe55718e_0_1092"/>
          <p:cNvSpPr/>
          <p:nvPr/>
        </p:nvSpPr>
        <p:spPr>
          <a:xfrm>
            <a:off x="6990188" y="3272950"/>
            <a:ext cx="611700" cy="61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g12fbe55718e_0_1092"/>
          <p:cNvSpPr txBox="1"/>
          <p:nvPr/>
        </p:nvSpPr>
        <p:spPr>
          <a:xfrm>
            <a:off x="4213026" y="3930063"/>
            <a:ext cx="1881300" cy="734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no-NO" sz="1400" b="1" i="0" u="none" strike="noStrike" cap="none">
                <a:solidFill>
                  <a:schemeClr val="lt2"/>
                </a:solidFill>
                <a:latin typeface="Open Sans"/>
                <a:ea typeface="Open Sans"/>
                <a:cs typeface="Open Sans"/>
                <a:sym typeface="Open Sans"/>
              </a:rPr>
              <a:t>Optimal </a:t>
            </a:r>
            <a:br>
              <a:rPr lang="no-NO" sz="1400" b="1" i="0" u="none" strike="noStrike" cap="none">
                <a:solidFill>
                  <a:schemeClr val="lt2"/>
                </a:solidFill>
                <a:latin typeface="Open Sans"/>
                <a:ea typeface="Open Sans"/>
                <a:cs typeface="Open Sans"/>
                <a:sym typeface="Open Sans"/>
              </a:rPr>
            </a:br>
            <a:r>
              <a:rPr lang="no-NO" sz="1400" b="1" i="0" u="none" strike="noStrike" cap="none">
                <a:solidFill>
                  <a:schemeClr val="lt2"/>
                </a:solidFill>
                <a:latin typeface="Open Sans"/>
                <a:ea typeface="Open Sans"/>
                <a:cs typeface="Open Sans"/>
                <a:sym typeface="Open Sans"/>
              </a:rPr>
              <a:t>Road Maintenance</a:t>
            </a:r>
            <a:endParaRPr sz="1400" b="1" i="0" u="none" strike="noStrike" cap="none">
              <a:solidFill>
                <a:schemeClr val="lt2"/>
              </a:solidFill>
              <a:latin typeface="Open Sans"/>
              <a:ea typeface="Open Sans"/>
              <a:cs typeface="Open Sans"/>
              <a:sym typeface="Open Sans"/>
            </a:endParaRPr>
          </a:p>
        </p:txBody>
      </p:sp>
      <p:sp>
        <p:nvSpPr>
          <p:cNvPr id="191" name="Google Shape;191;g12fbe55718e_0_1092"/>
          <p:cNvSpPr txBox="1"/>
          <p:nvPr/>
        </p:nvSpPr>
        <p:spPr>
          <a:xfrm>
            <a:off x="1894725" y="3930075"/>
            <a:ext cx="1753500" cy="734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no-NO" sz="1400" b="1" i="0" u="none" strike="noStrike" cap="none">
                <a:solidFill>
                  <a:schemeClr val="lt2"/>
                </a:solidFill>
                <a:latin typeface="Open Sans"/>
                <a:ea typeface="Open Sans"/>
                <a:cs typeface="Open Sans"/>
                <a:sym typeface="Open Sans"/>
              </a:rPr>
              <a:t>Efficient </a:t>
            </a:r>
            <a:endParaRPr sz="1400" b="1" i="0" u="none" strike="noStrike" cap="none">
              <a:solidFill>
                <a:schemeClr val="lt2"/>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1400"/>
              <a:buFont typeface="Arial"/>
              <a:buNone/>
            </a:pPr>
            <a:r>
              <a:rPr lang="no-NO" sz="1400" b="1" i="0" u="none" strike="noStrike" cap="none">
                <a:solidFill>
                  <a:schemeClr val="lt2"/>
                </a:solidFill>
                <a:latin typeface="Open Sans"/>
                <a:ea typeface="Open Sans"/>
                <a:cs typeface="Open Sans"/>
                <a:sym typeface="Open Sans"/>
              </a:rPr>
              <a:t>Fleet Management</a:t>
            </a:r>
            <a:endParaRPr sz="1400" b="1" i="0" u="none" strike="noStrike" cap="none">
              <a:solidFill>
                <a:schemeClr val="lt2"/>
              </a:solidFill>
              <a:latin typeface="Open Sans"/>
              <a:ea typeface="Open Sans"/>
              <a:cs typeface="Open Sans"/>
              <a:sym typeface="Open Sans"/>
            </a:endParaRPr>
          </a:p>
        </p:txBody>
      </p:sp>
      <p:sp>
        <p:nvSpPr>
          <p:cNvPr id="192" name="Google Shape;192;g12fbe55718e_0_1092"/>
          <p:cNvSpPr txBox="1"/>
          <p:nvPr/>
        </p:nvSpPr>
        <p:spPr>
          <a:xfrm>
            <a:off x="6526863" y="3930075"/>
            <a:ext cx="1538400" cy="611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no-NO" sz="1400" b="1" i="0" u="none" strike="noStrike" cap="none">
                <a:solidFill>
                  <a:schemeClr val="lt2"/>
                </a:solidFill>
                <a:latin typeface="Open Sans"/>
                <a:ea typeface="Open Sans"/>
                <a:cs typeface="Open Sans"/>
                <a:sym typeface="Open Sans"/>
              </a:rPr>
              <a:t>Safe </a:t>
            </a:r>
            <a:endParaRPr sz="1400" b="1" i="0" u="none" strike="noStrike" cap="none">
              <a:solidFill>
                <a:schemeClr val="lt2"/>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1400"/>
              <a:buFont typeface="Arial"/>
              <a:buNone/>
            </a:pPr>
            <a:r>
              <a:rPr lang="no-NO" sz="1400" b="1" i="0" u="none" strike="noStrike" cap="none">
                <a:solidFill>
                  <a:schemeClr val="lt2"/>
                </a:solidFill>
                <a:latin typeface="Open Sans"/>
                <a:ea typeface="Open Sans"/>
                <a:cs typeface="Open Sans"/>
                <a:sym typeface="Open Sans"/>
              </a:rPr>
              <a:t>Traffic Control</a:t>
            </a:r>
            <a:endParaRPr sz="1400" b="1" i="0" u="none" strike="noStrike" cap="none">
              <a:solidFill>
                <a:schemeClr val="lt2"/>
              </a:solidFill>
              <a:latin typeface="Open Sans"/>
              <a:ea typeface="Open Sans"/>
              <a:cs typeface="Open Sans"/>
              <a:sym typeface="Open Sans"/>
            </a:endParaRPr>
          </a:p>
        </p:txBody>
      </p:sp>
      <p:sp>
        <p:nvSpPr>
          <p:cNvPr id="193" name="Google Shape;193;g12fbe55718e_0_1092"/>
          <p:cNvSpPr txBox="1"/>
          <p:nvPr/>
        </p:nvSpPr>
        <p:spPr>
          <a:xfrm>
            <a:off x="8887988" y="3930075"/>
            <a:ext cx="1229700" cy="734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no-NO" sz="1400" b="1" i="0" u="none" strike="noStrike" cap="none">
                <a:solidFill>
                  <a:schemeClr val="lt2"/>
                </a:solidFill>
                <a:latin typeface="Arial"/>
                <a:ea typeface="Arial"/>
                <a:cs typeface="Arial"/>
                <a:sym typeface="Arial"/>
              </a:rPr>
              <a:t>Powerful Analytics</a:t>
            </a:r>
            <a:endParaRPr sz="1400" b="1" i="0" u="none" strike="noStrike" cap="none">
              <a:solidFill>
                <a:schemeClr val="lt2"/>
              </a:solidFill>
              <a:latin typeface="Arial"/>
              <a:ea typeface="Arial"/>
              <a:cs typeface="Arial"/>
              <a:sym typeface="Arial"/>
            </a:endParaRPr>
          </a:p>
        </p:txBody>
      </p:sp>
      <p:sp>
        <p:nvSpPr>
          <p:cNvPr id="194" name="Google Shape;194;g12fbe55718e_0_1092"/>
          <p:cNvSpPr/>
          <p:nvPr/>
        </p:nvSpPr>
        <p:spPr>
          <a:xfrm>
            <a:off x="601756" y="5463562"/>
            <a:ext cx="2870400" cy="809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g12fbe55718e_0_1092"/>
          <p:cNvSpPr txBox="1">
            <a:spLocks noGrp="1"/>
          </p:cNvSpPr>
          <p:nvPr>
            <p:ph type="sldNum" idx="12"/>
          </p:nvPr>
        </p:nvSpPr>
        <p:spPr>
          <a:xfrm>
            <a:off x="11368235" y="6272997"/>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NO"/>
              <a:t>‹#›</a:t>
            </a:fld>
            <a:endParaRPr/>
          </a:p>
        </p:txBody>
      </p:sp>
      <p:sp>
        <p:nvSpPr>
          <p:cNvPr id="196" name="Google Shape;196;g12fbe55718e_0_1092"/>
          <p:cNvSpPr/>
          <p:nvPr/>
        </p:nvSpPr>
        <p:spPr>
          <a:xfrm>
            <a:off x="0" y="6789950"/>
            <a:ext cx="12192000" cy="68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g12fbe55718e_0_1092"/>
          <p:cNvSpPr txBox="1"/>
          <p:nvPr/>
        </p:nvSpPr>
        <p:spPr>
          <a:xfrm>
            <a:off x="1046425" y="6417175"/>
            <a:ext cx="9933600" cy="41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This document and related items contain Applied Autonomy AS’s proprietary and confidential information. No forwarding, copying, or distribution can be done without agreement with Applied Autonomy AS.</a:t>
            </a:r>
            <a:endParaRPr sz="800" b="0" i="0" u="none" strike="noStrike" cap="none">
              <a:solidFill>
                <a:srgbClr val="0288A5"/>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 2022 Applied Autonomy AS.</a:t>
            </a:r>
            <a:endParaRPr sz="800" b="0" i="0" u="none" strike="noStrike" cap="none">
              <a:solidFill>
                <a:srgbClr val="0288A5"/>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   </a:t>
            </a:r>
            <a:endParaRPr sz="1400" b="0" i="0" u="none" strike="noStrike" cap="none">
              <a:solidFill>
                <a:srgbClr val="0288A5"/>
              </a:solidFill>
              <a:latin typeface="Arial"/>
              <a:ea typeface="Arial"/>
              <a:cs typeface="Arial"/>
              <a:sym typeface="Arial"/>
            </a:endParaRPr>
          </a:p>
        </p:txBody>
      </p:sp>
      <p:pic>
        <p:nvPicPr>
          <p:cNvPr id="198" name="Google Shape;198;g12fbe55718e_0_1092"/>
          <p:cNvPicPr preferRelativeResize="0"/>
          <p:nvPr/>
        </p:nvPicPr>
        <p:blipFill rotWithShape="1">
          <a:blip r:embed="rId2">
            <a:alphaModFix/>
          </a:blip>
          <a:srcRect/>
          <a:stretch/>
        </p:blipFill>
        <p:spPr>
          <a:xfrm>
            <a:off x="601756" y="5463562"/>
            <a:ext cx="2870442" cy="809437"/>
          </a:xfrm>
          <a:prstGeom prst="rect">
            <a:avLst/>
          </a:prstGeom>
          <a:noFill/>
          <a:ln>
            <a:noFill/>
          </a:ln>
        </p:spPr>
      </p:pic>
      <p:pic>
        <p:nvPicPr>
          <p:cNvPr id="199" name="Google Shape;199;g12fbe55718e_0_1092"/>
          <p:cNvPicPr preferRelativeResize="0"/>
          <p:nvPr/>
        </p:nvPicPr>
        <p:blipFill rotWithShape="1">
          <a:blip r:embed="rId3">
            <a:alphaModFix/>
          </a:blip>
          <a:srcRect/>
          <a:stretch/>
        </p:blipFill>
        <p:spPr>
          <a:xfrm>
            <a:off x="2465588" y="3272950"/>
            <a:ext cx="611775" cy="611775"/>
          </a:xfrm>
          <a:prstGeom prst="rect">
            <a:avLst/>
          </a:prstGeom>
          <a:noFill/>
          <a:ln>
            <a:noFill/>
          </a:ln>
        </p:spPr>
      </p:pic>
      <p:pic>
        <p:nvPicPr>
          <p:cNvPr id="200" name="Google Shape;200;g12fbe55718e_0_1092"/>
          <p:cNvPicPr preferRelativeResize="0"/>
          <p:nvPr/>
        </p:nvPicPr>
        <p:blipFill rotWithShape="1">
          <a:blip r:embed="rId4">
            <a:alphaModFix/>
          </a:blip>
          <a:srcRect/>
          <a:stretch/>
        </p:blipFill>
        <p:spPr>
          <a:xfrm>
            <a:off x="4783438" y="3272950"/>
            <a:ext cx="611775" cy="611775"/>
          </a:xfrm>
          <a:prstGeom prst="rect">
            <a:avLst/>
          </a:prstGeom>
          <a:noFill/>
          <a:ln>
            <a:noFill/>
          </a:ln>
        </p:spPr>
      </p:pic>
      <p:pic>
        <p:nvPicPr>
          <p:cNvPr id="201" name="Google Shape;201;g12fbe55718e_0_1092"/>
          <p:cNvPicPr preferRelativeResize="0"/>
          <p:nvPr/>
        </p:nvPicPr>
        <p:blipFill rotWithShape="1">
          <a:blip r:embed="rId5">
            <a:alphaModFix/>
          </a:blip>
          <a:srcRect/>
          <a:stretch/>
        </p:blipFill>
        <p:spPr>
          <a:xfrm>
            <a:off x="6990188" y="3272950"/>
            <a:ext cx="611775" cy="611775"/>
          </a:xfrm>
          <a:prstGeom prst="rect">
            <a:avLst/>
          </a:prstGeom>
          <a:noFill/>
          <a:ln>
            <a:noFill/>
          </a:ln>
        </p:spPr>
      </p:pic>
      <p:pic>
        <p:nvPicPr>
          <p:cNvPr id="202" name="Google Shape;202;g12fbe55718e_0_1092"/>
          <p:cNvPicPr preferRelativeResize="0"/>
          <p:nvPr/>
        </p:nvPicPr>
        <p:blipFill rotWithShape="1">
          <a:blip r:embed="rId6">
            <a:alphaModFix/>
          </a:blip>
          <a:srcRect/>
          <a:stretch/>
        </p:blipFill>
        <p:spPr>
          <a:xfrm>
            <a:off x="9196938" y="3272950"/>
            <a:ext cx="611775" cy="611775"/>
          </a:xfrm>
          <a:prstGeom prst="rect">
            <a:avLst/>
          </a:prstGeom>
          <a:noFill/>
          <a:ln>
            <a:noFill/>
          </a:ln>
        </p:spPr>
      </p:pic>
      <p:sp>
        <p:nvSpPr>
          <p:cNvPr id="203" name="Google Shape;203;g12fbe55718e_0_1092"/>
          <p:cNvSpPr txBox="1">
            <a:spLocks noGrp="1"/>
          </p:cNvSpPr>
          <p:nvPr>
            <p:ph type="body" idx="1"/>
          </p:nvPr>
        </p:nvSpPr>
        <p:spPr>
          <a:xfrm>
            <a:off x="6700000" y="5692925"/>
            <a:ext cx="5076300" cy="524700"/>
          </a:xfrm>
          <a:prstGeom prst="rect">
            <a:avLst/>
          </a:prstGeom>
          <a:noFill/>
          <a:ln w="9525" cap="flat" cmpd="sng">
            <a:solidFill>
              <a:srgbClr val="0288A5"/>
            </a:solidFill>
            <a:prstDash val="solid"/>
            <a:round/>
            <a:headEnd type="none" w="sm" len="sm"/>
            <a:tailEnd type="none" w="sm" len="sm"/>
          </a:ln>
        </p:spPr>
        <p:txBody>
          <a:bodyPr spcFirstLastPara="1" wrap="square" lIns="121900" tIns="121900" rIns="121900" bIns="121900" anchor="t" anchorCtr="0">
            <a:noAutofit/>
          </a:bodyPr>
          <a:lstStyle>
            <a:lvl1pPr marL="457200" lvl="0" indent="-317500" algn="l">
              <a:lnSpc>
                <a:spcPct val="115000"/>
              </a:lnSpc>
              <a:spcBef>
                <a:spcPts val="0"/>
              </a:spcBef>
              <a:spcAft>
                <a:spcPts val="0"/>
              </a:spcAft>
              <a:buClr>
                <a:srgbClr val="0288A5"/>
              </a:buClr>
              <a:buSzPts val="1400"/>
              <a:buChar char="●"/>
              <a:defRPr sz="1400">
                <a:solidFill>
                  <a:srgbClr val="0288A5"/>
                </a:solidFill>
              </a:defRPr>
            </a:lvl1pPr>
            <a:lvl2pPr marL="914400" lvl="1" indent="-285750" algn="l">
              <a:lnSpc>
                <a:spcPct val="115000"/>
              </a:lnSpc>
              <a:spcBef>
                <a:spcPts val="2100"/>
              </a:spcBef>
              <a:spcAft>
                <a:spcPts val="0"/>
              </a:spcAft>
              <a:buClr>
                <a:srgbClr val="0288A5"/>
              </a:buClr>
              <a:buSzPts val="900"/>
              <a:buChar char="○"/>
              <a:defRPr sz="900">
                <a:solidFill>
                  <a:srgbClr val="0288A5"/>
                </a:solidFill>
              </a:defRPr>
            </a:lvl2pPr>
            <a:lvl3pPr marL="1371600" lvl="2" indent="-285750" algn="l">
              <a:lnSpc>
                <a:spcPct val="115000"/>
              </a:lnSpc>
              <a:spcBef>
                <a:spcPts val="2100"/>
              </a:spcBef>
              <a:spcAft>
                <a:spcPts val="0"/>
              </a:spcAft>
              <a:buClr>
                <a:srgbClr val="0288A5"/>
              </a:buClr>
              <a:buSzPts val="900"/>
              <a:buChar char="■"/>
              <a:defRPr sz="900">
                <a:solidFill>
                  <a:srgbClr val="0288A5"/>
                </a:solidFill>
              </a:defRPr>
            </a:lvl3pPr>
            <a:lvl4pPr marL="1828800" lvl="3" indent="-285750" algn="l">
              <a:lnSpc>
                <a:spcPct val="115000"/>
              </a:lnSpc>
              <a:spcBef>
                <a:spcPts val="2100"/>
              </a:spcBef>
              <a:spcAft>
                <a:spcPts val="0"/>
              </a:spcAft>
              <a:buClr>
                <a:srgbClr val="0288A5"/>
              </a:buClr>
              <a:buSzPts val="900"/>
              <a:buChar char="●"/>
              <a:defRPr sz="900">
                <a:solidFill>
                  <a:srgbClr val="0288A5"/>
                </a:solidFill>
              </a:defRPr>
            </a:lvl4pPr>
            <a:lvl5pPr marL="2286000" lvl="4" indent="-285750" algn="l">
              <a:lnSpc>
                <a:spcPct val="115000"/>
              </a:lnSpc>
              <a:spcBef>
                <a:spcPts val="2100"/>
              </a:spcBef>
              <a:spcAft>
                <a:spcPts val="0"/>
              </a:spcAft>
              <a:buClr>
                <a:srgbClr val="0288A5"/>
              </a:buClr>
              <a:buSzPts val="900"/>
              <a:buChar char="○"/>
              <a:defRPr sz="900">
                <a:solidFill>
                  <a:srgbClr val="0288A5"/>
                </a:solidFill>
              </a:defRPr>
            </a:lvl5pPr>
            <a:lvl6pPr marL="2743200" lvl="5" indent="-285750" algn="l">
              <a:lnSpc>
                <a:spcPct val="115000"/>
              </a:lnSpc>
              <a:spcBef>
                <a:spcPts val="2100"/>
              </a:spcBef>
              <a:spcAft>
                <a:spcPts val="0"/>
              </a:spcAft>
              <a:buClr>
                <a:srgbClr val="0288A5"/>
              </a:buClr>
              <a:buSzPts val="900"/>
              <a:buChar char="■"/>
              <a:defRPr sz="900">
                <a:solidFill>
                  <a:srgbClr val="0288A5"/>
                </a:solidFill>
              </a:defRPr>
            </a:lvl6pPr>
            <a:lvl7pPr marL="3200400" lvl="6" indent="-285750" algn="l">
              <a:lnSpc>
                <a:spcPct val="115000"/>
              </a:lnSpc>
              <a:spcBef>
                <a:spcPts val="2100"/>
              </a:spcBef>
              <a:spcAft>
                <a:spcPts val="0"/>
              </a:spcAft>
              <a:buClr>
                <a:srgbClr val="0288A5"/>
              </a:buClr>
              <a:buSzPts val="900"/>
              <a:buChar char="●"/>
              <a:defRPr sz="900">
                <a:solidFill>
                  <a:srgbClr val="0288A5"/>
                </a:solidFill>
              </a:defRPr>
            </a:lvl7pPr>
            <a:lvl8pPr marL="3657600" lvl="7" indent="-285750" algn="l">
              <a:lnSpc>
                <a:spcPct val="115000"/>
              </a:lnSpc>
              <a:spcBef>
                <a:spcPts val="2100"/>
              </a:spcBef>
              <a:spcAft>
                <a:spcPts val="0"/>
              </a:spcAft>
              <a:buClr>
                <a:srgbClr val="0288A5"/>
              </a:buClr>
              <a:buSzPts val="900"/>
              <a:buChar char="○"/>
              <a:defRPr sz="900">
                <a:solidFill>
                  <a:srgbClr val="0288A5"/>
                </a:solidFill>
              </a:defRPr>
            </a:lvl8pPr>
            <a:lvl9pPr marL="4114800" lvl="8" indent="-285750" algn="l">
              <a:lnSpc>
                <a:spcPct val="115000"/>
              </a:lnSpc>
              <a:spcBef>
                <a:spcPts val="2100"/>
              </a:spcBef>
              <a:spcAft>
                <a:spcPts val="2100"/>
              </a:spcAft>
              <a:buClr>
                <a:srgbClr val="0288A5"/>
              </a:buClr>
              <a:buSzPts val="900"/>
              <a:buChar char="■"/>
              <a:defRPr sz="900">
                <a:solidFill>
                  <a:srgbClr val="0288A5"/>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Figure-white">
  <p:cSld name="BLANK_1_1_1_1">
    <p:spTree>
      <p:nvGrpSpPr>
        <p:cNvPr id="1" name="Shape 207"/>
        <p:cNvGrpSpPr/>
        <p:nvPr/>
      </p:nvGrpSpPr>
      <p:grpSpPr>
        <a:xfrm>
          <a:off x="0" y="0"/>
          <a:ext cx="0" cy="0"/>
          <a:chOff x="0" y="0"/>
          <a:chExt cx="0" cy="0"/>
        </a:xfrm>
      </p:grpSpPr>
      <p:sp>
        <p:nvSpPr>
          <p:cNvPr id="208" name="Google Shape;208;p18"/>
          <p:cNvSpPr txBox="1"/>
          <p:nvPr/>
        </p:nvSpPr>
        <p:spPr>
          <a:xfrm>
            <a:off x="553400" y="345875"/>
            <a:ext cx="60183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0288A5"/>
              </a:solidFill>
              <a:latin typeface="Open Sans SemiBold"/>
              <a:ea typeface="Open Sans SemiBold"/>
              <a:cs typeface="Open Sans SemiBold"/>
              <a:sym typeface="Open Sans SemiBold"/>
            </a:endParaRPr>
          </a:p>
        </p:txBody>
      </p:sp>
      <p:sp>
        <p:nvSpPr>
          <p:cNvPr id="209" name="Google Shape;209;p18"/>
          <p:cNvSpPr txBox="1"/>
          <p:nvPr/>
        </p:nvSpPr>
        <p:spPr>
          <a:xfrm>
            <a:off x="10561591" y="569400"/>
            <a:ext cx="1507800" cy="184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no-NO" sz="600" b="0" i="0" u="none" strike="noStrike" cap="none">
                <a:solidFill>
                  <a:srgbClr val="0288A5"/>
                </a:solidFill>
                <a:latin typeface="Arial"/>
                <a:ea typeface="Arial"/>
                <a:cs typeface="Arial"/>
                <a:sym typeface="Arial"/>
              </a:rPr>
              <a:t>The Mobility Services Platform</a:t>
            </a:r>
            <a:endParaRPr sz="1400" b="0" i="0" u="none" strike="noStrike" cap="none">
              <a:solidFill>
                <a:srgbClr val="0288A5"/>
              </a:solidFill>
              <a:latin typeface="Arial"/>
              <a:ea typeface="Arial"/>
              <a:cs typeface="Arial"/>
              <a:sym typeface="Arial"/>
            </a:endParaRPr>
          </a:p>
        </p:txBody>
      </p:sp>
      <p:cxnSp>
        <p:nvCxnSpPr>
          <p:cNvPr id="210" name="Google Shape;210;p18"/>
          <p:cNvCxnSpPr/>
          <p:nvPr/>
        </p:nvCxnSpPr>
        <p:spPr>
          <a:xfrm>
            <a:off x="415050" y="1297025"/>
            <a:ext cx="11441400" cy="31500"/>
          </a:xfrm>
          <a:prstGeom prst="straightConnector1">
            <a:avLst/>
          </a:prstGeom>
          <a:noFill/>
          <a:ln w="9525" cap="flat" cmpd="sng">
            <a:solidFill>
              <a:srgbClr val="0288A5"/>
            </a:solidFill>
            <a:prstDash val="solid"/>
            <a:miter lim="800000"/>
            <a:headEnd type="none" w="sm" len="sm"/>
            <a:tailEnd type="none" w="sm" len="sm"/>
          </a:ln>
        </p:spPr>
      </p:cxnSp>
      <p:sp>
        <p:nvSpPr>
          <p:cNvPr id="211" name="Google Shape;211;p18"/>
          <p:cNvSpPr txBox="1"/>
          <p:nvPr/>
        </p:nvSpPr>
        <p:spPr>
          <a:xfrm>
            <a:off x="1016000" y="6417175"/>
            <a:ext cx="9964025" cy="41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This document and related items contain Applied Autonomy AS’s proprietary and confidential information. No forwarding, copying, or distribution can be done without agreement with Applied Autonomy AS.</a:t>
            </a:r>
            <a:endParaRPr sz="800" b="0" i="0" u="none" strike="noStrike" cap="none">
              <a:solidFill>
                <a:srgbClr val="0288A5"/>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 2022 Applied Autonomy AS.</a:t>
            </a:r>
            <a:endParaRPr sz="800" b="0" i="0" u="none" strike="noStrike" cap="none">
              <a:solidFill>
                <a:srgbClr val="0288A5"/>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   </a:t>
            </a:r>
            <a:endParaRPr sz="1400" b="0" i="0" u="none" strike="noStrike" cap="none">
              <a:solidFill>
                <a:srgbClr val="0288A5"/>
              </a:solidFill>
              <a:latin typeface="Arial"/>
              <a:ea typeface="Arial"/>
              <a:cs typeface="Arial"/>
              <a:sym typeface="Arial"/>
            </a:endParaRPr>
          </a:p>
        </p:txBody>
      </p:sp>
      <p:sp>
        <p:nvSpPr>
          <p:cNvPr id="212" name="Google Shape;212;p1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NO"/>
              <a:t>‹#›</a:t>
            </a:fld>
            <a:endParaRPr/>
          </a:p>
        </p:txBody>
      </p:sp>
      <p:pic>
        <p:nvPicPr>
          <p:cNvPr id="213" name="Google Shape;213;p18"/>
          <p:cNvPicPr preferRelativeResize="0"/>
          <p:nvPr/>
        </p:nvPicPr>
        <p:blipFill rotWithShape="1">
          <a:blip r:embed="rId2">
            <a:alphaModFix amt="50000"/>
          </a:blip>
          <a:srcRect/>
          <a:stretch/>
        </p:blipFill>
        <p:spPr>
          <a:xfrm>
            <a:off x="10666788" y="203542"/>
            <a:ext cx="1297428" cy="365863"/>
          </a:xfrm>
          <a:prstGeom prst="rect">
            <a:avLst/>
          </a:prstGeom>
          <a:noFill/>
          <a:ln>
            <a:noFill/>
          </a:ln>
        </p:spPr>
      </p:pic>
      <p:sp>
        <p:nvSpPr>
          <p:cNvPr id="214" name="Google Shape;214;p18"/>
          <p:cNvSpPr txBox="1">
            <a:spLocks noGrp="1"/>
          </p:cNvSpPr>
          <p:nvPr>
            <p:ph type="title"/>
          </p:nvPr>
        </p:nvSpPr>
        <p:spPr>
          <a:xfrm>
            <a:off x="553400" y="89375"/>
            <a:ext cx="9773100" cy="656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rgbClr val="0288A5"/>
              </a:buClr>
              <a:buSzPts val="3700"/>
              <a:buFont typeface="Open Sans"/>
              <a:buNone/>
              <a:defRPr sz="2800">
                <a:solidFill>
                  <a:srgbClr val="0288A5"/>
                </a:solidFill>
                <a:latin typeface="Open Sans"/>
                <a:ea typeface="Open Sans"/>
                <a:cs typeface="Open Sans"/>
                <a:sym typeface="Open Sans"/>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215"/>
        <p:cNvGrpSpPr/>
        <p:nvPr/>
      </p:nvGrpSpPr>
      <p:grpSpPr>
        <a:xfrm>
          <a:off x="0" y="0"/>
          <a:ext cx="0" cy="0"/>
          <a:chOff x="0" y="0"/>
          <a:chExt cx="0" cy="0"/>
        </a:xfrm>
      </p:grpSpPr>
      <p:sp>
        <p:nvSpPr>
          <p:cNvPr id="216" name="Google Shape;216;p28"/>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217" name="Google Shape;217;p28"/>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2100"/>
              </a:spcBef>
              <a:spcAft>
                <a:spcPts val="0"/>
              </a:spcAft>
              <a:buSzPts val="3700"/>
              <a:buNone/>
              <a:defRPr sz="3700"/>
            </a:lvl2pPr>
            <a:lvl3pPr lvl="2" algn="ctr">
              <a:lnSpc>
                <a:spcPct val="100000"/>
              </a:lnSpc>
              <a:spcBef>
                <a:spcPts val="2100"/>
              </a:spcBef>
              <a:spcAft>
                <a:spcPts val="0"/>
              </a:spcAft>
              <a:buSzPts val="3700"/>
              <a:buNone/>
              <a:defRPr sz="3700"/>
            </a:lvl3pPr>
            <a:lvl4pPr lvl="3" algn="ctr">
              <a:lnSpc>
                <a:spcPct val="100000"/>
              </a:lnSpc>
              <a:spcBef>
                <a:spcPts val="2100"/>
              </a:spcBef>
              <a:spcAft>
                <a:spcPts val="0"/>
              </a:spcAft>
              <a:buSzPts val="3700"/>
              <a:buNone/>
              <a:defRPr sz="3700"/>
            </a:lvl4pPr>
            <a:lvl5pPr lvl="4" algn="ctr">
              <a:lnSpc>
                <a:spcPct val="100000"/>
              </a:lnSpc>
              <a:spcBef>
                <a:spcPts val="2100"/>
              </a:spcBef>
              <a:spcAft>
                <a:spcPts val="0"/>
              </a:spcAft>
              <a:buSzPts val="3700"/>
              <a:buNone/>
              <a:defRPr sz="3700"/>
            </a:lvl5pPr>
            <a:lvl6pPr lvl="5" algn="ctr">
              <a:lnSpc>
                <a:spcPct val="100000"/>
              </a:lnSpc>
              <a:spcBef>
                <a:spcPts val="2100"/>
              </a:spcBef>
              <a:spcAft>
                <a:spcPts val="0"/>
              </a:spcAft>
              <a:buSzPts val="3700"/>
              <a:buNone/>
              <a:defRPr sz="3700"/>
            </a:lvl6pPr>
            <a:lvl7pPr lvl="6" algn="ctr">
              <a:lnSpc>
                <a:spcPct val="100000"/>
              </a:lnSpc>
              <a:spcBef>
                <a:spcPts val="2100"/>
              </a:spcBef>
              <a:spcAft>
                <a:spcPts val="0"/>
              </a:spcAft>
              <a:buSzPts val="3700"/>
              <a:buNone/>
              <a:defRPr sz="3700"/>
            </a:lvl7pPr>
            <a:lvl8pPr lvl="7" algn="ctr">
              <a:lnSpc>
                <a:spcPct val="100000"/>
              </a:lnSpc>
              <a:spcBef>
                <a:spcPts val="2100"/>
              </a:spcBef>
              <a:spcAft>
                <a:spcPts val="0"/>
              </a:spcAft>
              <a:buSzPts val="3700"/>
              <a:buNone/>
              <a:defRPr sz="3700"/>
            </a:lvl8pPr>
            <a:lvl9pPr lvl="8" algn="ctr">
              <a:lnSpc>
                <a:spcPct val="100000"/>
              </a:lnSpc>
              <a:spcBef>
                <a:spcPts val="2100"/>
              </a:spcBef>
              <a:spcAft>
                <a:spcPts val="0"/>
              </a:spcAft>
              <a:buSzPts val="3700"/>
              <a:buNone/>
              <a:defRPr sz="3700"/>
            </a:lvl9pPr>
          </a:lstStyle>
          <a:p>
            <a:endParaRPr/>
          </a:p>
        </p:txBody>
      </p:sp>
      <p:sp>
        <p:nvSpPr>
          <p:cNvPr id="218" name="Google Shape;218;p2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Figure-white">
  <p:cSld name="BLANK_1_1_1_1">
    <p:spTree>
      <p:nvGrpSpPr>
        <p:cNvPr id="1" name="Shape 12"/>
        <p:cNvGrpSpPr/>
        <p:nvPr/>
      </p:nvGrpSpPr>
      <p:grpSpPr>
        <a:xfrm>
          <a:off x="0" y="0"/>
          <a:ext cx="0" cy="0"/>
          <a:chOff x="0" y="0"/>
          <a:chExt cx="0" cy="0"/>
        </a:xfrm>
      </p:grpSpPr>
      <p:sp>
        <p:nvSpPr>
          <p:cNvPr id="13" name="Google Shape;13;g12fbe55718e_0_940"/>
          <p:cNvSpPr txBox="1"/>
          <p:nvPr/>
        </p:nvSpPr>
        <p:spPr>
          <a:xfrm>
            <a:off x="553400" y="345875"/>
            <a:ext cx="60183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0288A5"/>
              </a:solidFill>
              <a:latin typeface="Open Sans SemiBold"/>
              <a:ea typeface="Open Sans SemiBold"/>
              <a:cs typeface="Open Sans SemiBold"/>
              <a:sym typeface="Open Sans SemiBold"/>
            </a:endParaRPr>
          </a:p>
        </p:txBody>
      </p:sp>
      <p:sp>
        <p:nvSpPr>
          <p:cNvPr id="14" name="Google Shape;14;g12fbe55718e_0_940"/>
          <p:cNvSpPr txBox="1"/>
          <p:nvPr/>
        </p:nvSpPr>
        <p:spPr>
          <a:xfrm>
            <a:off x="10561591" y="569400"/>
            <a:ext cx="1507800" cy="184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no-NO" sz="600" b="0" i="0" u="none" strike="noStrike" cap="none">
                <a:solidFill>
                  <a:srgbClr val="0288A5"/>
                </a:solidFill>
                <a:latin typeface="Arial"/>
                <a:ea typeface="Arial"/>
                <a:cs typeface="Arial"/>
                <a:sym typeface="Arial"/>
              </a:rPr>
              <a:t>The Mobility Services Platform</a:t>
            </a:r>
            <a:endParaRPr sz="1400" b="0" i="0" u="none" strike="noStrike" cap="none">
              <a:solidFill>
                <a:srgbClr val="0288A5"/>
              </a:solidFill>
              <a:latin typeface="Arial"/>
              <a:ea typeface="Arial"/>
              <a:cs typeface="Arial"/>
              <a:sym typeface="Arial"/>
            </a:endParaRPr>
          </a:p>
        </p:txBody>
      </p:sp>
      <p:cxnSp>
        <p:nvCxnSpPr>
          <p:cNvPr id="15" name="Google Shape;15;g12fbe55718e_0_940"/>
          <p:cNvCxnSpPr/>
          <p:nvPr/>
        </p:nvCxnSpPr>
        <p:spPr>
          <a:xfrm>
            <a:off x="415050" y="1297025"/>
            <a:ext cx="11441400" cy="31500"/>
          </a:xfrm>
          <a:prstGeom prst="straightConnector1">
            <a:avLst/>
          </a:prstGeom>
          <a:noFill/>
          <a:ln w="9525" cap="flat" cmpd="sng">
            <a:solidFill>
              <a:srgbClr val="0288A5"/>
            </a:solidFill>
            <a:prstDash val="solid"/>
            <a:miter lim="800000"/>
            <a:headEnd type="none" w="sm" len="sm"/>
            <a:tailEnd type="none" w="sm" len="sm"/>
          </a:ln>
        </p:spPr>
      </p:cxnSp>
      <p:sp>
        <p:nvSpPr>
          <p:cNvPr id="16" name="Google Shape;16;g12fbe55718e_0_940"/>
          <p:cNvSpPr txBox="1"/>
          <p:nvPr/>
        </p:nvSpPr>
        <p:spPr>
          <a:xfrm>
            <a:off x="1046425" y="6417175"/>
            <a:ext cx="9933600" cy="41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This document and related items contain Applied Autonomy AS’s proprietary and confidential information. No forwarding, copying, or distribution can be done without agreement with Applied Autonomy AS.</a:t>
            </a:r>
            <a:endParaRPr sz="800" b="0" i="0" u="none" strike="noStrike" cap="none">
              <a:solidFill>
                <a:srgbClr val="0288A5"/>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 2022 Applied Autonomy AS.</a:t>
            </a:r>
            <a:endParaRPr sz="800" b="0" i="0" u="none" strike="noStrike" cap="none">
              <a:solidFill>
                <a:srgbClr val="0288A5"/>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   </a:t>
            </a:r>
            <a:endParaRPr sz="1400" b="0" i="0" u="none" strike="noStrike" cap="none">
              <a:solidFill>
                <a:srgbClr val="0288A5"/>
              </a:solidFill>
              <a:latin typeface="Arial"/>
              <a:ea typeface="Arial"/>
              <a:cs typeface="Arial"/>
              <a:sym typeface="Arial"/>
            </a:endParaRPr>
          </a:p>
        </p:txBody>
      </p:sp>
      <p:sp>
        <p:nvSpPr>
          <p:cNvPr id="17" name="Google Shape;17;g12fbe55718e_0_94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NO"/>
              <a:t>‹#›</a:t>
            </a:fld>
            <a:endParaRPr/>
          </a:p>
        </p:txBody>
      </p:sp>
      <p:pic>
        <p:nvPicPr>
          <p:cNvPr id="18" name="Google Shape;18;g12fbe55718e_0_940"/>
          <p:cNvPicPr preferRelativeResize="0"/>
          <p:nvPr/>
        </p:nvPicPr>
        <p:blipFill rotWithShape="1">
          <a:blip r:embed="rId2">
            <a:alphaModFix amt="50000"/>
          </a:blip>
          <a:srcRect/>
          <a:stretch/>
        </p:blipFill>
        <p:spPr>
          <a:xfrm>
            <a:off x="10666788" y="203542"/>
            <a:ext cx="1297428" cy="365863"/>
          </a:xfrm>
          <a:prstGeom prst="rect">
            <a:avLst/>
          </a:prstGeom>
          <a:noFill/>
          <a:ln>
            <a:noFill/>
          </a:ln>
        </p:spPr>
      </p:pic>
      <p:sp>
        <p:nvSpPr>
          <p:cNvPr id="19" name="Google Shape;19;g12fbe55718e_0_940"/>
          <p:cNvSpPr txBox="1">
            <a:spLocks noGrp="1"/>
          </p:cNvSpPr>
          <p:nvPr>
            <p:ph type="title"/>
          </p:nvPr>
        </p:nvSpPr>
        <p:spPr>
          <a:xfrm>
            <a:off x="553400" y="89375"/>
            <a:ext cx="9773100" cy="656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rgbClr val="0288A5"/>
              </a:buClr>
              <a:buSzPts val="3700"/>
              <a:buFont typeface="Open Sans"/>
              <a:buNone/>
              <a:defRPr sz="2800">
                <a:solidFill>
                  <a:srgbClr val="0288A5"/>
                </a:solidFill>
                <a:latin typeface="Open Sans"/>
                <a:ea typeface="Open Sans"/>
                <a:cs typeface="Open Sans"/>
                <a:sym typeface="Open Sans"/>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xt-colour">
  <p:cSld name="BLANK_1">
    <p:spTree>
      <p:nvGrpSpPr>
        <p:cNvPr id="1" name="Shape 219"/>
        <p:cNvGrpSpPr/>
        <p:nvPr/>
      </p:nvGrpSpPr>
      <p:grpSpPr>
        <a:xfrm>
          <a:off x="0" y="0"/>
          <a:ext cx="0" cy="0"/>
          <a:chOff x="0" y="0"/>
          <a:chExt cx="0" cy="0"/>
        </a:xfrm>
      </p:grpSpPr>
      <p:sp>
        <p:nvSpPr>
          <p:cNvPr id="220" name="Google Shape;220;p19"/>
          <p:cNvSpPr/>
          <p:nvPr/>
        </p:nvSpPr>
        <p:spPr>
          <a:xfrm>
            <a:off x="25" y="0"/>
            <a:ext cx="12192000" cy="6858000"/>
          </a:xfrm>
          <a:prstGeom prst="rect">
            <a:avLst/>
          </a:prstGeom>
          <a:gradFill>
            <a:gsLst>
              <a:gs pos="0">
                <a:srgbClr val="03BDE7"/>
              </a:gs>
              <a:gs pos="100000">
                <a:srgbClr val="05506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21" name="Google Shape;221;p19"/>
          <p:cNvSpPr txBox="1"/>
          <p:nvPr/>
        </p:nvSpPr>
        <p:spPr>
          <a:xfrm>
            <a:off x="536100" y="328575"/>
            <a:ext cx="94770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lt2"/>
              </a:solidFill>
              <a:latin typeface="Open Sans SemiBold"/>
              <a:ea typeface="Open Sans SemiBold"/>
              <a:cs typeface="Open Sans SemiBold"/>
              <a:sym typeface="Open Sans SemiBold"/>
            </a:endParaRPr>
          </a:p>
        </p:txBody>
      </p:sp>
      <p:sp>
        <p:nvSpPr>
          <p:cNvPr id="222" name="Google Shape;222;p19"/>
          <p:cNvSpPr txBox="1">
            <a:spLocks noGrp="1"/>
          </p:cNvSpPr>
          <p:nvPr>
            <p:ph type="body" idx="1"/>
          </p:nvPr>
        </p:nvSpPr>
        <p:spPr>
          <a:xfrm>
            <a:off x="622575" y="1609925"/>
            <a:ext cx="11016000" cy="4326300"/>
          </a:xfrm>
          <a:prstGeom prst="rect">
            <a:avLst/>
          </a:prstGeom>
          <a:noFill/>
          <a:ln>
            <a:noFill/>
          </a:ln>
        </p:spPr>
        <p:txBody>
          <a:bodyPr spcFirstLastPara="1" wrap="square" lIns="121900" tIns="121900" rIns="121900" bIns="121900" anchor="t" anchorCtr="0">
            <a:noAutofit/>
          </a:bodyPr>
          <a:lstStyle>
            <a:lvl1pPr marL="457200" marR="0" lvl="0" indent="-342900" algn="l">
              <a:lnSpc>
                <a:spcPct val="115000"/>
              </a:lnSpc>
              <a:spcBef>
                <a:spcPts val="0"/>
              </a:spcBef>
              <a:spcAft>
                <a:spcPts val="0"/>
              </a:spcAft>
              <a:buClr>
                <a:schemeClr val="lt2"/>
              </a:buClr>
              <a:buSzPts val="1800"/>
              <a:buFont typeface="Open Sans"/>
              <a:buChar char="●"/>
              <a:defRPr sz="1800" i="0" u="none" strike="noStrike" cap="none">
                <a:solidFill>
                  <a:schemeClr val="lt2"/>
                </a:solidFill>
                <a:latin typeface="Open Sans"/>
                <a:ea typeface="Open Sans"/>
                <a:cs typeface="Open Sans"/>
                <a:sym typeface="Open Sans"/>
              </a:defRPr>
            </a:lvl1pPr>
            <a:lvl2pPr marL="914400" marR="0" lvl="1"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2pPr>
            <a:lvl3pPr marL="1371600" marR="0" lvl="2"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3pPr>
            <a:lvl4pPr marL="1828800" marR="0" lvl="3"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4pPr>
            <a:lvl5pPr marL="2286000" marR="0" lvl="4"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5pPr>
            <a:lvl6pPr marL="2743200" marR="0" lvl="5"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6pPr>
            <a:lvl7pPr marL="3200400" marR="0" lvl="6"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7pPr>
            <a:lvl8pPr marL="3657600" marR="0" lvl="7"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8pPr>
            <a:lvl9pPr marL="4114800" marR="0" lvl="8" indent="-311150" algn="l">
              <a:lnSpc>
                <a:spcPct val="115000"/>
              </a:lnSpc>
              <a:spcBef>
                <a:spcPts val="2100"/>
              </a:spcBef>
              <a:spcAft>
                <a:spcPts val="210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9pPr>
          </a:lstStyle>
          <a:p>
            <a:endParaRPr/>
          </a:p>
        </p:txBody>
      </p:sp>
      <p:sp>
        <p:nvSpPr>
          <p:cNvPr id="223" name="Google Shape;223;p19"/>
          <p:cNvSpPr txBox="1"/>
          <p:nvPr/>
        </p:nvSpPr>
        <p:spPr>
          <a:xfrm>
            <a:off x="10561591" y="569400"/>
            <a:ext cx="1507800" cy="184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no-NO" sz="600" b="0" i="0" u="none" strike="noStrike" cap="none">
                <a:solidFill>
                  <a:schemeClr val="lt2"/>
                </a:solidFill>
                <a:latin typeface="Arial"/>
                <a:ea typeface="Arial"/>
                <a:cs typeface="Arial"/>
                <a:sym typeface="Arial"/>
              </a:rPr>
              <a:t>The Mobility Services Platform</a:t>
            </a:r>
            <a:endParaRPr sz="1400" b="0" i="0" u="none" strike="noStrike" cap="none">
              <a:solidFill>
                <a:schemeClr val="lt2"/>
              </a:solidFill>
              <a:latin typeface="Arial"/>
              <a:ea typeface="Arial"/>
              <a:cs typeface="Arial"/>
              <a:sym typeface="Arial"/>
            </a:endParaRPr>
          </a:p>
        </p:txBody>
      </p:sp>
      <p:pic>
        <p:nvPicPr>
          <p:cNvPr id="224" name="Google Shape;224;p19"/>
          <p:cNvPicPr preferRelativeResize="0"/>
          <p:nvPr/>
        </p:nvPicPr>
        <p:blipFill rotWithShape="1">
          <a:blip r:embed="rId2">
            <a:alphaModFix/>
          </a:blip>
          <a:srcRect/>
          <a:stretch/>
        </p:blipFill>
        <p:spPr>
          <a:xfrm>
            <a:off x="10602697" y="188199"/>
            <a:ext cx="1425610" cy="381211"/>
          </a:xfrm>
          <a:prstGeom prst="rect">
            <a:avLst/>
          </a:prstGeom>
          <a:noFill/>
          <a:ln>
            <a:noFill/>
          </a:ln>
        </p:spPr>
      </p:pic>
      <p:cxnSp>
        <p:nvCxnSpPr>
          <p:cNvPr id="225" name="Google Shape;225;p19"/>
          <p:cNvCxnSpPr/>
          <p:nvPr/>
        </p:nvCxnSpPr>
        <p:spPr>
          <a:xfrm>
            <a:off x="466925" y="1314325"/>
            <a:ext cx="11389200" cy="14100"/>
          </a:xfrm>
          <a:prstGeom prst="straightConnector1">
            <a:avLst/>
          </a:prstGeom>
          <a:noFill/>
          <a:ln w="9525" cap="flat" cmpd="sng">
            <a:solidFill>
              <a:schemeClr val="lt1"/>
            </a:solidFill>
            <a:prstDash val="solid"/>
            <a:miter lim="800000"/>
            <a:headEnd type="none" w="sm" len="sm"/>
            <a:tailEnd type="none" w="sm" len="sm"/>
          </a:ln>
        </p:spPr>
      </p:cxnSp>
      <p:sp>
        <p:nvSpPr>
          <p:cNvPr id="226" name="Google Shape;226;p19"/>
          <p:cNvSpPr txBox="1"/>
          <p:nvPr/>
        </p:nvSpPr>
        <p:spPr>
          <a:xfrm>
            <a:off x="1046425" y="6417175"/>
            <a:ext cx="9933600" cy="41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chemeClr val="lt2"/>
                </a:solidFill>
                <a:latin typeface="Open Sans"/>
                <a:ea typeface="Open Sans"/>
                <a:cs typeface="Open Sans"/>
                <a:sym typeface="Open Sans"/>
              </a:rPr>
              <a:t>This document and related items contain Applied Autonomy AS’s proprietary and confidential information. No forwarding, copying, or distribution can be done without agreement with Applied Autonomy AS.</a:t>
            </a:r>
            <a:endParaRPr sz="800" b="0" i="0" u="none" strike="noStrike" cap="none">
              <a:solidFill>
                <a:schemeClr val="lt2"/>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chemeClr val="lt2"/>
                </a:solidFill>
                <a:latin typeface="Open Sans"/>
                <a:ea typeface="Open Sans"/>
                <a:cs typeface="Open Sans"/>
                <a:sym typeface="Open Sans"/>
              </a:rPr>
              <a:t>© 2022 Applied Autonomy AS.</a:t>
            </a:r>
            <a:endParaRPr sz="800" b="0" i="0" u="none" strike="noStrike" cap="none">
              <a:solidFill>
                <a:schemeClr val="lt2"/>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666666"/>
                </a:solidFill>
                <a:latin typeface="Open Sans"/>
                <a:ea typeface="Open Sans"/>
                <a:cs typeface="Open Sans"/>
                <a:sym typeface="Open Sans"/>
              </a:rPr>
              <a:t>   </a:t>
            </a:r>
            <a:endParaRPr sz="1400" b="0" i="0" u="none" strike="noStrike" cap="none">
              <a:solidFill>
                <a:srgbClr val="666666"/>
              </a:solidFill>
              <a:latin typeface="Arial"/>
              <a:ea typeface="Arial"/>
              <a:cs typeface="Arial"/>
              <a:sym typeface="Arial"/>
            </a:endParaRPr>
          </a:p>
        </p:txBody>
      </p:sp>
      <p:sp>
        <p:nvSpPr>
          <p:cNvPr id="227" name="Google Shape;227;p1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NO"/>
              <a:t>‹#›</a:t>
            </a:fld>
            <a:endParaRPr/>
          </a:p>
        </p:txBody>
      </p:sp>
      <p:sp>
        <p:nvSpPr>
          <p:cNvPr id="228" name="Google Shape;228;p19"/>
          <p:cNvSpPr txBox="1">
            <a:spLocks noGrp="1"/>
          </p:cNvSpPr>
          <p:nvPr>
            <p:ph type="title"/>
          </p:nvPr>
        </p:nvSpPr>
        <p:spPr>
          <a:xfrm>
            <a:off x="622575" y="472275"/>
            <a:ext cx="9773100" cy="656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lt2"/>
              </a:buClr>
              <a:buSzPts val="3700"/>
              <a:buFont typeface="Open Sans"/>
              <a:buNone/>
              <a:defRPr>
                <a:solidFill>
                  <a:schemeClr val="lt2"/>
                </a:solidFill>
                <a:latin typeface="Open Sans"/>
                <a:ea typeface="Open Sans"/>
                <a:cs typeface="Open Sans"/>
                <a:sym typeface="Open Sans"/>
              </a:defRPr>
            </a:lvl1pPr>
            <a:lvl2pPr lvl="1" algn="l">
              <a:lnSpc>
                <a:spcPct val="100000"/>
              </a:lnSpc>
              <a:spcBef>
                <a:spcPts val="0"/>
              </a:spcBef>
              <a:spcAft>
                <a:spcPts val="0"/>
              </a:spcAft>
              <a:buClr>
                <a:schemeClr val="lt2"/>
              </a:buClr>
              <a:buSzPts val="3700"/>
              <a:buFont typeface="Open Sans"/>
              <a:buNone/>
              <a:defRPr>
                <a:solidFill>
                  <a:schemeClr val="lt2"/>
                </a:solidFill>
                <a:latin typeface="Open Sans"/>
                <a:ea typeface="Open Sans"/>
                <a:cs typeface="Open Sans"/>
                <a:sym typeface="Open Sans"/>
              </a:defRPr>
            </a:lvl2pPr>
            <a:lvl3pPr lvl="2" algn="l">
              <a:lnSpc>
                <a:spcPct val="100000"/>
              </a:lnSpc>
              <a:spcBef>
                <a:spcPts val="0"/>
              </a:spcBef>
              <a:spcAft>
                <a:spcPts val="0"/>
              </a:spcAft>
              <a:buClr>
                <a:schemeClr val="lt2"/>
              </a:buClr>
              <a:buSzPts val="3700"/>
              <a:buFont typeface="Open Sans"/>
              <a:buNone/>
              <a:defRPr>
                <a:solidFill>
                  <a:schemeClr val="lt2"/>
                </a:solidFill>
                <a:latin typeface="Open Sans"/>
                <a:ea typeface="Open Sans"/>
                <a:cs typeface="Open Sans"/>
                <a:sym typeface="Open Sans"/>
              </a:defRPr>
            </a:lvl3pPr>
            <a:lvl4pPr lvl="3" algn="l">
              <a:lnSpc>
                <a:spcPct val="100000"/>
              </a:lnSpc>
              <a:spcBef>
                <a:spcPts val="0"/>
              </a:spcBef>
              <a:spcAft>
                <a:spcPts val="0"/>
              </a:spcAft>
              <a:buClr>
                <a:schemeClr val="lt2"/>
              </a:buClr>
              <a:buSzPts val="3700"/>
              <a:buFont typeface="Open Sans"/>
              <a:buNone/>
              <a:defRPr>
                <a:solidFill>
                  <a:schemeClr val="lt2"/>
                </a:solidFill>
                <a:latin typeface="Open Sans"/>
                <a:ea typeface="Open Sans"/>
                <a:cs typeface="Open Sans"/>
                <a:sym typeface="Open Sans"/>
              </a:defRPr>
            </a:lvl4pPr>
            <a:lvl5pPr lvl="4" algn="l">
              <a:lnSpc>
                <a:spcPct val="100000"/>
              </a:lnSpc>
              <a:spcBef>
                <a:spcPts val="0"/>
              </a:spcBef>
              <a:spcAft>
                <a:spcPts val="0"/>
              </a:spcAft>
              <a:buClr>
                <a:schemeClr val="lt2"/>
              </a:buClr>
              <a:buSzPts val="3700"/>
              <a:buFont typeface="Open Sans"/>
              <a:buNone/>
              <a:defRPr>
                <a:solidFill>
                  <a:schemeClr val="lt2"/>
                </a:solidFill>
                <a:latin typeface="Open Sans"/>
                <a:ea typeface="Open Sans"/>
                <a:cs typeface="Open Sans"/>
                <a:sym typeface="Open Sans"/>
              </a:defRPr>
            </a:lvl5pPr>
            <a:lvl6pPr lvl="5" algn="l">
              <a:lnSpc>
                <a:spcPct val="100000"/>
              </a:lnSpc>
              <a:spcBef>
                <a:spcPts val="0"/>
              </a:spcBef>
              <a:spcAft>
                <a:spcPts val="0"/>
              </a:spcAft>
              <a:buClr>
                <a:schemeClr val="lt2"/>
              </a:buClr>
              <a:buSzPts val="3700"/>
              <a:buFont typeface="Open Sans"/>
              <a:buNone/>
              <a:defRPr>
                <a:solidFill>
                  <a:schemeClr val="lt2"/>
                </a:solidFill>
                <a:latin typeface="Open Sans"/>
                <a:ea typeface="Open Sans"/>
                <a:cs typeface="Open Sans"/>
                <a:sym typeface="Open Sans"/>
              </a:defRPr>
            </a:lvl6pPr>
            <a:lvl7pPr lvl="6" algn="l">
              <a:lnSpc>
                <a:spcPct val="100000"/>
              </a:lnSpc>
              <a:spcBef>
                <a:spcPts val="0"/>
              </a:spcBef>
              <a:spcAft>
                <a:spcPts val="0"/>
              </a:spcAft>
              <a:buClr>
                <a:schemeClr val="lt2"/>
              </a:buClr>
              <a:buSzPts val="3700"/>
              <a:buFont typeface="Open Sans"/>
              <a:buNone/>
              <a:defRPr>
                <a:solidFill>
                  <a:schemeClr val="lt2"/>
                </a:solidFill>
                <a:latin typeface="Open Sans"/>
                <a:ea typeface="Open Sans"/>
                <a:cs typeface="Open Sans"/>
                <a:sym typeface="Open Sans"/>
              </a:defRPr>
            </a:lvl7pPr>
            <a:lvl8pPr lvl="7" algn="l">
              <a:lnSpc>
                <a:spcPct val="100000"/>
              </a:lnSpc>
              <a:spcBef>
                <a:spcPts val="0"/>
              </a:spcBef>
              <a:spcAft>
                <a:spcPts val="0"/>
              </a:spcAft>
              <a:buClr>
                <a:schemeClr val="lt2"/>
              </a:buClr>
              <a:buSzPts val="3700"/>
              <a:buFont typeface="Open Sans"/>
              <a:buNone/>
              <a:defRPr>
                <a:solidFill>
                  <a:schemeClr val="lt2"/>
                </a:solidFill>
                <a:latin typeface="Open Sans"/>
                <a:ea typeface="Open Sans"/>
                <a:cs typeface="Open Sans"/>
                <a:sym typeface="Open Sans"/>
              </a:defRPr>
            </a:lvl8pPr>
            <a:lvl9pPr lvl="8" algn="l">
              <a:lnSpc>
                <a:spcPct val="100000"/>
              </a:lnSpc>
              <a:spcBef>
                <a:spcPts val="0"/>
              </a:spcBef>
              <a:spcAft>
                <a:spcPts val="0"/>
              </a:spcAft>
              <a:buClr>
                <a:schemeClr val="lt2"/>
              </a:buClr>
              <a:buSzPts val="3700"/>
              <a:buFont typeface="Open Sans"/>
              <a:buNone/>
              <a:defRPr>
                <a:solidFill>
                  <a:schemeClr val="lt2"/>
                </a:solidFill>
                <a:latin typeface="Open Sans"/>
                <a:ea typeface="Open Sans"/>
                <a:cs typeface="Open Sans"/>
                <a:sym typeface="Open Sans"/>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Front-white" type="title">
  <p:cSld name="TITLE">
    <p:spTree>
      <p:nvGrpSpPr>
        <p:cNvPr id="1" name="Shape 229"/>
        <p:cNvGrpSpPr/>
        <p:nvPr/>
      </p:nvGrpSpPr>
      <p:grpSpPr>
        <a:xfrm>
          <a:off x="0" y="0"/>
          <a:ext cx="0" cy="0"/>
          <a:chOff x="0" y="0"/>
          <a:chExt cx="0" cy="0"/>
        </a:xfrm>
      </p:grpSpPr>
      <p:sp>
        <p:nvSpPr>
          <p:cNvPr id="230" name="Google Shape;230;p20"/>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Clr>
                <a:srgbClr val="0288A5"/>
              </a:buClr>
              <a:buSzPts val="6900"/>
              <a:buFont typeface="Open Sans"/>
              <a:buNone/>
              <a:defRPr sz="6900">
                <a:solidFill>
                  <a:srgbClr val="0288A5"/>
                </a:solidFill>
                <a:latin typeface="Open Sans"/>
                <a:ea typeface="Open Sans"/>
                <a:cs typeface="Open Sans"/>
                <a:sym typeface="Open Sans"/>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231" name="Google Shape;231;p20"/>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0288A5"/>
              </a:buClr>
              <a:buSzPts val="3700"/>
              <a:buFont typeface="Open Sans"/>
              <a:buNone/>
              <a:defRPr sz="3700">
                <a:solidFill>
                  <a:srgbClr val="0288A5"/>
                </a:solidFill>
                <a:latin typeface="Open Sans"/>
                <a:ea typeface="Open Sans"/>
                <a:cs typeface="Open Sans"/>
                <a:sym typeface="Open Sans"/>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32" name="Google Shape;232;p2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NO"/>
              <a:t>‹#›</a:t>
            </a:fld>
            <a:endParaRPr/>
          </a:p>
        </p:txBody>
      </p:sp>
      <p:pic>
        <p:nvPicPr>
          <p:cNvPr id="233" name="Google Shape;233;p20"/>
          <p:cNvPicPr preferRelativeResize="0"/>
          <p:nvPr/>
        </p:nvPicPr>
        <p:blipFill rotWithShape="1">
          <a:blip r:embed="rId2">
            <a:alphaModFix amt="50000"/>
          </a:blip>
          <a:srcRect/>
          <a:stretch/>
        </p:blipFill>
        <p:spPr>
          <a:xfrm>
            <a:off x="10666788" y="203542"/>
            <a:ext cx="1297428" cy="365863"/>
          </a:xfrm>
          <a:prstGeom prst="rect">
            <a:avLst/>
          </a:prstGeom>
          <a:noFill/>
          <a:ln>
            <a:noFill/>
          </a:ln>
        </p:spPr>
      </p:pic>
      <p:sp>
        <p:nvSpPr>
          <p:cNvPr id="234" name="Google Shape;234;p20"/>
          <p:cNvSpPr txBox="1"/>
          <p:nvPr/>
        </p:nvSpPr>
        <p:spPr>
          <a:xfrm>
            <a:off x="1046425" y="6417175"/>
            <a:ext cx="9933600" cy="41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This document and related items contain Applied Autonomy AS’s proprietary and confidential information. No forwarding, copying, or distribution can be done without agreement with Applied Autonomy AS.</a:t>
            </a:r>
            <a:endParaRPr sz="800" b="0" i="0" u="none" strike="noStrike" cap="none">
              <a:solidFill>
                <a:srgbClr val="0288A5"/>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 2022 Applied Autonomy AS.</a:t>
            </a:r>
            <a:endParaRPr sz="800" b="0" i="0" u="none" strike="noStrike" cap="none">
              <a:solidFill>
                <a:srgbClr val="0288A5"/>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   </a:t>
            </a:r>
            <a:endParaRPr sz="1400" b="0" i="0" u="none" strike="noStrike" cap="none">
              <a:solidFill>
                <a:srgbClr val="0288A5"/>
              </a:solidFill>
              <a:latin typeface="Arial"/>
              <a:ea typeface="Arial"/>
              <a:cs typeface="Arial"/>
              <a:sym typeface="Arial"/>
            </a:endParaRPr>
          </a:p>
        </p:txBody>
      </p:sp>
      <p:sp>
        <p:nvSpPr>
          <p:cNvPr id="235" name="Google Shape;235;p20"/>
          <p:cNvSpPr txBox="1"/>
          <p:nvPr/>
        </p:nvSpPr>
        <p:spPr>
          <a:xfrm>
            <a:off x="10561591" y="569400"/>
            <a:ext cx="1507800" cy="184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no-NO" sz="600" b="0" i="0" u="none" strike="noStrike" cap="none">
                <a:solidFill>
                  <a:srgbClr val="0288A5"/>
                </a:solidFill>
                <a:latin typeface="Arial"/>
                <a:ea typeface="Arial"/>
                <a:cs typeface="Arial"/>
                <a:sym typeface="Arial"/>
              </a:rPr>
              <a:t>The Mobility Services Platform</a:t>
            </a:r>
            <a:endParaRPr sz="1400" b="0" i="0" u="none" strike="noStrike" cap="none">
              <a:solidFill>
                <a:srgbClr val="0288A5"/>
              </a:solidFill>
              <a:latin typeface="Arial"/>
              <a:ea typeface="Arial"/>
              <a:cs typeface="Arial"/>
              <a:sym typeface="Arial"/>
            </a:endParaRPr>
          </a:p>
        </p:txBody>
      </p:sp>
      <p:sp>
        <p:nvSpPr>
          <p:cNvPr id="236" name="Google Shape;236;p20"/>
          <p:cNvSpPr txBox="1">
            <a:spLocks noGrp="1"/>
          </p:cNvSpPr>
          <p:nvPr>
            <p:ph type="body" idx="2"/>
          </p:nvPr>
        </p:nvSpPr>
        <p:spPr>
          <a:xfrm>
            <a:off x="6700000" y="5692925"/>
            <a:ext cx="5076300" cy="524700"/>
          </a:xfrm>
          <a:prstGeom prst="rect">
            <a:avLst/>
          </a:prstGeom>
          <a:noFill/>
          <a:ln w="9525" cap="flat" cmpd="sng">
            <a:solidFill>
              <a:srgbClr val="0288A5"/>
            </a:solidFill>
            <a:prstDash val="solid"/>
            <a:round/>
            <a:headEnd type="none" w="sm" len="sm"/>
            <a:tailEnd type="none" w="sm" len="sm"/>
          </a:ln>
        </p:spPr>
        <p:txBody>
          <a:bodyPr spcFirstLastPara="1" wrap="square" lIns="121900" tIns="121900" rIns="121900" bIns="121900" anchor="t" anchorCtr="0">
            <a:noAutofit/>
          </a:bodyPr>
          <a:lstStyle>
            <a:lvl1pPr marL="457200" lvl="0" indent="-317500" algn="l">
              <a:lnSpc>
                <a:spcPct val="115000"/>
              </a:lnSpc>
              <a:spcBef>
                <a:spcPts val="0"/>
              </a:spcBef>
              <a:spcAft>
                <a:spcPts val="0"/>
              </a:spcAft>
              <a:buClr>
                <a:srgbClr val="0288A5"/>
              </a:buClr>
              <a:buSzPts val="1400"/>
              <a:buChar char="●"/>
              <a:defRPr sz="1400">
                <a:solidFill>
                  <a:srgbClr val="0288A5"/>
                </a:solidFill>
              </a:defRPr>
            </a:lvl1pPr>
            <a:lvl2pPr marL="914400" lvl="1" indent="-285750" algn="l">
              <a:lnSpc>
                <a:spcPct val="115000"/>
              </a:lnSpc>
              <a:spcBef>
                <a:spcPts val="2100"/>
              </a:spcBef>
              <a:spcAft>
                <a:spcPts val="0"/>
              </a:spcAft>
              <a:buClr>
                <a:srgbClr val="0288A5"/>
              </a:buClr>
              <a:buSzPts val="900"/>
              <a:buChar char="○"/>
              <a:defRPr sz="900">
                <a:solidFill>
                  <a:srgbClr val="0288A5"/>
                </a:solidFill>
              </a:defRPr>
            </a:lvl2pPr>
            <a:lvl3pPr marL="1371600" lvl="2" indent="-285750" algn="l">
              <a:lnSpc>
                <a:spcPct val="115000"/>
              </a:lnSpc>
              <a:spcBef>
                <a:spcPts val="2100"/>
              </a:spcBef>
              <a:spcAft>
                <a:spcPts val="0"/>
              </a:spcAft>
              <a:buClr>
                <a:srgbClr val="0288A5"/>
              </a:buClr>
              <a:buSzPts val="900"/>
              <a:buChar char="■"/>
              <a:defRPr sz="900">
                <a:solidFill>
                  <a:srgbClr val="0288A5"/>
                </a:solidFill>
              </a:defRPr>
            </a:lvl3pPr>
            <a:lvl4pPr marL="1828800" lvl="3" indent="-285750" algn="l">
              <a:lnSpc>
                <a:spcPct val="115000"/>
              </a:lnSpc>
              <a:spcBef>
                <a:spcPts val="2100"/>
              </a:spcBef>
              <a:spcAft>
                <a:spcPts val="0"/>
              </a:spcAft>
              <a:buClr>
                <a:srgbClr val="0288A5"/>
              </a:buClr>
              <a:buSzPts val="900"/>
              <a:buChar char="●"/>
              <a:defRPr sz="900">
                <a:solidFill>
                  <a:srgbClr val="0288A5"/>
                </a:solidFill>
              </a:defRPr>
            </a:lvl4pPr>
            <a:lvl5pPr marL="2286000" lvl="4" indent="-285750" algn="l">
              <a:lnSpc>
                <a:spcPct val="115000"/>
              </a:lnSpc>
              <a:spcBef>
                <a:spcPts val="2100"/>
              </a:spcBef>
              <a:spcAft>
                <a:spcPts val="0"/>
              </a:spcAft>
              <a:buClr>
                <a:srgbClr val="0288A5"/>
              </a:buClr>
              <a:buSzPts val="900"/>
              <a:buChar char="○"/>
              <a:defRPr sz="900">
                <a:solidFill>
                  <a:srgbClr val="0288A5"/>
                </a:solidFill>
              </a:defRPr>
            </a:lvl5pPr>
            <a:lvl6pPr marL="2743200" lvl="5" indent="-285750" algn="l">
              <a:lnSpc>
                <a:spcPct val="115000"/>
              </a:lnSpc>
              <a:spcBef>
                <a:spcPts val="2100"/>
              </a:spcBef>
              <a:spcAft>
                <a:spcPts val="0"/>
              </a:spcAft>
              <a:buClr>
                <a:srgbClr val="0288A5"/>
              </a:buClr>
              <a:buSzPts val="900"/>
              <a:buChar char="■"/>
              <a:defRPr sz="900">
                <a:solidFill>
                  <a:srgbClr val="0288A5"/>
                </a:solidFill>
              </a:defRPr>
            </a:lvl6pPr>
            <a:lvl7pPr marL="3200400" lvl="6" indent="-285750" algn="l">
              <a:lnSpc>
                <a:spcPct val="115000"/>
              </a:lnSpc>
              <a:spcBef>
                <a:spcPts val="2100"/>
              </a:spcBef>
              <a:spcAft>
                <a:spcPts val="0"/>
              </a:spcAft>
              <a:buClr>
                <a:srgbClr val="0288A5"/>
              </a:buClr>
              <a:buSzPts val="900"/>
              <a:buChar char="●"/>
              <a:defRPr sz="900">
                <a:solidFill>
                  <a:srgbClr val="0288A5"/>
                </a:solidFill>
              </a:defRPr>
            </a:lvl7pPr>
            <a:lvl8pPr marL="3657600" lvl="7" indent="-285750" algn="l">
              <a:lnSpc>
                <a:spcPct val="115000"/>
              </a:lnSpc>
              <a:spcBef>
                <a:spcPts val="2100"/>
              </a:spcBef>
              <a:spcAft>
                <a:spcPts val="0"/>
              </a:spcAft>
              <a:buClr>
                <a:srgbClr val="0288A5"/>
              </a:buClr>
              <a:buSzPts val="900"/>
              <a:buChar char="○"/>
              <a:defRPr sz="900">
                <a:solidFill>
                  <a:srgbClr val="0288A5"/>
                </a:solidFill>
              </a:defRPr>
            </a:lvl8pPr>
            <a:lvl9pPr marL="4114800" lvl="8" indent="-285750" algn="l">
              <a:lnSpc>
                <a:spcPct val="115000"/>
              </a:lnSpc>
              <a:spcBef>
                <a:spcPts val="2100"/>
              </a:spcBef>
              <a:spcAft>
                <a:spcPts val="2100"/>
              </a:spcAft>
              <a:buClr>
                <a:srgbClr val="0288A5"/>
              </a:buClr>
              <a:buSzPts val="900"/>
              <a:buChar char="■"/>
              <a:defRPr sz="900">
                <a:solidFill>
                  <a:srgbClr val="0288A5"/>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obility Services Platform">
  <p:cSld name="TITLE_2">
    <p:spTree>
      <p:nvGrpSpPr>
        <p:cNvPr id="1" name="Shape 237"/>
        <p:cNvGrpSpPr/>
        <p:nvPr/>
      </p:nvGrpSpPr>
      <p:grpSpPr>
        <a:xfrm>
          <a:off x="0" y="0"/>
          <a:ext cx="0" cy="0"/>
          <a:chOff x="0" y="0"/>
          <a:chExt cx="0" cy="0"/>
        </a:xfrm>
      </p:grpSpPr>
      <p:sp>
        <p:nvSpPr>
          <p:cNvPr id="238" name="Google Shape;238;p2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NO"/>
              <a:t>‹#›</a:t>
            </a:fld>
            <a:endParaRPr/>
          </a:p>
        </p:txBody>
      </p:sp>
      <p:pic>
        <p:nvPicPr>
          <p:cNvPr id="239" name="Google Shape;239;p21"/>
          <p:cNvPicPr preferRelativeResize="0"/>
          <p:nvPr/>
        </p:nvPicPr>
        <p:blipFill rotWithShape="1">
          <a:blip r:embed="rId2">
            <a:alphaModFix amt="50000"/>
          </a:blip>
          <a:srcRect/>
          <a:stretch/>
        </p:blipFill>
        <p:spPr>
          <a:xfrm>
            <a:off x="10666788" y="203542"/>
            <a:ext cx="1297428" cy="365863"/>
          </a:xfrm>
          <a:prstGeom prst="rect">
            <a:avLst/>
          </a:prstGeom>
          <a:noFill/>
          <a:ln>
            <a:noFill/>
          </a:ln>
        </p:spPr>
      </p:pic>
      <p:sp>
        <p:nvSpPr>
          <p:cNvPr id="240" name="Google Shape;240;p21"/>
          <p:cNvSpPr txBox="1"/>
          <p:nvPr/>
        </p:nvSpPr>
        <p:spPr>
          <a:xfrm>
            <a:off x="1046425" y="6417175"/>
            <a:ext cx="9933600" cy="41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This document and related items contain Applied Autonomy AS’s proprietary and confidential information. No forwarding, copying, or distribution can be done without agreement with Applied Autonomy AS.</a:t>
            </a:r>
            <a:endParaRPr sz="800" b="0" i="0" u="none" strike="noStrike" cap="none">
              <a:solidFill>
                <a:srgbClr val="0288A5"/>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 2022 Applied Autonomy AS.</a:t>
            </a:r>
            <a:endParaRPr sz="800" b="0" i="0" u="none" strike="noStrike" cap="none">
              <a:solidFill>
                <a:srgbClr val="0288A5"/>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   </a:t>
            </a:r>
            <a:endParaRPr sz="1400" b="0" i="0" u="none" strike="noStrike" cap="none">
              <a:solidFill>
                <a:srgbClr val="0288A5"/>
              </a:solidFill>
              <a:latin typeface="Arial"/>
              <a:ea typeface="Arial"/>
              <a:cs typeface="Arial"/>
              <a:sym typeface="Arial"/>
            </a:endParaRPr>
          </a:p>
        </p:txBody>
      </p:sp>
      <p:sp>
        <p:nvSpPr>
          <p:cNvPr id="241" name="Google Shape;241;p21"/>
          <p:cNvSpPr txBox="1"/>
          <p:nvPr/>
        </p:nvSpPr>
        <p:spPr>
          <a:xfrm>
            <a:off x="10561591" y="569400"/>
            <a:ext cx="1507800" cy="184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no-NO" sz="600" b="0" i="0" u="none" strike="noStrike" cap="none">
                <a:solidFill>
                  <a:srgbClr val="0288A5"/>
                </a:solidFill>
                <a:latin typeface="Arial"/>
                <a:ea typeface="Arial"/>
                <a:cs typeface="Arial"/>
                <a:sym typeface="Arial"/>
              </a:rPr>
              <a:t>The Mobility Services Platform</a:t>
            </a:r>
            <a:endParaRPr sz="1400" b="0" i="0" u="none" strike="noStrike" cap="none">
              <a:solidFill>
                <a:srgbClr val="0288A5"/>
              </a:solidFill>
              <a:latin typeface="Arial"/>
              <a:ea typeface="Arial"/>
              <a:cs typeface="Arial"/>
              <a:sym typeface="Arial"/>
            </a:endParaRPr>
          </a:p>
        </p:txBody>
      </p:sp>
      <p:grpSp>
        <p:nvGrpSpPr>
          <p:cNvPr id="242" name="Google Shape;242;p21"/>
          <p:cNvGrpSpPr/>
          <p:nvPr/>
        </p:nvGrpSpPr>
        <p:grpSpPr>
          <a:xfrm>
            <a:off x="412634" y="2479199"/>
            <a:ext cx="4083900" cy="1899600"/>
            <a:chOff x="849359" y="3996874"/>
            <a:chExt cx="4083900" cy="1899600"/>
          </a:xfrm>
        </p:grpSpPr>
        <p:sp>
          <p:nvSpPr>
            <p:cNvPr id="243" name="Google Shape;243;p21"/>
            <p:cNvSpPr/>
            <p:nvPr/>
          </p:nvSpPr>
          <p:spPr>
            <a:xfrm>
              <a:off x="849359" y="3996874"/>
              <a:ext cx="4083900" cy="1899600"/>
            </a:xfrm>
            <a:prstGeom prst="roundRect">
              <a:avLst>
                <a:gd name="adj" fmla="val 9232"/>
              </a:avLst>
            </a:prstGeom>
            <a:solidFill>
              <a:srgbClr val="F2F2F2"/>
            </a:solidFill>
            <a:ln w="127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C000"/>
                </a:solidFill>
                <a:latin typeface="Arial"/>
                <a:ea typeface="Arial"/>
                <a:cs typeface="Arial"/>
                <a:sym typeface="Arial"/>
              </a:endParaRPr>
            </a:p>
          </p:txBody>
        </p:sp>
        <p:pic>
          <p:nvPicPr>
            <p:cNvPr id="244" name="Google Shape;244;p21"/>
            <p:cNvPicPr preferRelativeResize="0"/>
            <p:nvPr/>
          </p:nvPicPr>
          <p:blipFill rotWithShape="1">
            <a:blip r:embed="rId3">
              <a:alphaModFix/>
            </a:blip>
            <a:srcRect/>
            <a:stretch/>
          </p:blipFill>
          <p:spPr>
            <a:xfrm>
              <a:off x="945797" y="4076398"/>
              <a:ext cx="3834898" cy="1716471"/>
            </a:xfrm>
            <a:prstGeom prst="rect">
              <a:avLst/>
            </a:prstGeom>
            <a:noFill/>
            <a:ln>
              <a:noFill/>
            </a:ln>
          </p:spPr>
        </p:pic>
      </p:grpSp>
      <p:sp>
        <p:nvSpPr>
          <p:cNvPr id="245" name="Google Shape;245;p21"/>
          <p:cNvSpPr txBox="1">
            <a:spLocks noGrp="1"/>
          </p:cNvSpPr>
          <p:nvPr>
            <p:ph type="title"/>
          </p:nvPr>
        </p:nvSpPr>
        <p:spPr>
          <a:xfrm>
            <a:off x="642950" y="454750"/>
            <a:ext cx="9773100" cy="656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rgbClr val="0288A5"/>
              </a:buClr>
              <a:buSzPts val="3700"/>
              <a:buFont typeface="Open Sans"/>
              <a:buNone/>
              <a:defRPr>
                <a:solidFill>
                  <a:srgbClr val="0288A5"/>
                </a:solidFill>
                <a:latin typeface="Open Sans"/>
                <a:ea typeface="Open Sans"/>
                <a:cs typeface="Open Sans"/>
                <a:sym typeface="Open Sans"/>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cxnSp>
        <p:nvCxnSpPr>
          <p:cNvPr id="246" name="Google Shape;246;p21"/>
          <p:cNvCxnSpPr/>
          <p:nvPr/>
        </p:nvCxnSpPr>
        <p:spPr>
          <a:xfrm rot="10800000" flipH="1">
            <a:off x="276700" y="1328300"/>
            <a:ext cx="11579700" cy="3300"/>
          </a:xfrm>
          <a:prstGeom prst="straightConnector1">
            <a:avLst/>
          </a:prstGeom>
          <a:noFill/>
          <a:ln w="9525" cap="flat" cmpd="sng">
            <a:solidFill>
              <a:srgbClr val="0288A5"/>
            </a:solidFill>
            <a:prstDash val="solid"/>
            <a:miter lim="800000"/>
            <a:headEnd type="none" w="sm" len="sm"/>
            <a:tailEnd type="none" w="sm" len="sm"/>
          </a:ln>
        </p:spPr>
      </p:cxnSp>
      <p:sp>
        <p:nvSpPr>
          <p:cNvPr id="247" name="Google Shape;247;p21"/>
          <p:cNvSpPr txBox="1">
            <a:spLocks noGrp="1"/>
          </p:cNvSpPr>
          <p:nvPr>
            <p:ph type="body" idx="1"/>
          </p:nvPr>
        </p:nvSpPr>
        <p:spPr>
          <a:xfrm>
            <a:off x="4931500" y="1626402"/>
            <a:ext cx="7096800" cy="4591200"/>
          </a:xfrm>
          <a:prstGeom prst="rect">
            <a:avLst/>
          </a:prstGeom>
          <a:noFill/>
          <a:ln>
            <a:noFill/>
          </a:ln>
        </p:spPr>
        <p:txBody>
          <a:bodyPr spcFirstLastPara="1" wrap="square" lIns="121900" tIns="121900" rIns="121900" bIns="121900" anchor="t" anchorCtr="0">
            <a:noAutofit/>
          </a:bodyPr>
          <a:lstStyle>
            <a:lvl1pPr marL="457200" lvl="0" indent="-342900" algn="l">
              <a:lnSpc>
                <a:spcPct val="115000"/>
              </a:lnSpc>
              <a:spcBef>
                <a:spcPts val="0"/>
              </a:spcBef>
              <a:spcAft>
                <a:spcPts val="0"/>
              </a:spcAft>
              <a:buClr>
                <a:srgbClr val="0288A5"/>
              </a:buClr>
              <a:buSzPts val="1800"/>
              <a:buFont typeface="Open Sans"/>
              <a:buChar char="●"/>
              <a:defRPr sz="1800">
                <a:solidFill>
                  <a:srgbClr val="0288A5"/>
                </a:solidFill>
                <a:latin typeface="Open Sans"/>
                <a:ea typeface="Open Sans"/>
                <a:cs typeface="Open Sans"/>
                <a:sym typeface="Open Sans"/>
              </a:defRPr>
            </a:lvl1pPr>
            <a:lvl2pPr marL="914400" lvl="1" indent="-311150" algn="l">
              <a:lnSpc>
                <a:spcPct val="115000"/>
              </a:lnSpc>
              <a:spcBef>
                <a:spcPts val="2100"/>
              </a:spcBef>
              <a:spcAft>
                <a:spcPts val="0"/>
              </a:spcAft>
              <a:buClr>
                <a:srgbClr val="0288A5"/>
              </a:buClr>
              <a:buSzPts val="1300"/>
              <a:buFont typeface="Open Sans"/>
              <a:buChar char="○"/>
              <a:defRPr sz="1300">
                <a:solidFill>
                  <a:srgbClr val="0288A5"/>
                </a:solidFill>
                <a:latin typeface="Open Sans"/>
                <a:ea typeface="Open Sans"/>
                <a:cs typeface="Open Sans"/>
                <a:sym typeface="Open Sans"/>
              </a:defRPr>
            </a:lvl2pPr>
            <a:lvl3pPr marL="1371600" lvl="2" indent="-311150" algn="l">
              <a:lnSpc>
                <a:spcPct val="115000"/>
              </a:lnSpc>
              <a:spcBef>
                <a:spcPts val="2100"/>
              </a:spcBef>
              <a:spcAft>
                <a:spcPts val="0"/>
              </a:spcAft>
              <a:buClr>
                <a:srgbClr val="0288A5"/>
              </a:buClr>
              <a:buSzPts val="1300"/>
              <a:buFont typeface="Open Sans"/>
              <a:buChar char="■"/>
              <a:defRPr sz="1300">
                <a:solidFill>
                  <a:srgbClr val="0288A5"/>
                </a:solidFill>
                <a:latin typeface="Open Sans"/>
                <a:ea typeface="Open Sans"/>
                <a:cs typeface="Open Sans"/>
                <a:sym typeface="Open Sans"/>
              </a:defRPr>
            </a:lvl3pPr>
            <a:lvl4pPr marL="1828800" lvl="3" indent="-311150" algn="l">
              <a:lnSpc>
                <a:spcPct val="115000"/>
              </a:lnSpc>
              <a:spcBef>
                <a:spcPts val="2100"/>
              </a:spcBef>
              <a:spcAft>
                <a:spcPts val="0"/>
              </a:spcAft>
              <a:buClr>
                <a:srgbClr val="0288A5"/>
              </a:buClr>
              <a:buSzPts val="1300"/>
              <a:buFont typeface="Open Sans"/>
              <a:buChar char="●"/>
              <a:defRPr sz="1300">
                <a:solidFill>
                  <a:srgbClr val="0288A5"/>
                </a:solidFill>
                <a:latin typeface="Open Sans"/>
                <a:ea typeface="Open Sans"/>
                <a:cs typeface="Open Sans"/>
                <a:sym typeface="Open Sans"/>
              </a:defRPr>
            </a:lvl4pPr>
            <a:lvl5pPr marL="2286000" lvl="4" indent="-311150" algn="l">
              <a:lnSpc>
                <a:spcPct val="115000"/>
              </a:lnSpc>
              <a:spcBef>
                <a:spcPts val="2100"/>
              </a:spcBef>
              <a:spcAft>
                <a:spcPts val="0"/>
              </a:spcAft>
              <a:buClr>
                <a:srgbClr val="0288A5"/>
              </a:buClr>
              <a:buSzPts val="1300"/>
              <a:buFont typeface="Open Sans"/>
              <a:buChar char="○"/>
              <a:defRPr sz="1300">
                <a:solidFill>
                  <a:srgbClr val="0288A5"/>
                </a:solidFill>
                <a:latin typeface="Open Sans"/>
                <a:ea typeface="Open Sans"/>
                <a:cs typeface="Open Sans"/>
                <a:sym typeface="Open Sans"/>
              </a:defRPr>
            </a:lvl5pPr>
            <a:lvl6pPr marL="2743200" lvl="5" indent="-311150" algn="l">
              <a:lnSpc>
                <a:spcPct val="115000"/>
              </a:lnSpc>
              <a:spcBef>
                <a:spcPts val="2100"/>
              </a:spcBef>
              <a:spcAft>
                <a:spcPts val="0"/>
              </a:spcAft>
              <a:buClr>
                <a:srgbClr val="0288A5"/>
              </a:buClr>
              <a:buSzPts val="1300"/>
              <a:buFont typeface="Open Sans"/>
              <a:buChar char="■"/>
              <a:defRPr sz="1300">
                <a:solidFill>
                  <a:srgbClr val="0288A5"/>
                </a:solidFill>
                <a:latin typeface="Open Sans"/>
                <a:ea typeface="Open Sans"/>
                <a:cs typeface="Open Sans"/>
                <a:sym typeface="Open Sans"/>
              </a:defRPr>
            </a:lvl6pPr>
            <a:lvl7pPr marL="3200400" lvl="6" indent="-311150" algn="l">
              <a:lnSpc>
                <a:spcPct val="115000"/>
              </a:lnSpc>
              <a:spcBef>
                <a:spcPts val="2100"/>
              </a:spcBef>
              <a:spcAft>
                <a:spcPts val="0"/>
              </a:spcAft>
              <a:buClr>
                <a:srgbClr val="0288A5"/>
              </a:buClr>
              <a:buSzPts val="1300"/>
              <a:buFont typeface="Open Sans"/>
              <a:buChar char="●"/>
              <a:defRPr sz="1300">
                <a:solidFill>
                  <a:srgbClr val="0288A5"/>
                </a:solidFill>
                <a:latin typeface="Open Sans"/>
                <a:ea typeface="Open Sans"/>
                <a:cs typeface="Open Sans"/>
                <a:sym typeface="Open Sans"/>
              </a:defRPr>
            </a:lvl7pPr>
            <a:lvl8pPr marL="3657600" lvl="7" indent="-311150" algn="l">
              <a:lnSpc>
                <a:spcPct val="115000"/>
              </a:lnSpc>
              <a:spcBef>
                <a:spcPts val="2100"/>
              </a:spcBef>
              <a:spcAft>
                <a:spcPts val="0"/>
              </a:spcAft>
              <a:buClr>
                <a:srgbClr val="0288A5"/>
              </a:buClr>
              <a:buSzPts val="1300"/>
              <a:buFont typeface="Open Sans"/>
              <a:buChar char="○"/>
              <a:defRPr sz="1300">
                <a:solidFill>
                  <a:srgbClr val="0288A5"/>
                </a:solidFill>
                <a:latin typeface="Open Sans"/>
                <a:ea typeface="Open Sans"/>
                <a:cs typeface="Open Sans"/>
                <a:sym typeface="Open Sans"/>
              </a:defRPr>
            </a:lvl8pPr>
            <a:lvl9pPr marL="4114800" lvl="8" indent="-311150" algn="l">
              <a:lnSpc>
                <a:spcPct val="115000"/>
              </a:lnSpc>
              <a:spcBef>
                <a:spcPts val="2100"/>
              </a:spcBef>
              <a:spcAft>
                <a:spcPts val="2100"/>
              </a:spcAft>
              <a:buClr>
                <a:srgbClr val="0288A5"/>
              </a:buClr>
              <a:buSzPts val="1300"/>
              <a:buFont typeface="Open Sans"/>
              <a:buChar char="■"/>
              <a:defRPr sz="1300">
                <a:solidFill>
                  <a:srgbClr val="0288A5"/>
                </a:solidFill>
                <a:latin typeface="Open Sans"/>
                <a:ea typeface="Open Sans"/>
                <a:cs typeface="Open Sans"/>
                <a:sym typeface="Open Sans"/>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bo-colour/white" type="blank">
  <p:cSld name="BLANK">
    <p:spTree>
      <p:nvGrpSpPr>
        <p:cNvPr id="1" name="Shape 248"/>
        <p:cNvGrpSpPr/>
        <p:nvPr/>
      </p:nvGrpSpPr>
      <p:grpSpPr>
        <a:xfrm>
          <a:off x="0" y="0"/>
          <a:ext cx="0" cy="0"/>
          <a:chOff x="0" y="0"/>
          <a:chExt cx="0" cy="0"/>
        </a:xfrm>
      </p:grpSpPr>
      <p:sp>
        <p:nvSpPr>
          <p:cNvPr id="249" name="Google Shape;249;p22"/>
          <p:cNvSpPr/>
          <p:nvPr/>
        </p:nvSpPr>
        <p:spPr>
          <a:xfrm>
            <a:off x="3881125" y="0"/>
            <a:ext cx="8310900" cy="6858000"/>
          </a:xfrm>
          <a:prstGeom prst="rect">
            <a:avLst/>
          </a:prstGeom>
          <a:gradFill>
            <a:gsLst>
              <a:gs pos="0">
                <a:srgbClr val="03BDE7"/>
              </a:gs>
              <a:gs pos="100000">
                <a:srgbClr val="05506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0" name="Google Shape;250;p22"/>
          <p:cNvSpPr txBox="1">
            <a:spLocks noGrp="1"/>
          </p:cNvSpPr>
          <p:nvPr>
            <p:ph type="body" idx="1"/>
          </p:nvPr>
        </p:nvSpPr>
        <p:spPr>
          <a:xfrm>
            <a:off x="4175075" y="1569000"/>
            <a:ext cx="7245900" cy="4326300"/>
          </a:xfrm>
          <a:prstGeom prst="rect">
            <a:avLst/>
          </a:prstGeom>
          <a:noFill/>
          <a:ln>
            <a:noFill/>
          </a:ln>
        </p:spPr>
        <p:txBody>
          <a:bodyPr spcFirstLastPara="1" wrap="square" lIns="121900" tIns="121900" rIns="121900" bIns="121900" anchor="t" anchorCtr="0">
            <a:noAutofit/>
          </a:bodyPr>
          <a:lstStyle>
            <a:lvl1pPr marL="457200" marR="0" lvl="0" indent="-342900" algn="l">
              <a:lnSpc>
                <a:spcPct val="115000"/>
              </a:lnSpc>
              <a:spcBef>
                <a:spcPts val="0"/>
              </a:spcBef>
              <a:spcAft>
                <a:spcPts val="0"/>
              </a:spcAft>
              <a:buClr>
                <a:schemeClr val="lt2"/>
              </a:buClr>
              <a:buSzPts val="1800"/>
              <a:buFont typeface="Open Sans"/>
              <a:buChar char="●"/>
              <a:defRPr sz="1800" i="0" u="none" strike="noStrike" cap="none">
                <a:solidFill>
                  <a:schemeClr val="lt2"/>
                </a:solidFill>
                <a:latin typeface="Open Sans"/>
                <a:ea typeface="Open Sans"/>
                <a:cs typeface="Open Sans"/>
                <a:sym typeface="Open Sans"/>
              </a:defRPr>
            </a:lvl1pPr>
            <a:lvl2pPr marL="914400" marR="0" lvl="1"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2pPr>
            <a:lvl3pPr marL="1371600" marR="0" lvl="2"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3pPr>
            <a:lvl4pPr marL="1828800" marR="0" lvl="3"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4pPr>
            <a:lvl5pPr marL="2286000" marR="0" lvl="4"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5pPr>
            <a:lvl6pPr marL="2743200" marR="0" lvl="5"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6pPr>
            <a:lvl7pPr marL="3200400" marR="0" lvl="6"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7pPr>
            <a:lvl8pPr marL="3657600" marR="0" lvl="7"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8pPr>
            <a:lvl9pPr marL="4114800" marR="0" lvl="8" indent="-311150" algn="l">
              <a:lnSpc>
                <a:spcPct val="115000"/>
              </a:lnSpc>
              <a:spcBef>
                <a:spcPts val="2100"/>
              </a:spcBef>
              <a:spcAft>
                <a:spcPts val="210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9pPr>
          </a:lstStyle>
          <a:p>
            <a:endParaRPr/>
          </a:p>
        </p:txBody>
      </p:sp>
      <p:sp>
        <p:nvSpPr>
          <p:cNvPr id="251" name="Google Shape;251;p22"/>
          <p:cNvSpPr txBox="1"/>
          <p:nvPr/>
        </p:nvSpPr>
        <p:spPr>
          <a:xfrm>
            <a:off x="10561591" y="569400"/>
            <a:ext cx="1507800" cy="184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no-NO" sz="600" b="0" i="0" u="none" strike="noStrike" cap="none">
                <a:solidFill>
                  <a:schemeClr val="lt2"/>
                </a:solidFill>
                <a:latin typeface="Arial"/>
                <a:ea typeface="Arial"/>
                <a:cs typeface="Arial"/>
                <a:sym typeface="Arial"/>
              </a:rPr>
              <a:t>The Mobility Services Platform</a:t>
            </a:r>
            <a:endParaRPr sz="1400" b="0" i="0" u="none" strike="noStrike" cap="none">
              <a:solidFill>
                <a:schemeClr val="lt2"/>
              </a:solidFill>
              <a:latin typeface="Arial"/>
              <a:ea typeface="Arial"/>
              <a:cs typeface="Arial"/>
              <a:sym typeface="Arial"/>
            </a:endParaRPr>
          </a:p>
        </p:txBody>
      </p:sp>
      <p:pic>
        <p:nvPicPr>
          <p:cNvPr id="252" name="Google Shape;252;p22"/>
          <p:cNvPicPr preferRelativeResize="0"/>
          <p:nvPr/>
        </p:nvPicPr>
        <p:blipFill rotWithShape="1">
          <a:blip r:embed="rId2">
            <a:alphaModFix/>
          </a:blip>
          <a:srcRect/>
          <a:stretch/>
        </p:blipFill>
        <p:spPr>
          <a:xfrm>
            <a:off x="10602697" y="188199"/>
            <a:ext cx="1425610" cy="381211"/>
          </a:xfrm>
          <a:prstGeom prst="rect">
            <a:avLst/>
          </a:prstGeom>
          <a:noFill/>
          <a:ln>
            <a:noFill/>
          </a:ln>
        </p:spPr>
      </p:pic>
      <p:cxnSp>
        <p:nvCxnSpPr>
          <p:cNvPr id="253" name="Google Shape;253;p22"/>
          <p:cNvCxnSpPr/>
          <p:nvPr/>
        </p:nvCxnSpPr>
        <p:spPr>
          <a:xfrm>
            <a:off x="4175080" y="1328522"/>
            <a:ext cx="7680900" cy="0"/>
          </a:xfrm>
          <a:prstGeom prst="straightConnector1">
            <a:avLst/>
          </a:prstGeom>
          <a:noFill/>
          <a:ln w="9525" cap="flat" cmpd="sng">
            <a:solidFill>
              <a:schemeClr val="lt1"/>
            </a:solidFill>
            <a:prstDash val="solid"/>
            <a:miter lim="800000"/>
            <a:headEnd type="none" w="sm" len="sm"/>
            <a:tailEnd type="none" w="sm" len="sm"/>
          </a:ln>
        </p:spPr>
      </p:cxnSp>
      <p:sp>
        <p:nvSpPr>
          <p:cNvPr id="254" name="Google Shape;254;p2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NO"/>
              <a:t>‹#›</a:t>
            </a:fld>
            <a:endParaRPr/>
          </a:p>
        </p:txBody>
      </p:sp>
      <p:sp>
        <p:nvSpPr>
          <p:cNvPr id="255" name="Google Shape;255;p22"/>
          <p:cNvSpPr txBox="1"/>
          <p:nvPr/>
        </p:nvSpPr>
        <p:spPr>
          <a:xfrm>
            <a:off x="754025" y="6417175"/>
            <a:ext cx="9933600" cy="41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This document and related items contain Applied Autonomy AS’s</a:t>
            </a:r>
            <a:r>
              <a:rPr lang="no-NO" sz="800" b="0" i="0" u="none" strike="noStrike" cap="none">
                <a:solidFill>
                  <a:schemeClr val="lt2"/>
                </a:solidFill>
                <a:latin typeface="Open Sans"/>
                <a:ea typeface="Open Sans"/>
                <a:cs typeface="Open Sans"/>
                <a:sym typeface="Open Sans"/>
              </a:rPr>
              <a:t> proprietary and confidential information. No forwarding, copying, or distribution can be done without agreement with Applied Autonomy AS.</a:t>
            </a:r>
            <a:endParaRPr sz="800" b="0" i="0" u="none" strike="noStrike" cap="none">
              <a:solidFill>
                <a:schemeClr val="lt2"/>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 2022 Applied Autonomy AS.</a:t>
            </a:r>
            <a:endParaRPr sz="800" b="0" i="0" u="none" strike="noStrike" cap="none">
              <a:solidFill>
                <a:srgbClr val="0288A5"/>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666666"/>
                </a:solidFill>
                <a:latin typeface="Open Sans"/>
                <a:ea typeface="Open Sans"/>
                <a:cs typeface="Open Sans"/>
                <a:sym typeface="Open Sans"/>
              </a:rPr>
              <a:t>   </a:t>
            </a:r>
            <a:endParaRPr sz="1400" b="0" i="0" u="none" strike="noStrike" cap="none">
              <a:solidFill>
                <a:srgbClr val="666666"/>
              </a:solidFill>
              <a:latin typeface="Arial"/>
              <a:ea typeface="Arial"/>
              <a:cs typeface="Arial"/>
              <a:sym typeface="Arial"/>
            </a:endParaRPr>
          </a:p>
        </p:txBody>
      </p:sp>
      <p:sp>
        <p:nvSpPr>
          <p:cNvPr id="256" name="Google Shape;256;p22"/>
          <p:cNvSpPr txBox="1">
            <a:spLocks noGrp="1"/>
          </p:cNvSpPr>
          <p:nvPr>
            <p:ph type="title"/>
          </p:nvPr>
        </p:nvSpPr>
        <p:spPr>
          <a:xfrm>
            <a:off x="3979000" y="390425"/>
            <a:ext cx="6623700" cy="656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lt2"/>
              </a:buClr>
              <a:buSzPts val="3700"/>
              <a:buFont typeface="Open Sans"/>
              <a:buNone/>
              <a:defRPr>
                <a:solidFill>
                  <a:schemeClr val="lt2"/>
                </a:solidFill>
                <a:latin typeface="Open Sans"/>
                <a:ea typeface="Open Sans"/>
                <a:cs typeface="Open Sans"/>
                <a:sym typeface="Open Sans"/>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bo-colour">
  <p:cSld name="BLANK_1_1">
    <p:spTree>
      <p:nvGrpSpPr>
        <p:cNvPr id="1" name="Shape 257"/>
        <p:cNvGrpSpPr/>
        <p:nvPr/>
      </p:nvGrpSpPr>
      <p:grpSpPr>
        <a:xfrm>
          <a:off x="0" y="0"/>
          <a:ext cx="0" cy="0"/>
          <a:chOff x="0" y="0"/>
          <a:chExt cx="0" cy="0"/>
        </a:xfrm>
      </p:grpSpPr>
      <p:sp>
        <p:nvSpPr>
          <p:cNvPr id="258" name="Google Shape;258;p23"/>
          <p:cNvSpPr/>
          <p:nvPr/>
        </p:nvSpPr>
        <p:spPr>
          <a:xfrm>
            <a:off x="25" y="0"/>
            <a:ext cx="12192000" cy="6858000"/>
          </a:xfrm>
          <a:prstGeom prst="rect">
            <a:avLst/>
          </a:prstGeom>
          <a:gradFill>
            <a:gsLst>
              <a:gs pos="0">
                <a:srgbClr val="03BDE7"/>
              </a:gs>
              <a:gs pos="100000">
                <a:srgbClr val="05506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9" name="Google Shape;259;p23"/>
          <p:cNvSpPr txBox="1">
            <a:spLocks noGrp="1"/>
          </p:cNvSpPr>
          <p:nvPr>
            <p:ph type="body" idx="1"/>
          </p:nvPr>
        </p:nvSpPr>
        <p:spPr>
          <a:xfrm>
            <a:off x="4064000" y="1609925"/>
            <a:ext cx="7574700" cy="4326300"/>
          </a:xfrm>
          <a:prstGeom prst="rect">
            <a:avLst/>
          </a:prstGeom>
          <a:noFill/>
          <a:ln>
            <a:noFill/>
          </a:ln>
        </p:spPr>
        <p:txBody>
          <a:bodyPr spcFirstLastPara="1" wrap="square" lIns="121900" tIns="121900" rIns="121900" bIns="121900" anchor="t" anchorCtr="0">
            <a:noAutofit/>
          </a:bodyPr>
          <a:lstStyle>
            <a:lvl1pPr marL="457200" marR="0" lvl="0" indent="-342900" algn="l">
              <a:lnSpc>
                <a:spcPct val="115000"/>
              </a:lnSpc>
              <a:spcBef>
                <a:spcPts val="0"/>
              </a:spcBef>
              <a:spcAft>
                <a:spcPts val="0"/>
              </a:spcAft>
              <a:buClr>
                <a:schemeClr val="lt2"/>
              </a:buClr>
              <a:buSzPts val="1800"/>
              <a:buFont typeface="Open Sans"/>
              <a:buChar char="●"/>
              <a:defRPr sz="1800" i="0" u="none" strike="noStrike" cap="none">
                <a:solidFill>
                  <a:schemeClr val="lt2"/>
                </a:solidFill>
                <a:latin typeface="Open Sans"/>
                <a:ea typeface="Open Sans"/>
                <a:cs typeface="Open Sans"/>
                <a:sym typeface="Open Sans"/>
              </a:defRPr>
            </a:lvl1pPr>
            <a:lvl2pPr marL="914400" marR="0" lvl="1"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2pPr>
            <a:lvl3pPr marL="1371600" marR="0" lvl="2"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3pPr>
            <a:lvl4pPr marL="1828800" marR="0" lvl="3"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4pPr>
            <a:lvl5pPr marL="2286000" marR="0" lvl="4"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5pPr>
            <a:lvl6pPr marL="2743200" marR="0" lvl="5"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6pPr>
            <a:lvl7pPr marL="3200400" marR="0" lvl="6"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7pPr>
            <a:lvl8pPr marL="3657600" marR="0" lvl="7" indent="-311150" algn="l">
              <a:lnSpc>
                <a:spcPct val="115000"/>
              </a:lnSpc>
              <a:spcBef>
                <a:spcPts val="2100"/>
              </a:spcBef>
              <a:spcAft>
                <a:spcPts val="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8pPr>
            <a:lvl9pPr marL="4114800" marR="0" lvl="8" indent="-311150" algn="l">
              <a:lnSpc>
                <a:spcPct val="115000"/>
              </a:lnSpc>
              <a:spcBef>
                <a:spcPts val="2100"/>
              </a:spcBef>
              <a:spcAft>
                <a:spcPts val="2100"/>
              </a:spcAft>
              <a:buClr>
                <a:schemeClr val="lt2"/>
              </a:buClr>
              <a:buSzPts val="1300"/>
              <a:buFont typeface="Open Sans"/>
              <a:buChar char="■"/>
              <a:defRPr sz="1300" i="0" u="none" strike="noStrike" cap="none">
                <a:solidFill>
                  <a:schemeClr val="lt2"/>
                </a:solidFill>
                <a:latin typeface="Open Sans"/>
                <a:ea typeface="Open Sans"/>
                <a:cs typeface="Open Sans"/>
                <a:sym typeface="Open Sans"/>
              </a:defRPr>
            </a:lvl9pPr>
          </a:lstStyle>
          <a:p>
            <a:endParaRPr/>
          </a:p>
        </p:txBody>
      </p:sp>
      <p:sp>
        <p:nvSpPr>
          <p:cNvPr id="260" name="Google Shape;260;p23"/>
          <p:cNvSpPr txBox="1"/>
          <p:nvPr/>
        </p:nvSpPr>
        <p:spPr>
          <a:xfrm>
            <a:off x="10561591" y="569400"/>
            <a:ext cx="1507800" cy="184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no-NO" sz="600" b="0" i="0" u="none" strike="noStrike" cap="none">
                <a:solidFill>
                  <a:schemeClr val="lt2"/>
                </a:solidFill>
                <a:latin typeface="Arial"/>
                <a:ea typeface="Arial"/>
                <a:cs typeface="Arial"/>
                <a:sym typeface="Arial"/>
              </a:rPr>
              <a:t>The Mobility Services Platform</a:t>
            </a:r>
            <a:endParaRPr sz="1400" b="0" i="0" u="none" strike="noStrike" cap="none">
              <a:solidFill>
                <a:schemeClr val="lt2"/>
              </a:solidFill>
              <a:latin typeface="Arial"/>
              <a:ea typeface="Arial"/>
              <a:cs typeface="Arial"/>
              <a:sym typeface="Arial"/>
            </a:endParaRPr>
          </a:p>
        </p:txBody>
      </p:sp>
      <p:pic>
        <p:nvPicPr>
          <p:cNvPr id="261" name="Google Shape;261;p23"/>
          <p:cNvPicPr preferRelativeResize="0"/>
          <p:nvPr/>
        </p:nvPicPr>
        <p:blipFill rotWithShape="1">
          <a:blip r:embed="rId2">
            <a:alphaModFix/>
          </a:blip>
          <a:srcRect/>
          <a:stretch/>
        </p:blipFill>
        <p:spPr>
          <a:xfrm>
            <a:off x="10602697" y="188199"/>
            <a:ext cx="1425610" cy="381211"/>
          </a:xfrm>
          <a:prstGeom prst="rect">
            <a:avLst/>
          </a:prstGeom>
          <a:noFill/>
          <a:ln>
            <a:noFill/>
          </a:ln>
        </p:spPr>
      </p:pic>
      <p:cxnSp>
        <p:nvCxnSpPr>
          <p:cNvPr id="262" name="Google Shape;262;p23"/>
          <p:cNvCxnSpPr/>
          <p:nvPr/>
        </p:nvCxnSpPr>
        <p:spPr>
          <a:xfrm>
            <a:off x="3942950" y="1314325"/>
            <a:ext cx="7913400" cy="14100"/>
          </a:xfrm>
          <a:prstGeom prst="straightConnector1">
            <a:avLst/>
          </a:prstGeom>
          <a:noFill/>
          <a:ln w="9525" cap="flat" cmpd="sng">
            <a:solidFill>
              <a:schemeClr val="lt1"/>
            </a:solidFill>
            <a:prstDash val="solid"/>
            <a:miter lim="800000"/>
            <a:headEnd type="none" w="sm" len="sm"/>
            <a:tailEnd type="none" w="sm" len="sm"/>
          </a:ln>
        </p:spPr>
      </p:cxnSp>
      <p:sp>
        <p:nvSpPr>
          <p:cNvPr id="263" name="Google Shape;263;p23"/>
          <p:cNvSpPr txBox="1"/>
          <p:nvPr/>
        </p:nvSpPr>
        <p:spPr>
          <a:xfrm>
            <a:off x="1046425" y="6417175"/>
            <a:ext cx="9933600" cy="41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chemeClr val="lt2"/>
                </a:solidFill>
                <a:latin typeface="Open Sans"/>
                <a:ea typeface="Open Sans"/>
                <a:cs typeface="Open Sans"/>
                <a:sym typeface="Open Sans"/>
              </a:rPr>
              <a:t>This document and related items contain Applied Autonomy AS’s proprietary and confidential information. No forwarding, copying, or distribution can be done without agreement with Applied Autonomy AS.</a:t>
            </a:r>
            <a:endParaRPr sz="800" b="0" i="0" u="none" strike="noStrike" cap="none">
              <a:solidFill>
                <a:schemeClr val="lt2"/>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chemeClr val="lt2"/>
                </a:solidFill>
                <a:latin typeface="Open Sans"/>
                <a:ea typeface="Open Sans"/>
                <a:cs typeface="Open Sans"/>
                <a:sym typeface="Open Sans"/>
              </a:rPr>
              <a:t>© 2022 Applied Autonomy AS.</a:t>
            </a:r>
            <a:endParaRPr sz="800" b="0" i="0" u="none" strike="noStrike" cap="none">
              <a:solidFill>
                <a:schemeClr val="lt2"/>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666666"/>
                </a:solidFill>
                <a:latin typeface="Open Sans"/>
                <a:ea typeface="Open Sans"/>
                <a:cs typeface="Open Sans"/>
                <a:sym typeface="Open Sans"/>
              </a:rPr>
              <a:t>   </a:t>
            </a:r>
            <a:endParaRPr sz="1400" b="0" i="0" u="none" strike="noStrike" cap="none">
              <a:solidFill>
                <a:srgbClr val="666666"/>
              </a:solidFill>
              <a:latin typeface="Arial"/>
              <a:ea typeface="Arial"/>
              <a:cs typeface="Arial"/>
              <a:sym typeface="Arial"/>
            </a:endParaRPr>
          </a:p>
        </p:txBody>
      </p:sp>
      <p:sp>
        <p:nvSpPr>
          <p:cNvPr id="264" name="Google Shape;264;p2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NO"/>
              <a:t>‹#›</a:t>
            </a:fld>
            <a:endParaRPr/>
          </a:p>
        </p:txBody>
      </p:sp>
      <p:sp>
        <p:nvSpPr>
          <p:cNvPr id="265" name="Google Shape;265;p23"/>
          <p:cNvSpPr txBox="1">
            <a:spLocks noGrp="1"/>
          </p:cNvSpPr>
          <p:nvPr>
            <p:ph type="title"/>
          </p:nvPr>
        </p:nvSpPr>
        <p:spPr>
          <a:xfrm>
            <a:off x="3942950" y="376125"/>
            <a:ext cx="6563100" cy="656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lt2"/>
              </a:buClr>
              <a:buSzPts val="3700"/>
              <a:buFont typeface="Open Sans"/>
              <a:buNone/>
              <a:defRPr>
                <a:solidFill>
                  <a:schemeClr val="lt2"/>
                </a:solidFill>
                <a:latin typeface="Open Sans"/>
                <a:ea typeface="Open Sans"/>
                <a:cs typeface="Open Sans"/>
                <a:sym typeface="Open Sans"/>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Figure-colour">
  <p:cSld name="BLANK_1_1_2">
    <p:spTree>
      <p:nvGrpSpPr>
        <p:cNvPr id="1" name="Shape 266"/>
        <p:cNvGrpSpPr/>
        <p:nvPr/>
      </p:nvGrpSpPr>
      <p:grpSpPr>
        <a:xfrm>
          <a:off x="0" y="0"/>
          <a:ext cx="0" cy="0"/>
          <a:chOff x="0" y="0"/>
          <a:chExt cx="0" cy="0"/>
        </a:xfrm>
      </p:grpSpPr>
      <p:sp>
        <p:nvSpPr>
          <p:cNvPr id="267" name="Google Shape;267;p24"/>
          <p:cNvSpPr/>
          <p:nvPr/>
        </p:nvSpPr>
        <p:spPr>
          <a:xfrm>
            <a:off x="25" y="0"/>
            <a:ext cx="12192000" cy="6858000"/>
          </a:xfrm>
          <a:prstGeom prst="rect">
            <a:avLst/>
          </a:prstGeom>
          <a:gradFill>
            <a:gsLst>
              <a:gs pos="0">
                <a:srgbClr val="03BDE7"/>
              </a:gs>
              <a:gs pos="100000">
                <a:srgbClr val="05506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8" name="Google Shape;268;p24"/>
          <p:cNvSpPr txBox="1"/>
          <p:nvPr/>
        </p:nvSpPr>
        <p:spPr>
          <a:xfrm>
            <a:off x="10561591" y="569400"/>
            <a:ext cx="1507800" cy="184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no-NO" sz="600" b="0" i="0" u="none" strike="noStrike" cap="none">
                <a:solidFill>
                  <a:schemeClr val="lt2"/>
                </a:solidFill>
                <a:latin typeface="Arial"/>
                <a:ea typeface="Arial"/>
                <a:cs typeface="Arial"/>
                <a:sym typeface="Arial"/>
              </a:rPr>
              <a:t>The Mobility Services Platform</a:t>
            </a:r>
            <a:endParaRPr sz="1400" b="0" i="0" u="none" strike="noStrike" cap="none">
              <a:solidFill>
                <a:schemeClr val="lt2"/>
              </a:solidFill>
              <a:latin typeface="Arial"/>
              <a:ea typeface="Arial"/>
              <a:cs typeface="Arial"/>
              <a:sym typeface="Arial"/>
            </a:endParaRPr>
          </a:p>
        </p:txBody>
      </p:sp>
      <p:pic>
        <p:nvPicPr>
          <p:cNvPr id="269" name="Google Shape;269;p24"/>
          <p:cNvPicPr preferRelativeResize="0"/>
          <p:nvPr/>
        </p:nvPicPr>
        <p:blipFill rotWithShape="1">
          <a:blip r:embed="rId2">
            <a:alphaModFix/>
          </a:blip>
          <a:srcRect/>
          <a:stretch/>
        </p:blipFill>
        <p:spPr>
          <a:xfrm>
            <a:off x="10602697" y="188199"/>
            <a:ext cx="1425610" cy="381211"/>
          </a:xfrm>
          <a:prstGeom prst="rect">
            <a:avLst/>
          </a:prstGeom>
          <a:noFill/>
          <a:ln>
            <a:noFill/>
          </a:ln>
        </p:spPr>
      </p:pic>
      <p:cxnSp>
        <p:nvCxnSpPr>
          <p:cNvPr id="270" name="Google Shape;270;p24"/>
          <p:cNvCxnSpPr/>
          <p:nvPr/>
        </p:nvCxnSpPr>
        <p:spPr>
          <a:xfrm>
            <a:off x="293975" y="1362400"/>
            <a:ext cx="11483100" cy="3900"/>
          </a:xfrm>
          <a:prstGeom prst="straightConnector1">
            <a:avLst/>
          </a:prstGeom>
          <a:noFill/>
          <a:ln w="9525" cap="flat" cmpd="sng">
            <a:solidFill>
              <a:schemeClr val="lt1"/>
            </a:solidFill>
            <a:prstDash val="solid"/>
            <a:miter lim="800000"/>
            <a:headEnd type="none" w="sm" len="sm"/>
            <a:tailEnd type="none" w="sm" len="sm"/>
          </a:ln>
        </p:spPr>
      </p:cxnSp>
      <p:sp>
        <p:nvSpPr>
          <p:cNvPr id="271" name="Google Shape;271;p24"/>
          <p:cNvSpPr txBox="1"/>
          <p:nvPr/>
        </p:nvSpPr>
        <p:spPr>
          <a:xfrm>
            <a:off x="1046425" y="6417175"/>
            <a:ext cx="9933600" cy="41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chemeClr val="lt2"/>
                </a:solidFill>
                <a:latin typeface="Open Sans"/>
                <a:ea typeface="Open Sans"/>
                <a:cs typeface="Open Sans"/>
                <a:sym typeface="Open Sans"/>
              </a:rPr>
              <a:t>This document and related items contain Applied Autonomy AS’s proprietary and confidential information. No forwarding, copying, or distribution can be done without agreement with Applied Autonomy AS.</a:t>
            </a:r>
            <a:endParaRPr sz="800" b="0" i="0" u="none" strike="noStrike" cap="none">
              <a:solidFill>
                <a:schemeClr val="lt2"/>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chemeClr val="lt2"/>
                </a:solidFill>
                <a:latin typeface="Open Sans"/>
                <a:ea typeface="Open Sans"/>
                <a:cs typeface="Open Sans"/>
                <a:sym typeface="Open Sans"/>
              </a:rPr>
              <a:t>© 2022 Applied Autonomy AS.</a:t>
            </a:r>
            <a:endParaRPr sz="800" b="0" i="0" u="none" strike="noStrike" cap="none">
              <a:solidFill>
                <a:schemeClr val="lt2"/>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666666"/>
                </a:solidFill>
                <a:latin typeface="Open Sans"/>
                <a:ea typeface="Open Sans"/>
                <a:cs typeface="Open Sans"/>
                <a:sym typeface="Open Sans"/>
              </a:rPr>
              <a:t>   </a:t>
            </a:r>
            <a:endParaRPr sz="1400" b="0" i="0" u="none" strike="noStrike" cap="none">
              <a:solidFill>
                <a:srgbClr val="666666"/>
              </a:solidFill>
              <a:latin typeface="Arial"/>
              <a:ea typeface="Arial"/>
              <a:cs typeface="Arial"/>
              <a:sym typeface="Arial"/>
            </a:endParaRPr>
          </a:p>
        </p:txBody>
      </p:sp>
      <p:sp>
        <p:nvSpPr>
          <p:cNvPr id="272" name="Google Shape;272;p2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NO"/>
              <a:t>‹#›</a:t>
            </a:fld>
            <a:endParaRPr/>
          </a:p>
        </p:txBody>
      </p:sp>
      <p:sp>
        <p:nvSpPr>
          <p:cNvPr id="273" name="Google Shape;273;p24"/>
          <p:cNvSpPr txBox="1">
            <a:spLocks noGrp="1"/>
          </p:cNvSpPr>
          <p:nvPr>
            <p:ph type="title"/>
          </p:nvPr>
        </p:nvSpPr>
        <p:spPr>
          <a:xfrm>
            <a:off x="642950" y="412475"/>
            <a:ext cx="9773100" cy="656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lt2"/>
              </a:buClr>
              <a:buSzPts val="3700"/>
              <a:buFont typeface="Open Sans"/>
              <a:buNone/>
              <a:defRPr>
                <a:solidFill>
                  <a:schemeClr val="lt2"/>
                </a:solidFill>
                <a:latin typeface="Open Sans"/>
                <a:ea typeface="Open Sans"/>
                <a:cs typeface="Open Sans"/>
                <a:sym typeface="Open Sans"/>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MM-SFM">
  <p:cSld name="BLANK_1_1_2_1">
    <p:spTree>
      <p:nvGrpSpPr>
        <p:cNvPr id="1" name="Shape 274"/>
        <p:cNvGrpSpPr/>
        <p:nvPr/>
      </p:nvGrpSpPr>
      <p:grpSpPr>
        <a:xfrm>
          <a:off x="0" y="0"/>
          <a:ext cx="0" cy="0"/>
          <a:chOff x="0" y="0"/>
          <a:chExt cx="0" cy="0"/>
        </a:xfrm>
      </p:grpSpPr>
      <p:sp>
        <p:nvSpPr>
          <p:cNvPr id="275" name="Google Shape;275;p25"/>
          <p:cNvSpPr/>
          <p:nvPr/>
        </p:nvSpPr>
        <p:spPr>
          <a:xfrm>
            <a:off x="25" y="0"/>
            <a:ext cx="12192000" cy="6858000"/>
          </a:xfrm>
          <a:prstGeom prst="rect">
            <a:avLst/>
          </a:prstGeom>
          <a:gradFill>
            <a:gsLst>
              <a:gs pos="0">
                <a:srgbClr val="03BDE7"/>
              </a:gs>
              <a:gs pos="100000">
                <a:srgbClr val="05506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76" name="Google Shape;276;p25"/>
          <p:cNvSpPr txBox="1"/>
          <p:nvPr/>
        </p:nvSpPr>
        <p:spPr>
          <a:xfrm>
            <a:off x="10561591" y="569400"/>
            <a:ext cx="1507800" cy="184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no-NO" sz="600" b="0" i="0" u="none" strike="noStrike" cap="none">
                <a:solidFill>
                  <a:schemeClr val="lt2"/>
                </a:solidFill>
                <a:latin typeface="Arial"/>
                <a:ea typeface="Arial"/>
                <a:cs typeface="Arial"/>
                <a:sym typeface="Arial"/>
              </a:rPr>
              <a:t>The Mobility Services Platform</a:t>
            </a:r>
            <a:endParaRPr sz="1400" b="0" i="0" u="none" strike="noStrike" cap="none">
              <a:solidFill>
                <a:schemeClr val="lt2"/>
              </a:solidFill>
              <a:latin typeface="Arial"/>
              <a:ea typeface="Arial"/>
              <a:cs typeface="Arial"/>
              <a:sym typeface="Arial"/>
            </a:endParaRPr>
          </a:p>
        </p:txBody>
      </p:sp>
      <p:pic>
        <p:nvPicPr>
          <p:cNvPr id="277" name="Google Shape;277;p25"/>
          <p:cNvPicPr preferRelativeResize="0"/>
          <p:nvPr/>
        </p:nvPicPr>
        <p:blipFill rotWithShape="1">
          <a:blip r:embed="rId2">
            <a:alphaModFix/>
          </a:blip>
          <a:srcRect/>
          <a:stretch/>
        </p:blipFill>
        <p:spPr>
          <a:xfrm>
            <a:off x="10602697" y="188199"/>
            <a:ext cx="1425610" cy="381211"/>
          </a:xfrm>
          <a:prstGeom prst="rect">
            <a:avLst/>
          </a:prstGeom>
          <a:noFill/>
          <a:ln>
            <a:noFill/>
          </a:ln>
        </p:spPr>
      </p:pic>
      <p:cxnSp>
        <p:nvCxnSpPr>
          <p:cNvPr id="278" name="Google Shape;278;p25"/>
          <p:cNvCxnSpPr/>
          <p:nvPr/>
        </p:nvCxnSpPr>
        <p:spPr>
          <a:xfrm>
            <a:off x="293975" y="1362400"/>
            <a:ext cx="11483100" cy="3900"/>
          </a:xfrm>
          <a:prstGeom prst="straightConnector1">
            <a:avLst/>
          </a:prstGeom>
          <a:noFill/>
          <a:ln w="9525" cap="flat" cmpd="sng">
            <a:solidFill>
              <a:schemeClr val="lt1"/>
            </a:solidFill>
            <a:prstDash val="solid"/>
            <a:miter lim="800000"/>
            <a:headEnd type="none" w="sm" len="sm"/>
            <a:tailEnd type="none" w="sm" len="sm"/>
          </a:ln>
        </p:spPr>
      </p:cxnSp>
      <p:sp>
        <p:nvSpPr>
          <p:cNvPr id="279" name="Google Shape;279;p25"/>
          <p:cNvSpPr txBox="1"/>
          <p:nvPr/>
        </p:nvSpPr>
        <p:spPr>
          <a:xfrm>
            <a:off x="1046425" y="6417175"/>
            <a:ext cx="9933600" cy="41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chemeClr val="lt2"/>
                </a:solidFill>
                <a:latin typeface="Open Sans"/>
                <a:ea typeface="Open Sans"/>
                <a:cs typeface="Open Sans"/>
                <a:sym typeface="Open Sans"/>
              </a:rPr>
              <a:t>This document and related items contain Applied Autonomy AS’s proprietary and confidential information. No forwarding, copying, or distribution can be done without agreement with Applied Autonomy AS.</a:t>
            </a:r>
            <a:endParaRPr sz="800" b="0" i="0" u="none" strike="noStrike" cap="none">
              <a:solidFill>
                <a:schemeClr val="lt2"/>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chemeClr val="lt2"/>
                </a:solidFill>
                <a:latin typeface="Open Sans"/>
                <a:ea typeface="Open Sans"/>
                <a:cs typeface="Open Sans"/>
                <a:sym typeface="Open Sans"/>
              </a:rPr>
              <a:t>© 2022 Applied Autonomy AS.</a:t>
            </a:r>
            <a:endParaRPr sz="800" b="0" i="0" u="none" strike="noStrike" cap="none">
              <a:solidFill>
                <a:schemeClr val="lt2"/>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666666"/>
                </a:solidFill>
                <a:latin typeface="Open Sans"/>
                <a:ea typeface="Open Sans"/>
                <a:cs typeface="Open Sans"/>
                <a:sym typeface="Open Sans"/>
              </a:rPr>
              <a:t>   </a:t>
            </a:r>
            <a:endParaRPr sz="1400" b="0" i="0" u="none" strike="noStrike" cap="none">
              <a:solidFill>
                <a:srgbClr val="666666"/>
              </a:solidFill>
              <a:latin typeface="Arial"/>
              <a:ea typeface="Arial"/>
              <a:cs typeface="Arial"/>
              <a:sym typeface="Arial"/>
            </a:endParaRPr>
          </a:p>
        </p:txBody>
      </p:sp>
      <p:sp>
        <p:nvSpPr>
          <p:cNvPr id="280" name="Google Shape;280;p2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NO"/>
              <a:t>‹#›</a:t>
            </a:fld>
            <a:endParaRPr/>
          </a:p>
        </p:txBody>
      </p:sp>
      <p:sp>
        <p:nvSpPr>
          <p:cNvPr id="281" name="Google Shape;281;p25"/>
          <p:cNvSpPr txBox="1">
            <a:spLocks noGrp="1"/>
          </p:cNvSpPr>
          <p:nvPr>
            <p:ph type="title"/>
          </p:nvPr>
        </p:nvSpPr>
        <p:spPr>
          <a:xfrm>
            <a:off x="642950" y="412475"/>
            <a:ext cx="9773100" cy="656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lt2"/>
              </a:buClr>
              <a:buSzPts val="3700"/>
              <a:buFont typeface="Open Sans"/>
              <a:buNone/>
              <a:defRPr>
                <a:solidFill>
                  <a:schemeClr val="lt2"/>
                </a:solidFill>
                <a:latin typeface="Open Sans"/>
                <a:ea typeface="Open Sans"/>
                <a:cs typeface="Open Sans"/>
                <a:sym typeface="Open Sans"/>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82" name="Google Shape;282;p25"/>
          <p:cNvSpPr/>
          <p:nvPr/>
        </p:nvSpPr>
        <p:spPr>
          <a:xfrm>
            <a:off x="842275" y="3895700"/>
            <a:ext cx="3373800" cy="2277600"/>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25"/>
          <p:cNvSpPr/>
          <p:nvPr/>
        </p:nvSpPr>
        <p:spPr>
          <a:xfrm>
            <a:off x="842281" y="1565092"/>
            <a:ext cx="3373800" cy="2109600"/>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4" name="Google Shape;284;p25" descr="Et bilde som inneholder tekst, elektronikk&#10;&#10;Automatisk generert beskrivelse"/>
          <p:cNvPicPr preferRelativeResize="0"/>
          <p:nvPr/>
        </p:nvPicPr>
        <p:blipFill rotWithShape="1">
          <a:blip r:embed="rId3">
            <a:alphaModFix/>
          </a:blip>
          <a:srcRect r="12257"/>
          <a:stretch/>
        </p:blipFill>
        <p:spPr>
          <a:xfrm>
            <a:off x="1214996" y="1812105"/>
            <a:ext cx="2628394" cy="1615654"/>
          </a:xfrm>
          <a:prstGeom prst="rect">
            <a:avLst/>
          </a:prstGeom>
          <a:noFill/>
          <a:ln>
            <a:noFill/>
          </a:ln>
        </p:spPr>
      </p:pic>
      <p:grpSp>
        <p:nvGrpSpPr>
          <p:cNvPr id="285" name="Google Shape;285;p25"/>
          <p:cNvGrpSpPr/>
          <p:nvPr/>
        </p:nvGrpSpPr>
        <p:grpSpPr>
          <a:xfrm>
            <a:off x="1214925" y="4050387"/>
            <a:ext cx="2628500" cy="1991112"/>
            <a:chOff x="6358435" y="4489273"/>
            <a:chExt cx="2452417" cy="1694131"/>
          </a:xfrm>
        </p:grpSpPr>
        <p:pic>
          <p:nvPicPr>
            <p:cNvPr id="286" name="Google Shape;286;p25"/>
            <p:cNvPicPr preferRelativeResize="0"/>
            <p:nvPr/>
          </p:nvPicPr>
          <p:blipFill rotWithShape="1">
            <a:blip r:embed="rId4">
              <a:alphaModFix/>
            </a:blip>
            <a:srcRect t="2391"/>
            <a:stretch/>
          </p:blipFill>
          <p:spPr>
            <a:xfrm>
              <a:off x="6358435" y="4489273"/>
              <a:ext cx="2452417" cy="1694131"/>
            </a:xfrm>
            <a:prstGeom prst="rect">
              <a:avLst/>
            </a:prstGeom>
            <a:noFill/>
            <a:ln>
              <a:noFill/>
            </a:ln>
          </p:spPr>
        </p:pic>
        <p:pic>
          <p:nvPicPr>
            <p:cNvPr id="287" name="Google Shape;287;p25"/>
            <p:cNvPicPr preferRelativeResize="0"/>
            <p:nvPr/>
          </p:nvPicPr>
          <p:blipFill rotWithShape="1">
            <a:blip r:embed="rId5">
              <a:alphaModFix/>
            </a:blip>
            <a:srcRect l="49500" t="1768"/>
            <a:stretch/>
          </p:blipFill>
          <p:spPr>
            <a:xfrm>
              <a:off x="8159050" y="4489273"/>
              <a:ext cx="651800" cy="1664198"/>
            </a:xfrm>
            <a:prstGeom prst="rect">
              <a:avLst/>
            </a:prstGeom>
            <a:noFill/>
            <a:ln>
              <a:noFill/>
            </a:ln>
          </p:spPr>
        </p:pic>
        <p:pic>
          <p:nvPicPr>
            <p:cNvPr id="288" name="Google Shape;288;p25"/>
            <p:cNvPicPr preferRelativeResize="0"/>
            <p:nvPr/>
          </p:nvPicPr>
          <p:blipFill rotWithShape="1">
            <a:blip r:embed="rId6">
              <a:alphaModFix/>
            </a:blip>
            <a:srcRect b="42683"/>
            <a:stretch/>
          </p:blipFill>
          <p:spPr>
            <a:xfrm>
              <a:off x="8163668" y="5301034"/>
              <a:ext cx="605433" cy="454233"/>
            </a:xfrm>
            <a:prstGeom prst="rect">
              <a:avLst/>
            </a:prstGeom>
            <a:noFill/>
            <a:ln>
              <a:noFill/>
            </a:ln>
          </p:spPr>
        </p:pic>
      </p:grpSp>
      <p:sp>
        <p:nvSpPr>
          <p:cNvPr id="289" name="Google Shape;289;p25"/>
          <p:cNvSpPr txBox="1">
            <a:spLocks noGrp="1"/>
          </p:cNvSpPr>
          <p:nvPr>
            <p:ph type="body" idx="1"/>
          </p:nvPr>
        </p:nvSpPr>
        <p:spPr>
          <a:xfrm>
            <a:off x="4350400" y="1684088"/>
            <a:ext cx="7677900" cy="3918600"/>
          </a:xfrm>
          <a:prstGeom prst="rect">
            <a:avLst/>
          </a:prstGeom>
          <a:noFill/>
          <a:ln>
            <a:noFill/>
          </a:ln>
        </p:spPr>
        <p:txBody>
          <a:bodyPr spcFirstLastPara="1" wrap="square" lIns="121900" tIns="121900" rIns="121900" bIns="121900" anchor="t" anchorCtr="0">
            <a:noAutofit/>
          </a:bodyPr>
          <a:lstStyle>
            <a:lvl1pPr marL="457200" lvl="0" indent="-342900" algn="l">
              <a:lnSpc>
                <a:spcPct val="115000"/>
              </a:lnSpc>
              <a:spcBef>
                <a:spcPts val="0"/>
              </a:spcBef>
              <a:spcAft>
                <a:spcPts val="0"/>
              </a:spcAft>
              <a:buClr>
                <a:schemeClr val="lt2"/>
              </a:buClr>
              <a:buSzPts val="1800"/>
              <a:buFont typeface="Open Sans"/>
              <a:buChar char="●"/>
              <a:defRPr sz="1800">
                <a:solidFill>
                  <a:schemeClr val="lt2"/>
                </a:solidFill>
                <a:latin typeface="Open Sans"/>
                <a:ea typeface="Open Sans"/>
                <a:cs typeface="Open Sans"/>
                <a:sym typeface="Open Sans"/>
              </a:defRPr>
            </a:lvl1pPr>
            <a:lvl2pPr marL="914400" lvl="1" indent="-311150" algn="l">
              <a:lnSpc>
                <a:spcPct val="115000"/>
              </a:lnSpc>
              <a:spcBef>
                <a:spcPts val="2100"/>
              </a:spcBef>
              <a:spcAft>
                <a:spcPts val="0"/>
              </a:spcAft>
              <a:buClr>
                <a:schemeClr val="lt2"/>
              </a:buClr>
              <a:buSzPts val="1300"/>
              <a:buFont typeface="Open Sans"/>
              <a:buChar char="○"/>
              <a:defRPr sz="1300">
                <a:solidFill>
                  <a:schemeClr val="lt2"/>
                </a:solidFill>
                <a:latin typeface="Open Sans"/>
                <a:ea typeface="Open Sans"/>
                <a:cs typeface="Open Sans"/>
                <a:sym typeface="Open Sans"/>
              </a:defRPr>
            </a:lvl2pPr>
            <a:lvl3pPr marL="1371600" lvl="2" indent="-311150" algn="l">
              <a:lnSpc>
                <a:spcPct val="115000"/>
              </a:lnSpc>
              <a:spcBef>
                <a:spcPts val="2100"/>
              </a:spcBef>
              <a:spcAft>
                <a:spcPts val="0"/>
              </a:spcAft>
              <a:buClr>
                <a:schemeClr val="lt2"/>
              </a:buClr>
              <a:buSzPts val="1300"/>
              <a:buFont typeface="Open Sans"/>
              <a:buChar char="■"/>
              <a:defRPr sz="1300">
                <a:solidFill>
                  <a:schemeClr val="lt2"/>
                </a:solidFill>
                <a:latin typeface="Open Sans"/>
                <a:ea typeface="Open Sans"/>
                <a:cs typeface="Open Sans"/>
                <a:sym typeface="Open Sans"/>
              </a:defRPr>
            </a:lvl3pPr>
            <a:lvl4pPr marL="1828800" lvl="3" indent="-311150" algn="l">
              <a:lnSpc>
                <a:spcPct val="115000"/>
              </a:lnSpc>
              <a:spcBef>
                <a:spcPts val="2100"/>
              </a:spcBef>
              <a:spcAft>
                <a:spcPts val="0"/>
              </a:spcAft>
              <a:buClr>
                <a:schemeClr val="lt2"/>
              </a:buClr>
              <a:buSzPts val="1300"/>
              <a:buFont typeface="Open Sans"/>
              <a:buChar char="●"/>
              <a:defRPr sz="1300">
                <a:solidFill>
                  <a:schemeClr val="lt2"/>
                </a:solidFill>
                <a:latin typeface="Open Sans"/>
                <a:ea typeface="Open Sans"/>
                <a:cs typeface="Open Sans"/>
                <a:sym typeface="Open Sans"/>
              </a:defRPr>
            </a:lvl4pPr>
            <a:lvl5pPr marL="2286000" lvl="4" indent="-311150" algn="l">
              <a:lnSpc>
                <a:spcPct val="115000"/>
              </a:lnSpc>
              <a:spcBef>
                <a:spcPts val="2100"/>
              </a:spcBef>
              <a:spcAft>
                <a:spcPts val="0"/>
              </a:spcAft>
              <a:buClr>
                <a:schemeClr val="lt2"/>
              </a:buClr>
              <a:buSzPts val="1300"/>
              <a:buFont typeface="Open Sans"/>
              <a:buChar char="○"/>
              <a:defRPr sz="1300">
                <a:solidFill>
                  <a:schemeClr val="lt2"/>
                </a:solidFill>
                <a:latin typeface="Open Sans"/>
                <a:ea typeface="Open Sans"/>
                <a:cs typeface="Open Sans"/>
                <a:sym typeface="Open Sans"/>
              </a:defRPr>
            </a:lvl5pPr>
            <a:lvl6pPr marL="2743200" lvl="5" indent="-311150" algn="l">
              <a:lnSpc>
                <a:spcPct val="115000"/>
              </a:lnSpc>
              <a:spcBef>
                <a:spcPts val="2100"/>
              </a:spcBef>
              <a:spcAft>
                <a:spcPts val="0"/>
              </a:spcAft>
              <a:buClr>
                <a:schemeClr val="lt2"/>
              </a:buClr>
              <a:buSzPts val="1300"/>
              <a:buFont typeface="Open Sans"/>
              <a:buChar char="■"/>
              <a:defRPr sz="1300">
                <a:solidFill>
                  <a:schemeClr val="lt2"/>
                </a:solidFill>
                <a:latin typeface="Open Sans"/>
                <a:ea typeface="Open Sans"/>
                <a:cs typeface="Open Sans"/>
                <a:sym typeface="Open Sans"/>
              </a:defRPr>
            </a:lvl6pPr>
            <a:lvl7pPr marL="3200400" lvl="6" indent="-311150" algn="l">
              <a:lnSpc>
                <a:spcPct val="115000"/>
              </a:lnSpc>
              <a:spcBef>
                <a:spcPts val="2100"/>
              </a:spcBef>
              <a:spcAft>
                <a:spcPts val="0"/>
              </a:spcAft>
              <a:buClr>
                <a:schemeClr val="lt2"/>
              </a:buClr>
              <a:buSzPts val="1300"/>
              <a:buFont typeface="Open Sans"/>
              <a:buChar char="●"/>
              <a:defRPr sz="1300">
                <a:solidFill>
                  <a:schemeClr val="lt2"/>
                </a:solidFill>
                <a:latin typeface="Open Sans"/>
                <a:ea typeface="Open Sans"/>
                <a:cs typeface="Open Sans"/>
                <a:sym typeface="Open Sans"/>
              </a:defRPr>
            </a:lvl7pPr>
            <a:lvl8pPr marL="3657600" lvl="7" indent="-311150" algn="l">
              <a:lnSpc>
                <a:spcPct val="115000"/>
              </a:lnSpc>
              <a:spcBef>
                <a:spcPts val="2100"/>
              </a:spcBef>
              <a:spcAft>
                <a:spcPts val="0"/>
              </a:spcAft>
              <a:buClr>
                <a:schemeClr val="lt2"/>
              </a:buClr>
              <a:buSzPts val="1300"/>
              <a:buFont typeface="Open Sans"/>
              <a:buChar char="○"/>
              <a:defRPr sz="1300">
                <a:solidFill>
                  <a:schemeClr val="lt2"/>
                </a:solidFill>
                <a:latin typeface="Open Sans"/>
                <a:ea typeface="Open Sans"/>
                <a:cs typeface="Open Sans"/>
                <a:sym typeface="Open Sans"/>
              </a:defRPr>
            </a:lvl8pPr>
            <a:lvl9pPr marL="4114800" lvl="8" indent="-311150" algn="l">
              <a:lnSpc>
                <a:spcPct val="115000"/>
              </a:lnSpc>
              <a:spcBef>
                <a:spcPts val="2100"/>
              </a:spcBef>
              <a:spcAft>
                <a:spcPts val="2100"/>
              </a:spcAft>
              <a:buClr>
                <a:schemeClr val="lt2"/>
              </a:buClr>
              <a:buSzPts val="1300"/>
              <a:buFont typeface="Open Sans"/>
              <a:buChar char="■"/>
              <a:defRPr sz="1300">
                <a:solidFill>
                  <a:schemeClr val="lt2"/>
                </a:solidFill>
                <a:latin typeface="Open Sans"/>
                <a:ea typeface="Open Sans"/>
                <a:cs typeface="Open Sans"/>
                <a:sym typeface="Open Sans"/>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AA_Frontpage" type="secHead">
  <p:cSld name="SECTION_HEADER">
    <p:spTree>
      <p:nvGrpSpPr>
        <p:cNvPr id="1" name="Shape 290"/>
        <p:cNvGrpSpPr/>
        <p:nvPr/>
      </p:nvGrpSpPr>
      <p:grpSpPr>
        <a:xfrm>
          <a:off x="0" y="0"/>
          <a:ext cx="0" cy="0"/>
          <a:chOff x="0" y="0"/>
          <a:chExt cx="0" cy="0"/>
        </a:xfrm>
      </p:grpSpPr>
      <p:sp>
        <p:nvSpPr>
          <p:cNvPr id="291" name="Google Shape;291;p26"/>
          <p:cNvSpPr/>
          <p:nvPr/>
        </p:nvSpPr>
        <p:spPr>
          <a:xfrm>
            <a:off x="0" y="21600"/>
            <a:ext cx="12192000" cy="5161800"/>
          </a:xfrm>
          <a:prstGeom prst="rect">
            <a:avLst/>
          </a:prstGeom>
          <a:noFill/>
          <a:ln w="28575" cap="flat" cmpd="sng">
            <a:solidFill>
              <a:srgbClr val="0288A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2"/>
              </a:solidFill>
              <a:highlight>
                <a:schemeClr val="lt2"/>
              </a:highlight>
              <a:latin typeface="Arial"/>
              <a:ea typeface="Arial"/>
              <a:cs typeface="Arial"/>
              <a:sym typeface="Arial"/>
            </a:endParaRPr>
          </a:p>
        </p:txBody>
      </p:sp>
      <p:sp>
        <p:nvSpPr>
          <p:cNvPr id="292" name="Google Shape;292;p26"/>
          <p:cNvSpPr txBox="1">
            <a:spLocks noGrp="1"/>
          </p:cNvSpPr>
          <p:nvPr>
            <p:ph type="title"/>
          </p:nvPr>
        </p:nvSpPr>
        <p:spPr>
          <a:xfrm>
            <a:off x="415650" y="1626300"/>
            <a:ext cx="113607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Clr>
                <a:srgbClr val="0288A5"/>
              </a:buClr>
              <a:buSzPts val="4800"/>
              <a:buFont typeface="Open Sans"/>
              <a:buNone/>
              <a:defRPr sz="4800">
                <a:solidFill>
                  <a:srgbClr val="0288A5"/>
                </a:solidFill>
                <a:latin typeface="Open Sans"/>
                <a:ea typeface="Open Sans"/>
                <a:cs typeface="Open Sans"/>
                <a:sym typeface="Open Sans"/>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293" name="Google Shape;293;p26"/>
          <p:cNvSpPr/>
          <p:nvPr/>
        </p:nvSpPr>
        <p:spPr>
          <a:xfrm>
            <a:off x="0" y="10"/>
            <a:ext cx="12192000" cy="18600"/>
          </a:xfrm>
          <a:prstGeom prst="rect">
            <a:avLst/>
          </a:prstGeom>
          <a:solidFill>
            <a:srgbClr val="008FB1"/>
          </a:solidFill>
          <a:ln w="9525" cap="flat" cmpd="sng">
            <a:solidFill>
              <a:srgbClr val="008FB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26"/>
          <p:cNvSpPr/>
          <p:nvPr/>
        </p:nvSpPr>
        <p:spPr>
          <a:xfrm>
            <a:off x="2465588" y="3272950"/>
            <a:ext cx="611700" cy="61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26"/>
          <p:cNvSpPr/>
          <p:nvPr/>
        </p:nvSpPr>
        <p:spPr>
          <a:xfrm>
            <a:off x="4783438" y="3272950"/>
            <a:ext cx="611700" cy="61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26"/>
          <p:cNvSpPr/>
          <p:nvPr/>
        </p:nvSpPr>
        <p:spPr>
          <a:xfrm>
            <a:off x="9196938" y="3272950"/>
            <a:ext cx="611700" cy="61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26"/>
          <p:cNvSpPr/>
          <p:nvPr/>
        </p:nvSpPr>
        <p:spPr>
          <a:xfrm>
            <a:off x="6990188" y="3272950"/>
            <a:ext cx="611700" cy="61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26"/>
          <p:cNvSpPr txBox="1"/>
          <p:nvPr/>
        </p:nvSpPr>
        <p:spPr>
          <a:xfrm>
            <a:off x="4213026" y="3930063"/>
            <a:ext cx="1881300" cy="734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no-NO" sz="1400" b="1" i="0" u="none" strike="noStrike" cap="none">
                <a:solidFill>
                  <a:srgbClr val="0288A5"/>
                </a:solidFill>
                <a:latin typeface="Open Sans"/>
                <a:ea typeface="Open Sans"/>
                <a:cs typeface="Open Sans"/>
                <a:sym typeface="Open Sans"/>
              </a:rPr>
              <a:t>Optimal </a:t>
            </a:r>
            <a:br>
              <a:rPr lang="no-NO" sz="1400" b="1" i="0" u="none" strike="noStrike" cap="none">
                <a:solidFill>
                  <a:srgbClr val="0288A5"/>
                </a:solidFill>
                <a:latin typeface="Open Sans"/>
                <a:ea typeface="Open Sans"/>
                <a:cs typeface="Open Sans"/>
                <a:sym typeface="Open Sans"/>
              </a:rPr>
            </a:br>
            <a:r>
              <a:rPr lang="no-NO" sz="1400" b="1" i="0" u="none" strike="noStrike" cap="none">
                <a:solidFill>
                  <a:srgbClr val="0288A5"/>
                </a:solidFill>
                <a:latin typeface="Open Sans"/>
                <a:ea typeface="Open Sans"/>
                <a:cs typeface="Open Sans"/>
                <a:sym typeface="Open Sans"/>
              </a:rPr>
              <a:t>Road Maintenance</a:t>
            </a:r>
            <a:endParaRPr sz="1400" b="1" i="0" u="none" strike="noStrike" cap="none">
              <a:solidFill>
                <a:srgbClr val="0288A5"/>
              </a:solidFill>
              <a:latin typeface="Open Sans"/>
              <a:ea typeface="Open Sans"/>
              <a:cs typeface="Open Sans"/>
              <a:sym typeface="Open Sans"/>
            </a:endParaRPr>
          </a:p>
        </p:txBody>
      </p:sp>
      <p:sp>
        <p:nvSpPr>
          <p:cNvPr id="299" name="Google Shape;299;p26"/>
          <p:cNvSpPr txBox="1"/>
          <p:nvPr/>
        </p:nvSpPr>
        <p:spPr>
          <a:xfrm>
            <a:off x="1894725" y="3930075"/>
            <a:ext cx="1753500" cy="734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no-NO" sz="1400" b="1" i="0" u="none" strike="noStrike" cap="none">
                <a:solidFill>
                  <a:srgbClr val="0288A5"/>
                </a:solidFill>
                <a:latin typeface="Open Sans"/>
                <a:ea typeface="Open Sans"/>
                <a:cs typeface="Open Sans"/>
                <a:sym typeface="Open Sans"/>
              </a:rPr>
              <a:t>Efficient </a:t>
            </a:r>
            <a:endParaRPr sz="1400" b="1" i="0" u="none" strike="noStrike" cap="none">
              <a:solidFill>
                <a:srgbClr val="0288A5"/>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1400"/>
              <a:buFont typeface="Arial"/>
              <a:buNone/>
            </a:pPr>
            <a:r>
              <a:rPr lang="no-NO" sz="1400" b="1" i="0" u="none" strike="noStrike" cap="none">
                <a:solidFill>
                  <a:srgbClr val="0288A5"/>
                </a:solidFill>
                <a:latin typeface="Open Sans"/>
                <a:ea typeface="Open Sans"/>
                <a:cs typeface="Open Sans"/>
                <a:sym typeface="Open Sans"/>
              </a:rPr>
              <a:t>Fleet Management</a:t>
            </a:r>
            <a:endParaRPr sz="1400" b="1" i="0" u="none" strike="noStrike" cap="none">
              <a:solidFill>
                <a:srgbClr val="0288A5"/>
              </a:solidFill>
              <a:latin typeface="Open Sans"/>
              <a:ea typeface="Open Sans"/>
              <a:cs typeface="Open Sans"/>
              <a:sym typeface="Open Sans"/>
            </a:endParaRPr>
          </a:p>
        </p:txBody>
      </p:sp>
      <p:sp>
        <p:nvSpPr>
          <p:cNvPr id="300" name="Google Shape;300;p26"/>
          <p:cNvSpPr txBox="1"/>
          <p:nvPr/>
        </p:nvSpPr>
        <p:spPr>
          <a:xfrm>
            <a:off x="6526863" y="3930075"/>
            <a:ext cx="1538400" cy="611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no-NO" sz="1400" b="1" i="0" u="none" strike="noStrike" cap="none">
                <a:solidFill>
                  <a:srgbClr val="0288A5"/>
                </a:solidFill>
                <a:latin typeface="Open Sans"/>
                <a:ea typeface="Open Sans"/>
                <a:cs typeface="Open Sans"/>
                <a:sym typeface="Open Sans"/>
              </a:rPr>
              <a:t>Safe </a:t>
            </a:r>
            <a:endParaRPr sz="1400" b="1" i="0" u="none" strike="noStrike" cap="none">
              <a:solidFill>
                <a:srgbClr val="0288A5"/>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1400"/>
              <a:buFont typeface="Arial"/>
              <a:buNone/>
            </a:pPr>
            <a:r>
              <a:rPr lang="no-NO" sz="1400" b="1" i="0" u="none" strike="noStrike" cap="none">
                <a:solidFill>
                  <a:srgbClr val="0288A5"/>
                </a:solidFill>
                <a:latin typeface="Open Sans"/>
                <a:ea typeface="Open Sans"/>
                <a:cs typeface="Open Sans"/>
                <a:sym typeface="Open Sans"/>
              </a:rPr>
              <a:t>Traffic Control</a:t>
            </a:r>
            <a:endParaRPr sz="1400" b="1" i="0" u="none" strike="noStrike" cap="none">
              <a:solidFill>
                <a:srgbClr val="0288A5"/>
              </a:solidFill>
              <a:latin typeface="Open Sans"/>
              <a:ea typeface="Open Sans"/>
              <a:cs typeface="Open Sans"/>
              <a:sym typeface="Open Sans"/>
            </a:endParaRPr>
          </a:p>
        </p:txBody>
      </p:sp>
      <p:sp>
        <p:nvSpPr>
          <p:cNvPr id="301" name="Google Shape;301;p26"/>
          <p:cNvSpPr txBox="1"/>
          <p:nvPr/>
        </p:nvSpPr>
        <p:spPr>
          <a:xfrm>
            <a:off x="8887988" y="3930075"/>
            <a:ext cx="1229700" cy="734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no-NO" sz="1400" b="1" i="0" u="none" strike="noStrike" cap="none">
                <a:solidFill>
                  <a:srgbClr val="0288A5"/>
                </a:solidFill>
                <a:latin typeface="Arial"/>
                <a:ea typeface="Arial"/>
                <a:cs typeface="Arial"/>
                <a:sym typeface="Arial"/>
              </a:rPr>
              <a:t>Powerful Analytics</a:t>
            </a:r>
            <a:endParaRPr sz="1400" b="1" i="0" u="none" strike="noStrike" cap="none">
              <a:solidFill>
                <a:srgbClr val="0288A5"/>
              </a:solidFill>
              <a:latin typeface="Arial"/>
              <a:ea typeface="Arial"/>
              <a:cs typeface="Arial"/>
              <a:sym typeface="Arial"/>
            </a:endParaRPr>
          </a:p>
        </p:txBody>
      </p:sp>
      <p:sp>
        <p:nvSpPr>
          <p:cNvPr id="302" name="Google Shape;302;p26"/>
          <p:cNvSpPr/>
          <p:nvPr/>
        </p:nvSpPr>
        <p:spPr>
          <a:xfrm>
            <a:off x="601756" y="5463562"/>
            <a:ext cx="2870400" cy="809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26"/>
          <p:cNvSpPr txBox="1">
            <a:spLocks noGrp="1"/>
          </p:cNvSpPr>
          <p:nvPr>
            <p:ph type="sldNum" idx="12"/>
          </p:nvPr>
        </p:nvSpPr>
        <p:spPr>
          <a:xfrm>
            <a:off x="11367235" y="6272947"/>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NO"/>
              <a:t>‹#›</a:t>
            </a:fld>
            <a:endParaRPr/>
          </a:p>
        </p:txBody>
      </p:sp>
      <p:sp>
        <p:nvSpPr>
          <p:cNvPr id="304" name="Google Shape;304;p26"/>
          <p:cNvSpPr/>
          <p:nvPr/>
        </p:nvSpPr>
        <p:spPr>
          <a:xfrm>
            <a:off x="0" y="6789950"/>
            <a:ext cx="12192000" cy="68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26"/>
          <p:cNvSpPr txBox="1"/>
          <p:nvPr/>
        </p:nvSpPr>
        <p:spPr>
          <a:xfrm>
            <a:off x="1046425" y="6417175"/>
            <a:ext cx="9933600" cy="41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This document and related items contain Applied Autonomy AS’s proprietary and confidential information. No forwarding, copying, or distribution can be done without agreement with Applied Autonomy AS.</a:t>
            </a:r>
            <a:endParaRPr sz="800" b="0" i="0" u="none" strike="noStrike" cap="none">
              <a:solidFill>
                <a:srgbClr val="0288A5"/>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 2022 Applied Autonomy AS.</a:t>
            </a:r>
            <a:endParaRPr sz="800" b="0" i="0" u="none" strike="noStrike" cap="none">
              <a:solidFill>
                <a:srgbClr val="0288A5"/>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   </a:t>
            </a:r>
            <a:endParaRPr sz="1400" b="0" i="0" u="none" strike="noStrike" cap="none">
              <a:solidFill>
                <a:srgbClr val="0288A5"/>
              </a:solidFill>
              <a:latin typeface="Arial"/>
              <a:ea typeface="Arial"/>
              <a:cs typeface="Arial"/>
              <a:sym typeface="Arial"/>
            </a:endParaRPr>
          </a:p>
        </p:txBody>
      </p:sp>
      <p:pic>
        <p:nvPicPr>
          <p:cNvPr id="306" name="Google Shape;306;p26"/>
          <p:cNvPicPr preferRelativeResize="0"/>
          <p:nvPr/>
        </p:nvPicPr>
        <p:blipFill rotWithShape="1">
          <a:blip r:embed="rId2">
            <a:alphaModFix/>
          </a:blip>
          <a:srcRect/>
          <a:stretch/>
        </p:blipFill>
        <p:spPr>
          <a:xfrm>
            <a:off x="601756" y="5463562"/>
            <a:ext cx="2870442" cy="809437"/>
          </a:xfrm>
          <a:prstGeom prst="rect">
            <a:avLst/>
          </a:prstGeom>
          <a:noFill/>
          <a:ln>
            <a:noFill/>
          </a:ln>
        </p:spPr>
      </p:pic>
      <p:pic>
        <p:nvPicPr>
          <p:cNvPr id="307" name="Google Shape;307;p26"/>
          <p:cNvPicPr preferRelativeResize="0"/>
          <p:nvPr/>
        </p:nvPicPr>
        <p:blipFill rotWithShape="1">
          <a:blip r:embed="rId3">
            <a:alphaModFix/>
          </a:blip>
          <a:srcRect/>
          <a:stretch/>
        </p:blipFill>
        <p:spPr>
          <a:xfrm>
            <a:off x="2465588" y="3272950"/>
            <a:ext cx="611775" cy="611775"/>
          </a:xfrm>
          <a:prstGeom prst="rect">
            <a:avLst/>
          </a:prstGeom>
          <a:noFill/>
          <a:ln>
            <a:noFill/>
          </a:ln>
        </p:spPr>
      </p:pic>
      <p:pic>
        <p:nvPicPr>
          <p:cNvPr id="308" name="Google Shape;308;p26"/>
          <p:cNvPicPr preferRelativeResize="0"/>
          <p:nvPr/>
        </p:nvPicPr>
        <p:blipFill rotWithShape="1">
          <a:blip r:embed="rId4">
            <a:alphaModFix/>
          </a:blip>
          <a:srcRect/>
          <a:stretch/>
        </p:blipFill>
        <p:spPr>
          <a:xfrm>
            <a:off x="4783438" y="3272950"/>
            <a:ext cx="611775" cy="611775"/>
          </a:xfrm>
          <a:prstGeom prst="rect">
            <a:avLst/>
          </a:prstGeom>
          <a:noFill/>
          <a:ln>
            <a:noFill/>
          </a:ln>
        </p:spPr>
      </p:pic>
      <p:pic>
        <p:nvPicPr>
          <p:cNvPr id="309" name="Google Shape;309;p26"/>
          <p:cNvPicPr preferRelativeResize="0"/>
          <p:nvPr/>
        </p:nvPicPr>
        <p:blipFill rotWithShape="1">
          <a:blip r:embed="rId5">
            <a:alphaModFix/>
          </a:blip>
          <a:srcRect/>
          <a:stretch/>
        </p:blipFill>
        <p:spPr>
          <a:xfrm>
            <a:off x="6990188" y="3272950"/>
            <a:ext cx="611775" cy="611775"/>
          </a:xfrm>
          <a:prstGeom prst="rect">
            <a:avLst/>
          </a:prstGeom>
          <a:noFill/>
          <a:ln>
            <a:noFill/>
          </a:ln>
        </p:spPr>
      </p:pic>
      <p:pic>
        <p:nvPicPr>
          <p:cNvPr id="310" name="Google Shape;310;p26"/>
          <p:cNvPicPr preferRelativeResize="0"/>
          <p:nvPr/>
        </p:nvPicPr>
        <p:blipFill rotWithShape="1">
          <a:blip r:embed="rId6">
            <a:alphaModFix/>
          </a:blip>
          <a:srcRect/>
          <a:stretch/>
        </p:blipFill>
        <p:spPr>
          <a:xfrm>
            <a:off x="9196938" y="3272950"/>
            <a:ext cx="611775" cy="611775"/>
          </a:xfrm>
          <a:prstGeom prst="rect">
            <a:avLst/>
          </a:prstGeom>
          <a:noFill/>
          <a:ln>
            <a:noFill/>
          </a:ln>
        </p:spPr>
      </p:pic>
      <p:sp>
        <p:nvSpPr>
          <p:cNvPr id="311" name="Google Shape;311;p26"/>
          <p:cNvSpPr txBox="1">
            <a:spLocks noGrp="1"/>
          </p:cNvSpPr>
          <p:nvPr>
            <p:ph type="body" idx="1"/>
          </p:nvPr>
        </p:nvSpPr>
        <p:spPr>
          <a:xfrm>
            <a:off x="6700000" y="5692925"/>
            <a:ext cx="5076300" cy="524700"/>
          </a:xfrm>
          <a:prstGeom prst="rect">
            <a:avLst/>
          </a:prstGeom>
          <a:noFill/>
          <a:ln w="9525" cap="flat" cmpd="sng">
            <a:solidFill>
              <a:srgbClr val="0288A5"/>
            </a:solidFill>
            <a:prstDash val="solid"/>
            <a:round/>
            <a:headEnd type="none" w="sm" len="sm"/>
            <a:tailEnd type="none" w="sm" len="sm"/>
          </a:ln>
        </p:spPr>
        <p:txBody>
          <a:bodyPr spcFirstLastPara="1" wrap="square" lIns="121900" tIns="121900" rIns="121900" bIns="121900" anchor="t" anchorCtr="0">
            <a:noAutofit/>
          </a:bodyPr>
          <a:lstStyle>
            <a:lvl1pPr marL="457200" lvl="0" indent="-317500" algn="l">
              <a:lnSpc>
                <a:spcPct val="115000"/>
              </a:lnSpc>
              <a:spcBef>
                <a:spcPts val="0"/>
              </a:spcBef>
              <a:spcAft>
                <a:spcPts val="0"/>
              </a:spcAft>
              <a:buClr>
                <a:srgbClr val="0288A5"/>
              </a:buClr>
              <a:buSzPts val="1400"/>
              <a:buChar char="●"/>
              <a:defRPr sz="1400">
                <a:solidFill>
                  <a:srgbClr val="0288A5"/>
                </a:solidFill>
              </a:defRPr>
            </a:lvl1pPr>
            <a:lvl2pPr marL="914400" lvl="1" indent="-285750" algn="l">
              <a:lnSpc>
                <a:spcPct val="115000"/>
              </a:lnSpc>
              <a:spcBef>
                <a:spcPts val="2100"/>
              </a:spcBef>
              <a:spcAft>
                <a:spcPts val="0"/>
              </a:spcAft>
              <a:buClr>
                <a:srgbClr val="0288A5"/>
              </a:buClr>
              <a:buSzPts val="900"/>
              <a:buChar char="○"/>
              <a:defRPr sz="900">
                <a:solidFill>
                  <a:srgbClr val="0288A5"/>
                </a:solidFill>
              </a:defRPr>
            </a:lvl2pPr>
            <a:lvl3pPr marL="1371600" lvl="2" indent="-285750" algn="l">
              <a:lnSpc>
                <a:spcPct val="115000"/>
              </a:lnSpc>
              <a:spcBef>
                <a:spcPts val="2100"/>
              </a:spcBef>
              <a:spcAft>
                <a:spcPts val="0"/>
              </a:spcAft>
              <a:buClr>
                <a:srgbClr val="0288A5"/>
              </a:buClr>
              <a:buSzPts val="900"/>
              <a:buChar char="■"/>
              <a:defRPr sz="900">
                <a:solidFill>
                  <a:srgbClr val="0288A5"/>
                </a:solidFill>
              </a:defRPr>
            </a:lvl3pPr>
            <a:lvl4pPr marL="1828800" lvl="3" indent="-285750" algn="l">
              <a:lnSpc>
                <a:spcPct val="115000"/>
              </a:lnSpc>
              <a:spcBef>
                <a:spcPts val="2100"/>
              </a:spcBef>
              <a:spcAft>
                <a:spcPts val="0"/>
              </a:spcAft>
              <a:buClr>
                <a:srgbClr val="0288A5"/>
              </a:buClr>
              <a:buSzPts val="900"/>
              <a:buChar char="●"/>
              <a:defRPr sz="900">
                <a:solidFill>
                  <a:srgbClr val="0288A5"/>
                </a:solidFill>
              </a:defRPr>
            </a:lvl4pPr>
            <a:lvl5pPr marL="2286000" lvl="4" indent="-285750" algn="l">
              <a:lnSpc>
                <a:spcPct val="115000"/>
              </a:lnSpc>
              <a:spcBef>
                <a:spcPts val="2100"/>
              </a:spcBef>
              <a:spcAft>
                <a:spcPts val="0"/>
              </a:spcAft>
              <a:buClr>
                <a:srgbClr val="0288A5"/>
              </a:buClr>
              <a:buSzPts val="900"/>
              <a:buChar char="○"/>
              <a:defRPr sz="900">
                <a:solidFill>
                  <a:srgbClr val="0288A5"/>
                </a:solidFill>
              </a:defRPr>
            </a:lvl5pPr>
            <a:lvl6pPr marL="2743200" lvl="5" indent="-285750" algn="l">
              <a:lnSpc>
                <a:spcPct val="115000"/>
              </a:lnSpc>
              <a:spcBef>
                <a:spcPts val="2100"/>
              </a:spcBef>
              <a:spcAft>
                <a:spcPts val="0"/>
              </a:spcAft>
              <a:buClr>
                <a:srgbClr val="0288A5"/>
              </a:buClr>
              <a:buSzPts val="900"/>
              <a:buChar char="■"/>
              <a:defRPr sz="900">
                <a:solidFill>
                  <a:srgbClr val="0288A5"/>
                </a:solidFill>
              </a:defRPr>
            </a:lvl6pPr>
            <a:lvl7pPr marL="3200400" lvl="6" indent="-285750" algn="l">
              <a:lnSpc>
                <a:spcPct val="115000"/>
              </a:lnSpc>
              <a:spcBef>
                <a:spcPts val="2100"/>
              </a:spcBef>
              <a:spcAft>
                <a:spcPts val="0"/>
              </a:spcAft>
              <a:buClr>
                <a:srgbClr val="0288A5"/>
              </a:buClr>
              <a:buSzPts val="900"/>
              <a:buChar char="●"/>
              <a:defRPr sz="900">
                <a:solidFill>
                  <a:srgbClr val="0288A5"/>
                </a:solidFill>
              </a:defRPr>
            </a:lvl7pPr>
            <a:lvl8pPr marL="3657600" lvl="7" indent="-285750" algn="l">
              <a:lnSpc>
                <a:spcPct val="115000"/>
              </a:lnSpc>
              <a:spcBef>
                <a:spcPts val="2100"/>
              </a:spcBef>
              <a:spcAft>
                <a:spcPts val="0"/>
              </a:spcAft>
              <a:buClr>
                <a:srgbClr val="0288A5"/>
              </a:buClr>
              <a:buSzPts val="900"/>
              <a:buChar char="○"/>
              <a:defRPr sz="900">
                <a:solidFill>
                  <a:srgbClr val="0288A5"/>
                </a:solidFill>
              </a:defRPr>
            </a:lvl8pPr>
            <a:lvl9pPr marL="4114800" lvl="8" indent="-285750" algn="l">
              <a:lnSpc>
                <a:spcPct val="115000"/>
              </a:lnSpc>
              <a:spcBef>
                <a:spcPts val="2100"/>
              </a:spcBef>
              <a:spcAft>
                <a:spcPts val="2100"/>
              </a:spcAft>
              <a:buClr>
                <a:srgbClr val="0288A5"/>
              </a:buClr>
              <a:buSzPts val="900"/>
              <a:buChar char="■"/>
              <a:defRPr sz="900">
                <a:solidFill>
                  <a:srgbClr val="0288A5"/>
                </a:solidFil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AA_Frontpage 1">
  <p:cSld name="SECTION_HEADER_1">
    <p:spTree>
      <p:nvGrpSpPr>
        <p:cNvPr id="1" name="Shape 312"/>
        <p:cNvGrpSpPr/>
        <p:nvPr/>
      </p:nvGrpSpPr>
      <p:grpSpPr>
        <a:xfrm>
          <a:off x="0" y="0"/>
          <a:ext cx="0" cy="0"/>
          <a:chOff x="0" y="0"/>
          <a:chExt cx="0" cy="0"/>
        </a:xfrm>
      </p:grpSpPr>
      <p:sp>
        <p:nvSpPr>
          <p:cNvPr id="313" name="Google Shape;313;p27"/>
          <p:cNvSpPr/>
          <p:nvPr/>
        </p:nvSpPr>
        <p:spPr>
          <a:xfrm>
            <a:off x="0" y="21600"/>
            <a:ext cx="12192000" cy="5161800"/>
          </a:xfrm>
          <a:prstGeom prst="rect">
            <a:avLst/>
          </a:prstGeom>
          <a:gradFill>
            <a:gsLst>
              <a:gs pos="0">
                <a:srgbClr val="03BDE7"/>
              </a:gs>
              <a:gs pos="100000">
                <a:srgbClr val="055061"/>
              </a:gs>
            </a:gsLst>
            <a:lin ang="5400012" scaled="0"/>
          </a:gradFill>
          <a:ln w="28575" cap="flat" cmpd="sng">
            <a:solidFill>
              <a:srgbClr val="0288A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2"/>
              </a:solidFill>
              <a:highlight>
                <a:schemeClr val="lt2"/>
              </a:highlight>
              <a:latin typeface="Arial"/>
              <a:ea typeface="Arial"/>
              <a:cs typeface="Arial"/>
              <a:sym typeface="Arial"/>
            </a:endParaRPr>
          </a:p>
        </p:txBody>
      </p:sp>
      <p:sp>
        <p:nvSpPr>
          <p:cNvPr id="314" name="Google Shape;314;p27"/>
          <p:cNvSpPr txBox="1">
            <a:spLocks noGrp="1"/>
          </p:cNvSpPr>
          <p:nvPr>
            <p:ph type="title"/>
          </p:nvPr>
        </p:nvSpPr>
        <p:spPr>
          <a:xfrm>
            <a:off x="415650" y="1626300"/>
            <a:ext cx="113607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Clr>
                <a:schemeClr val="lt2"/>
              </a:buClr>
              <a:buSzPts val="4800"/>
              <a:buFont typeface="Open Sans"/>
              <a:buNone/>
              <a:defRPr sz="4800">
                <a:solidFill>
                  <a:schemeClr val="lt2"/>
                </a:solidFill>
                <a:latin typeface="Open Sans"/>
                <a:ea typeface="Open Sans"/>
                <a:cs typeface="Open Sans"/>
                <a:sym typeface="Open Sans"/>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315" name="Google Shape;315;p27"/>
          <p:cNvSpPr/>
          <p:nvPr/>
        </p:nvSpPr>
        <p:spPr>
          <a:xfrm>
            <a:off x="0" y="10"/>
            <a:ext cx="12192000" cy="18600"/>
          </a:xfrm>
          <a:prstGeom prst="rect">
            <a:avLst/>
          </a:prstGeom>
          <a:solidFill>
            <a:srgbClr val="008FB1"/>
          </a:solidFill>
          <a:ln w="9525" cap="flat" cmpd="sng">
            <a:solidFill>
              <a:srgbClr val="008FB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27"/>
          <p:cNvSpPr/>
          <p:nvPr/>
        </p:nvSpPr>
        <p:spPr>
          <a:xfrm>
            <a:off x="2465588" y="3272950"/>
            <a:ext cx="611700" cy="61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27"/>
          <p:cNvSpPr/>
          <p:nvPr/>
        </p:nvSpPr>
        <p:spPr>
          <a:xfrm>
            <a:off x="4783438" y="3272950"/>
            <a:ext cx="611700" cy="61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27"/>
          <p:cNvSpPr/>
          <p:nvPr/>
        </p:nvSpPr>
        <p:spPr>
          <a:xfrm>
            <a:off x="9196938" y="3272950"/>
            <a:ext cx="611700" cy="61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27"/>
          <p:cNvSpPr/>
          <p:nvPr/>
        </p:nvSpPr>
        <p:spPr>
          <a:xfrm>
            <a:off x="6990188" y="3272950"/>
            <a:ext cx="611700" cy="61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27"/>
          <p:cNvSpPr txBox="1"/>
          <p:nvPr/>
        </p:nvSpPr>
        <p:spPr>
          <a:xfrm>
            <a:off x="4213026" y="3930063"/>
            <a:ext cx="1881300" cy="734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no-NO" sz="1400" b="1" i="0" u="none" strike="noStrike" cap="none">
                <a:solidFill>
                  <a:schemeClr val="lt2"/>
                </a:solidFill>
                <a:latin typeface="Open Sans"/>
                <a:ea typeface="Open Sans"/>
                <a:cs typeface="Open Sans"/>
                <a:sym typeface="Open Sans"/>
              </a:rPr>
              <a:t>Optimal </a:t>
            </a:r>
            <a:br>
              <a:rPr lang="no-NO" sz="1400" b="1" i="0" u="none" strike="noStrike" cap="none">
                <a:solidFill>
                  <a:schemeClr val="lt2"/>
                </a:solidFill>
                <a:latin typeface="Open Sans"/>
                <a:ea typeface="Open Sans"/>
                <a:cs typeface="Open Sans"/>
                <a:sym typeface="Open Sans"/>
              </a:rPr>
            </a:br>
            <a:r>
              <a:rPr lang="no-NO" sz="1400" b="1" i="0" u="none" strike="noStrike" cap="none">
                <a:solidFill>
                  <a:schemeClr val="lt2"/>
                </a:solidFill>
                <a:latin typeface="Open Sans"/>
                <a:ea typeface="Open Sans"/>
                <a:cs typeface="Open Sans"/>
                <a:sym typeface="Open Sans"/>
              </a:rPr>
              <a:t>Road Maintenance</a:t>
            </a:r>
            <a:endParaRPr sz="1400" b="1" i="0" u="none" strike="noStrike" cap="none">
              <a:solidFill>
                <a:schemeClr val="lt2"/>
              </a:solidFill>
              <a:latin typeface="Open Sans"/>
              <a:ea typeface="Open Sans"/>
              <a:cs typeface="Open Sans"/>
              <a:sym typeface="Open Sans"/>
            </a:endParaRPr>
          </a:p>
        </p:txBody>
      </p:sp>
      <p:sp>
        <p:nvSpPr>
          <p:cNvPr id="321" name="Google Shape;321;p27"/>
          <p:cNvSpPr txBox="1"/>
          <p:nvPr/>
        </p:nvSpPr>
        <p:spPr>
          <a:xfrm>
            <a:off x="1894725" y="3930075"/>
            <a:ext cx="1753500" cy="734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no-NO" sz="1400" b="1" i="0" u="none" strike="noStrike" cap="none">
                <a:solidFill>
                  <a:schemeClr val="lt2"/>
                </a:solidFill>
                <a:latin typeface="Open Sans"/>
                <a:ea typeface="Open Sans"/>
                <a:cs typeface="Open Sans"/>
                <a:sym typeface="Open Sans"/>
              </a:rPr>
              <a:t>Efficient </a:t>
            </a:r>
            <a:endParaRPr sz="1400" b="1" i="0" u="none" strike="noStrike" cap="none">
              <a:solidFill>
                <a:schemeClr val="lt2"/>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1400"/>
              <a:buFont typeface="Arial"/>
              <a:buNone/>
            </a:pPr>
            <a:r>
              <a:rPr lang="no-NO" sz="1400" b="1" i="0" u="none" strike="noStrike" cap="none">
                <a:solidFill>
                  <a:schemeClr val="lt2"/>
                </a:solidFill>
                <a:latin typeface="Open Sans"/>
                <a:ea typeface="Open Sans"/>
                <a:cs typeface="Open Sans"/>
                <a:sym typeface="Open Sans"/>
              </a:rPr>
              <a:t>Fleet Management</a:t>
            </a:r>
            <a:endParaRPr sz="1400" b="1" i="0" u="none" strike="noStrike" cap="none">
              <a:solidFill>
                <a:schemeClr val="lt2"/>
              </a:solidFill>
              <a:latin typeface="Open Sans"/>
              <a:ea typeface="Open Sans"/>
              <a:cs typeface="Open Sans"/>
              <a:sym typeface="Open Sans"/>
            </a:endParaRPr>
          </a:p>
        </p:txBody>
      </p:sp>
      <p:sp>
        <p:nvSpPr>
          <p:cNvPr id="322" name="Google Shape;322;p27"/>
          <p:cNvSpPr txBox="1"/>
          <p:nvPr/>
        </p:nvSpPr>
        <p:spPr>
          <a:xfrm>
            <a:off x="6526863" y="3930075"/>
            <a:ext cx="1538400" cy="611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no-NO" sz="1400" b="1" i="0" u="none" strike="noStrike" cap="none">
                <a:solidFill>
                  <a:schemeClr val="lt2"/>
                </a:solidFill>
                <a:latin typeface="Open Sans"/>
                <a:ea typeface="Open Sans"/>
                <a:cs typeface="Open Sans"/>
                <a:sym typeface="Open Sans"/>
              </a:rPr>
              <a:t>Safe </a:t>
            </a:r>
            <a:endParaRPr sz="1400" b="1" i="0" u="none" strike="noStrike" cap="none">
              <a:solidFill>
                <a:schemeClr val="lt2"/>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1400"/>
              <a:buFont typeface="Arial"/>
              <a:buNone/>
            </a:pPr>
            <a:r>
              <a:rPr lang="no-NO" sz="1400" b="1" i="0" u="none" strike="noStrike" cap="none">
                <a:solidFill>
                  <a:schemeClr val="lt2"/>
                </a:solidFill>
                <a:latin typeface="Open Sans"/>
                <a:ea typeface="Open Sans"/>
                <a:cs typeface="Open Sans"/>
                <a:sym typeface="Open Sans"/>
              </a:rPr>
              <a:t>Traffic Control</a:t>
            </a:r>
            <a:endParaRPr sz="1400" b="1" i="0" u="none" strike="noStrike" cap="none">
              <a:solidFill>
                <a:schemeClr val="lt2"/>
              </a:solidFill>
              <a:latin typeface="Open Sans"/>
              <a:ea typeface="Open Sans"/>
              <a:cs typeface="Open Sans"/>
              <a:sym typeface="Open Sans"/>
            </a:endParaRPr>
          </a:p>
        </p:txBody>
      </p:sp>
      <p:sp>
        <p:nvSpPr>
          <p:cNvPr id="323" name="Google Shape;323;p27"/>
          <p:cNvSpPr txBox="1"/>
          <p:nvPr/>
        </p:nvSpPr>
        <p:spPr>
          <a:xfrm>
            <a:off x="8887988" y="3930075"/>
            <a:ext cx="1229700" cy="734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no-NO" sz="1400" b="1" i="0" u="none" strike="noStrike" cap="none">
                <a:solidFill>
                  <a:schemeClr val="lt2"/>
                </a:solidFill>
                <a:latin typeface="Arial"/>
                <a:ea typeface="Arial"/>
                <a:cs typeface="Arial"/>
                <a:sym typeface="Arial"/>
              </a:rPr>
              <a:t>Powerful Analytics</a:t>
            </a:r>
            <a:endParaRPr sz="1400" b="1" i="0" u="none" strike="noStrike" cap="none">
              <a:solidFill>
                <a:schemeClr val="lt2"/>
              </a:solidFill>
              <a:latin typeface="Arial"/>
              <a:ea typeface="Arial"/>
              <a:cs typeface="Arial"/>
              <a:sym typeface="Arial"/>
            </a:endParaRPr>
          </a:p>
        </p:txBody>
      </p:sp>
      <p:sp>
        <p:nvSpPr>
          <p:cNvPr id="324" name="Google Shape;324;p27"/>
          <p:cNvSpPr/>
          <p:nvPr/>
        </p:nvSpPr>
        <p:spPr>
          <a:xfrm>
            <a:off x="601756" y="5463562"/>
            <a:ext cx="2870400" cy="809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27"/>
          <p:cNvSpPr txBox="1">
            <a:spLocks noGrp="1"/>
          </p:cNvSpPr>
          <p:nvPr>
            <p:ph type="sldNum" idx="12"/>
          </p:nvPr>
        </p:nvSpPr>
        <p:spPr>
          <a:xfrm>
            <a:off x="11368235" y="6272997"/>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NO"/>
              <a:t>‹#›</a:t>
            </a:fld>
            <a:endParaRPr/>
          </a:p>
        </p:txBody>
      </p:sp>
      <p:sp>
        <p:nvSpPr>
          <p:cNvPr id="326" name="Google Shape;326;p27"/>
          <p:cNvSpPr/>
          <p:nvPr/>
        </p:nvSpPr>
        <p:spPr>
          <a:xfrm>
            <a:off x="0" y="6789950"/>
            <a:ext cx="12192000" cy="68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27"/>
          <p:cNvSpPr txBox="1"/>
          <p:nvPr/>
        </p:nvSpPr>
        <p:spPr>
          <a:xfrm>
            <a:off x="1046425" y="6417175"/>
            <a:ext cx="9933600" cy="41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This document and related items contain Applied Autonomy AS’s proprietary and confidential information. No forwarding, copying, or distribution can be done without agreement with Applied Autonomy AS.</a:t>
            </a:r>
            <a:endParaRPr sz="800" b="0" i="0" u="none" strike="noStrike" cap="none">
              <a:solidFill>
                <a:srgbClr val="0288A5"/>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 2022 Applied Autonomy AS.</a:t>
            </a:r>
            <a:endParaRPr sz="800" b="0" i="0" u="none" strike="noStrike" cap="none">
              <a:solidFill>
                <a:srgbClr val="0288A5"/>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   </a:t>
            </a:r>
            <a:endParaRPr sz="1400" b="0" i="0" u="none" strike="noStrike" cap="none">
              <a:solidFill>
                <a:srgbClr val="0288A5"/>
              </a:solidFill>
              <a:latin typeface="Arial"/>
              <a:ea typeface="Arial"/>
              <a:cs typeface="Arial"/>
              <a:sym typeface="Arial"/>
            </a:endParaRPr>
          </a:p>
        </p:txBody>
      </p:sp>
      <p:pic>
        <p:nvPicPr>
          <p:cNvPr id="328" name="Google Shape;328;p27"/>
          <p:cNvPicPr preferRelativeResize="0"/>
          <p:nvPr/>
        </p:nvPicPr>
        <p:blipFill rotWithShape="1">
          <a:blip r:embed="rId2">
            <a:alphaModFix/>
          </a:blip>
          <a:srcRect/>
          <a:stretch/>
        </p:blipFill>
        <p:spPr>
          <a:xfrm>
            <a:off x="601756" y="5463562"/>
            <a:ext cx="2870442" cy="809437"/>
          </a:xfrm>
          <a:prstGeom prst="rect">
            <a:avLst/>
          </a:prstGeom>
          <a:noFill/>
          <a:ln>
            <a:noFill/>
          </a:ln>
        </p:spPr>
      </p:pic>
      <p:pic>
        <p:nvPicPr>
          <p:cNvPr id="329" name="Google Shape;329;p27"/>
          <p:cNvPicPr preferRelativeResize="0"/>
          <p:nvPr/>
        </p:nvPicPr>
        <p:blipFill rotWithShape="1">
          <a:blip r:embed="rId3">
            <a:alphaModFix/>
          </a:blip>
          <a:srcRect/>
          <a:stretch/>
        </p:blipFill>
        <p:spPr>
          <a:xfrm>
            <a:off x="2465588" y="3272950"/>
            <a:ext cx="611775" cy="611775"/>
          </a:xfrm>
          <a:prstGeom prst="rect">
            <a:avLst/>
          </a:prstGeom>
          <a:noFill/>
          <a:ln>
            <a:noFill/>
          </a:ln>
        </p:spPr>
      </p:pic>
      <p:pic>
        <p:nvPicPr>
          <p:cNvPr id="330" name="Google Shape;330;p27"/>
          <p:cNvPicPr preferRelativeResize="0"/>
          <p:nvPr/>
        </p:nvPicPr>
        <p:blipFill rotWithShape="1">
          <a:blip r:embed="rId4">
            <a:alphaModFix/>
          </a:blip>
          <a:srcRect/>
          <a:stretch/>
        </p:blipFill>
        <p:spPr>
          <a:xfrm>
            <a:off x="4783438" y="3272950"/>
            <a:ext cx="611775" cy="611775"/>
          </a:xfrm>
          <a:prstGeom prst="rect">
            <a:avLst/>
          </a:prstGeom>
          <a:noFill/>
          <a:ln>
            <a:noFill/>
          </a:ln>
        </p:spPr>
      </p:pic>
      <p:pic>
        <p:nvPicPr>
          <p:cNvPr id="331" name="Google Shape;331;p27"/>
          <p:cNvPicPr preferRelativeResize="0"/>
          <p:nvPr/>
        </p:nvPicPr>
        <p:blipFill rotWithShape="1">
          <a:blip r:embed="rId5">
            <a:alphaModFix/>
          </a:blip>
          <a:srcRect/>
          <a:stretch/>
        </p:blipFill>
        <p:spPr>
          <a:xfrm>
            <a:off x="6990188" y="3272950"/>
            <a:ext cx="611775" cy="611775"/>
          </a:xfrm>
          <a:prstGeom prst="rect">
            <a:avLst/>
          </a:prstGeom>
          <a:noFill/>
          <a:ln>
            <a:noFill/>
          </a:ln>
        </p:spPr>
      </p:pic>
      <p:pic>
        <p:nvPicPr>
          <p:cNvPr id="332" name="Google Shape;332;p27"/>
          <p:cNvPicPr preferRelativeResize="0"/>
          <p:nvPr/>
        </p:nvPicPr>
        <p:blipFill rotWithShape="1">
          <a:blip r:embed="rId6">
            <a:alphaModFix/>
          </a:blip>
          <a:srcRect/>
          <a:stretch/>
        </p:blipFill>
        <p:spPr>
          <a:xfrm>
            <a:off x="9196938" y="3272950"/>
            <a:ext cx="611775" cy="611775"/>
          </a:xfrm>
          <a:prstGeom prst="rect">
            <a:avLst/>
          </a:prstGeom>
          <a:noFill/>
          <a:ln>
            <a:noFill/>
          </a:ln>
        </p:spPr>
      </p:pic>
      <p:sp>
        <p:nvSpPr>
          <p:cNvPr id="333" name="Google Shape;333;p27"/>
          <p:cNvSpPr txBox="1">
            <a:spLocks noGrp="1"/>
          </p:cNvSpPr>
          <p:nvPr>
            <p:ph type="body" idx="1"/>
          </p:nvPr>
        </p:nvSpPr>
        <p:spPr>
          <a:xfrm>
            <a:off x="6700000" y="5692925"/>
            <a:ext cx="5076300" cy="524700"/>
          </a:xfrm>
          <a:prstGeom prst="rect">
            <a:avLst/>
          </a:prstGeom>
          <a:noFill/>
          <a:ln w="9525" cap="flat" cmpd="sng">
            <a:solidFill>
              <a:srgbClr val="0288A5"/>
            </a:solidFill>
            <a:prstDash val="solid"/>
            <a:round/>
            <a:headEnd type="none" w="sm" len="sm"/>
            <a:tailEnd type="none" w="sm" len="sm"/>
          </a:ln>
        </p:spPr>
        <p:txBody>
          <a:bodyPr spcFirstLastPara="1" wrap="square" lIns="121900" tIns="121900" rIns="121900" bIns="121900" anchor="t" anchorCtr="0">
            <a:noAutofit/>
          </a:bodyPr>
          <a:lstStyle>
            <a:lvl1pPr marL="457200" lvl="0" indent="-317500" algn="l">
              <a:lnSpc>
                <a:spcPct val="115000"/>
              </a:lnSpc>
              <a:spcBef>
                <a:spcPts val="0"/>
              </a:spcBef>
              <a:spcAft>
                <a:spcPts val="0"/>
              </a:spcAft>
              <a:buClr>
                <a:srgbClr val="0288A5"/>
              </a:buClr>
              <a:buSzPts val="1400"/>
              <a:buChar char="●"/>
              <a:defRPr sz="1400">
                <a:solidFill>
                  <a:srgbClr val="0288A5"/>
                </a:solidFill>
              </a:defRPr>
            </a:lvl1pPr>
            <a:lvl2pPr marL="914400" lvl="1" indent="-285750" algn="l">
              <a:lnSpc>
                <a:spcPct val="115000"/>
              </a:lnSpc>
              <a:spcBef>
                <a:spcPts val="2100"/>
              </a:spcBef>
              <a:spcAft>
                <a:spcPts val="0"/>
              </a:spcAft>
              <a:buClr>
                <a:srgbClr val="0288A5"/>
              </a:buClr>
              <a:buSzPts val="900"/>
              <a:buChar char="○"/>
              <a:defRPr sz="900">
                <a:solidFill>
                  <a:srgbClr val="0288A5"/>
                </a:solidFill>
              </a:defRPr>
            </a:lvl2pPr>
            <a:lvl3pPr marL="1371600" lvl="2" indent="-285750" algn="l">
              <a:lnSpc>
                <a:spcPct val="115000"/>
              </a:lnSpc>
              <a:spcBef>
                <a:spcPts val="2100"/>
              </a:spcBef>
              <a:spcAft>
                <a:spcPts val="0"/>
              </a:spcAft>
              <a:buClr>
                <a:srgbClr val="0288A5"/>
              </a:buClr>
              <a:buSzPts val="900"/>
              <a:buChar char="■"/>
              <a:defRPr sz="900">
                <a:solidFill>
                  <a:srgbClr val="0288A5"/>
                </a:solidFill>
              </a:defRPr>
            </a:lvl3pPr>
            <a:lvl4pPr marL="1828800" lvl="3" indent="-285750" algn="l">
              <a:lnSpc>
                <a:spcPct val="115000"/>
              </a:lnSpc>
              <a:spcBef>
                <a:spcPts val="2100"/>
              </a:spcBef>
              <a:spcAft>
                <a:spcPts val="0"/>
              </a:spcAft>
              <a:buClr>
                <a:srgbClr val="0288A5"/>
              </a:buClr>
              <a:buSzPts val="900"/>
              <a:buChar char="●"/>
              <a:defRPr sz="900">
                <a:solidFill>
                  <a:srgbClr val="0288A5"/>
                </a:solidFill>
              </a:defRPr>
            </a:lvl4pPr>
            <a:lvl5pPr marL="2286000" lvl="4" indent="-285750" algn="l">
              <a:lnSpc>
                <a:spcPct val="115000"/>
              </a:lnSpc>
              <a:spcBef>
                <a:spcPts val="2100"/>
              </a:spcBef>
              <a:spcAft>
                <a:spcPts val="0"/>
              </a:spcAft>
              <a:buClr>
                <a:srgbClr val="0288A5"/>
              </a:buClr>
              <a:buSzPts val="900"/>
              <a:buChar char="○"/>
              <a:defRPr sz="900">
                <a:solidFill>
                  <a:srgbClr val="0288A5"/>
                </a:solidFill>
              </a:defRPr>
            </a:lvl5pPr>
            <a:lvl6pPr marL="2743200" lvl="5" indent="-285750" algn="l">
              <a:lnSpc>
                <a:spcPct val="115000"/>
              </a:lnSpc>
              <a:spcBef>
                <a:spcPts val="2100"/>
              </a:spcBef>
              <a:spcAft>
                <a:spcPts val="0"/>
              </a:spcAft>
              <a:buClr>
                <a:srgbClr val="0288A5"/>
              </a:buClr>
              <a:buSzPts val="900"/>
              <a:buChar char="■"/>
              <a:defRPr sz="900">
                <a:solidFill>
                  <a:srgbClr val="0288A5"/>
                </a:solidFill>
              </a:defRPr>
            </a:lvl6pPr>
            <a:lvl7pPr marL="3200400" lvl="6" indent="-285750" algn="l">
              <a:lnSpc>
                <a:spcPct val="115000"/>
              </a:lnSpc>
              <a:spcBef>
                <a:spcPts val="2100"/>
              </a:spcBef>
              <a:spcAft>
                <a:spcPts val="0"/>
              </a:spcAft>
              <a:buClr>
                <a:srgbClr val="0288A5"/>
              </a:buClr>
              <a:buSzPts val="900"/>
              <a:buChar char="●"/>
              <a:defRPr sz="900">
                <a:solidFill>
                  <a:srgbClr val="0288A5"/>
                </a:solidFill>
              </a:defRPr>
            </a:lvl7pPr>
            <a:lvl8pPr marL="3657600" lvl="7" indent="-285750" algn="l">
              <a:lnSpc>
                <a:spcPct val="115000"/>
              </a:lnSpc>
              <a:spcBef>
                <a:spcPts val="2100"/>
              </a:spcBef>
              <a:spcAft>
                <a:spcPts val="0"/>
              </a:spcAft>
              <a:buClr>
                <a:srgbClr val="0288A5"/>
              </a:buClr>
              <a:buSzPts val="900"/>
              <a:buChar char="○"/>
              <a:defRPr sz="900">
                <a:solidFill>
                  <a:srgbClr val="0288A5"/>
                </a:solidFill>
              </a:defRPr>
            </a:lvl8pPr>
            <a:lvl9pPr marL="4114800" lvl="8" indent="-285750" algn="l">
              <a:lnSpc>
                <a:spcPct val="115000"/>
              </a:lnSpc>
              <a:spcBef>
                <a:spcPts val="2100"/>
              </a:spcBef>
              <a:spcAft>
                <a:spcPts val="2100"/>
              </a:spcAft>
              <a:buClr>
                <a:srgbClr val="0288A5"/>
              </a:buClr>
              <a:buSzPts val="900"/>
              <a:buChar char="■"/>
              <a:defRPr sz="900">
                <a:solidFill>
                  <a:srgbClr val="0288A5"/>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A_Frontpage 1 1">
  <p:cSld name="SECTION_HEADER_1_1">
    <p:spTree>
      <p:nvGrpSpPr>
        <p:cNvPr id="1" name="Shape 20"/>
        <p:cNvGrpSpPr/>
        <p:nvPr/>
      </p:nvGrpSpPr>
      <p:grpSpPr>
        <a:xfrm>
          <a:off x="0" y="0"/>
          <a:ext cx="0" cy="0"/>
          <a:chOff x="0" y="0"/>
          <a:chExt cx="0" cy="0"/>
        </a:xfrm>
      </p:grpSpPr>
      <p:sp>
        <p:nvSpPr>
          <p:cNvPr id="21" name="Google Shape;21;g12fbe55718e_0_922"/>
          <p:cNvSpPr/>
          <p:nvPr/>
        </p:nvSpPr>
        <p:spPr>
          <a:xfrm>
            <a:off x="0" y="21600"/>
            <a:ext cx="12192000" cy="5161800"/>
          </a:xfrm>
          <a:prstGeom prst="rect">
            <a:avLst/>
          </a:prstGeom>
          <a:gradFill>
            <a:gsLst>
              <a:gs pos="0">
                <a:srgbClr val="03BDE7"/>
              </a:gs>
              <a:gs pos="100000">
                <a:srgbClr val="055061"/>
              </a:gs>
            </a:gsLst>
            <a:lin ang="5400012" scaled="0"/>
          </a:gradFill>
          <a:ln w="28575" cap="flat" cmpd="sng">
            <a:solidFill>
              <a:srgbClr val="0288A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2"/>
              </a:solidFill>
              <a:highlight>
                <a:schemeClr val="lt2"/>
              </a:highlight>
              <a:latin typeface="Arial"/>
              <a:ea typeface="Arial"/>
              <a:cs typeface="Arial"/>
              <a:sym typeface="Arial"/>
            </a:endParaRPr>
          </a:p>
        </p:txBody>
      </p:sp>
      <p:sp>
        <p:nvSpPr>
          <p:cNvPr id="22" name="Google Shape;22;g12fbe55718e_0_922"/>
          <p:cNvSpPr txBox="1">
            <a:spLocks noGrp="1"/>
          </p:cNvSpPr>
          <p:nvPr>
            <p:ph type="title"/>
          </p:nvPr>
        </p:nvSpPr>
        <p:spPr>
          <a:xfrm>
            <a:off x="415650" y="1626300"/>
            <a:ext cx="113607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Clr>
                <a:schemeClr val="lt2"/>
              </a:buClr>
              <a:buSzPts val="4800"/>
              <a:buFont typeface="Open Sans"/>
              <a:buNone/>
              <a:defRPr sz="4800">
                <a:solidFill>
                  <a:schemeClr val="lt2"/>
                </a:solidFill>
                <a:latin typeface="Open Sans"/>
                <a:ea typeface="Open Sans"/>
                <a:cs typeface="Open Sans"/>
                <a:sym typeface="Open Sans"/>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23" name="Google Shape;23;g12fbe55718e_0_922"/>
          <p:cNvSpPr/>
          <p:nvPr/>
        </p:nvSpPr>
        <p:spPr>
          <a:xfrm>
            <a:off x="0" y="10"/>
            <a:ext cx="12192000" cy="18600"/>
          </a:xfrm>
          <a:prstGeom prst="rect">
            <a:avLst/>
          </a:prstGeom>
          <a:solidFill>
            <a:srgbClr val="008FB1"/>
          </a:solidFill>
          <a:ln w="9525" cap="flat" cmpd="sng">
            <a:solidFill>
              <a:srgbClr val="008FB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g12fbe55718e_0_922"/>
          <p:cNvSpPr/>
          <p:nvPr/>
        </p:nvSpPr>
        <p:spPr>
          <a:xfrm>
            <a:off x="2465588" y="3272950"/>
            <a:ext cx="611700" cy="61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g12fbe55718e_0_922"/>
          <p:cNvSpPr/>
          <p:nvPr/>
        </p:nvSpPr>
        <p:spPr>
          <a:xfrm>
            <a:off x="4783438" y="3272950"/>
            <a:ext cx="611700" cy="61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g12fbe55718e_0_922"/>
          <p:cNvSpPr/>
          <p:nvPr/>
        </p:nvSpPr>
        <p:spPr>
          <a:xfrm>
            <a:off x="9196938" y="3272950"/>
            <a:ext cx="611700" cy="61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g12fbe55718e_0_922"/>
          <p:cNvSpPr/>
          <p:nvPr/>
        </p:nvSpPr>
        <p:spPr>
          <a:xfrm>
            <a:off x="6990188" y="3272950"/>
            <a:ext cx="611700" cy="61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g12fbe55718e_0_922"/>
          <p:cNvSpPr/>
          <p:nvPr/>
        </p:nvSpPr>
        <p:spPr>
          <a:xfrm>
            <a:off x="601756" y="5463562"/>
            <a:ext cx="2870400" cy="809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g12fbe55718e_0_922"/>
          <p:cNvSpPr txBox="1">
            <a:spLocks noGrp="1"/>
          </p:cNvSpPr>
          <p:nvPr>
            <p:ph type="sldNum" idx="12"/>
          </p:nvPr>
        </p:nvSpPr>
        <p:spPr>
          <a:xfrm>
            <a:off x="11368235" y="6272997"/>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NO"/>
              <a:t>‹#›</a:t>
            </a:fld>
            <a:endParaRPr/>
          </a:p>
        </p:txBody>
      </p:sp>
      <p:sp>
        <p:nvSpPr>
          <p:cNvPr id="30" name="Google Shape;30;g12fbe55718e_0_922"/>
          <p:cNvSpPr/>
          <p:nvPr/>
        </p:nvSpPr>
        <p:spPr>
          <a:xfrm>
            <a:off x="0" y="6789950"/>
            <a:ext cx="12192000" cy="68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g12fbe55718e_0_922"/>
          <p:cNvSpPr txBox="1"/>
          <p:nvPr/>
        </p:nvSpPr>
        <p:spPr>
          <a:xfrm>
            <a:off x="1046425" y="6417175"/>
            <a:ext cx="9933600" cy="41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This document and related items contain Applied Autonomy AS’s proprietary and confidential information. No forwarding, copying, or distribution can be done without agreement with Applied Autonomy AS.</a:t>
            </a:r>
            <a:endParaRPr sz="800" b="0" i="0" u="none" strike="noStrike" cap="none">
              <a:solidFill>
                <a:srgbClr val="0288A5"/>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 2022 Applied Autonomy AS.</a:t>
            </a:r>
            <a:endParaRPr sz="800" b="0" i="0" u="none" strike="noStrike" cap="none">
              <a:solidFill>
                <a:srgbClr val="0288A5"/>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   </a:t>
            </a:r>
            <a:endParaRPr sz="1400" b="0" i="0" u="none" strike="noStrike" cap="none">
              <a:solidFill>
                <a:srgbClr val="0288A5"/>
              </a:solidFill>
              <a:latin typeface="Arial"/>
              <a:ea typeface="Arial"/>
              <a:cs typeface="Arial"/>
              <a:sym typeface="Arial"/>
            </a:endParaRPr>
          </a:p>
        </p:txBody>
      </p:sp>
      <p:pic>
        <p:nvPicPr>
          <p:cNvPr id="32" name="Google Shape;32;g12fbe55718e_0_922"/>
          <p:cNvPicPr preferRelativeResize="0"/>
          <p:nvPr/>
        </p:nvPicPr>
        <p:blipFill rotWithShape="1">
          <a:blip r:embed="rId2">
            <a:alphaModFix/>
          </a:blip>
          <a:srcRect/>
          <a:stretch/>
        </p:blipFill>
        <p:spPr>
          <a:xfrm>
            <a:off x="601756" y="5463562"/>
            <a:ext cx="2870442" cy="809437"/>
          </a:xfrm>
          <a:prstGeom prst="rect">
            <a:avLst/>
          </a:prstGeom>
          <a:noFill/>
          <a:ln>
            <a:noFill/>
          </a:ln>
        </p:spPr>
      </p:pic>
      <p:sp>
        <p:nvSpPr>
          <p:cNvPr id="33" name="Google Shape;33;g12fbe55718e_0_922"/>
          <p:cNvSpPr txBox="1"/>
          <p:nvPr/>
        </p:nvSpPr>
        <p:spPr>
          <a:xfrm>
            <a:off x="6225700" y="4596125"/>
            <a:ext cx="3769800" cy="410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no-NO" sz="1800" b="1" i="0" u="none" strike="noStrike" cap="none">
                <a:solidFill>
                  <a:schemeClr val="lt2"/>
                </a:solidFill>
                <a:latin typeface="Open Sans"/>
                <a:ea typeface="Open Sans"/>
                <a:cs typeface="Open Sans"/>
                <a:sym typeface="Open Sans"/>
              </a:rPr>
              <a:t>Smart Mobility Management</a:t>
            </a:r>
            <a:endParaRPr sz="1800" b="1" i="0" u="none" strike="noStrike" cap="none">
              <a:solidFill>
                <a:schemeClr val="lt2"/>
              </a:solidFill>
              <a:latin typeface="Open Sans"/>
              <a:ea typeface="Open Sans"/>
              <a:cs typeface="Open Sans"/>
              <a:sym typeface="Open Sans"/>
            </a:endParaRPr>
          </a:p>
        </p:txBody>
      </p:sp>
      <p:sp>
        <p:nvSpPr>
          <p:cNvPr id="34" name="Google Shape;34;g12fbe55718e_0_922"/>
          <p:cNvSpPr txBox="1"/>
          <p:nvPr/>
        </p:nvSpPr>
        <p:spPr>
          <a:xfrm>
            <a:off x="1809600" y="4564225"/>
            <a:ext cx="3257100" cy="410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no-NO" sz="1800" b="1" i="0" u="none" strike="noStrike" cap="none">
                <a:solidFill>
                  <a:schemeClr val="lt2"/>
                </a:solidFill>
                <a:latin typeface="Open Sans"/>
                <a:ea typeface="Open Sans"/>
                <a:cs typeface="Open Sans"/>
                <a:sym typeface="Open Sans"/>
              </a:rPr>
              <a:t>Smart Flow Management</a:t>
            </a:r>
            <a:endParaRPr sz="1800" b="1" i="0" u="none" strike="noStrike" cap="none">
              <a:solidFill>
                <a:schemeClr val="lt2"/>
              </a:solidFill>
              <a:latin typeface="Open Sans"/>
              <a:ea typeface="Open Sans"/>
              <a:cs typeface="Open Sans"/>
              <a:sym typeface="Open Sans"/>
            </a:endParaRPr>
          </a:p>
        </p:txBody>
      </p:sp>
      <p:pic>
        <p:nvPicPr>
          <p:cNvPr id="35" name="Google Shape;35;g12fbe55718e_0_922"/>
          <p:cNvPicPr preferRelativeResize="0"/>
          <p:nvPr/>
        </p:nvPicPr>
        <p:blipFill rotWithShape="1">
          <a:blip r:embed="rId3">
            <a:alphaModFix/>
          </a:blip>
          <a:srcRect/>
          <a:stretch/>
        </p:blipFill>
        <p:spPr>
          <a:xfrm>
            <a:off x="2828550" y="3376925"/>
            <a:ext cx="1219200" cy="1219200"/>
          </a:xfrm>
          <a:prstGeom prst="rect">
            <a:avLst/>
          </a:prstGeom>
          <a:noFill/>
          <a:ln>
            <a:noFill/>
          </a:ln>
        </p:spPr>
      </p:pic>
      <p:pic>
        <p:nvPicPr>
          <p:cNvPr id="36" name="Google Shape;36;g12fbe55718e_0_922"/>
          <p:cNvPicPr preferRelativeResize="0"/>
          <p:nvPr/>
        </p:nvPicPr>
        <p:blipFill rotWithShape="1">
          <a:blip r:embed="rId4">
            <a:alphaModFix/>
          </a:blip>
          <a:srcRect/>
          <a:stretch/>
        </p:blipFill>
        <p:spPr>
          <a:xfrm>
            <a:off x="7521050" y="3376925"/>
            <a:ext cx="1219200" cy="1219200"/>
          </a:xfrm>
          <a:prstGeom prst="rect">
            <a:avLst/>
          </a:prstGeom>
          <a:noFill/>
          <a:ln>
            <a:noFill/>
          </a:ln>
        </p:spPr>
      </p:pic>
      <p:sp>
        <p:nvSpPr>
          <p:cNvPr id="37" name="Google Shape;37;g12fbe55718e_0_922"/>
          <p:cNvSpPr txBox="1">
            <a:spLocks noGrp="1"/>
          </p:cNvSpPr>
          <p:nvPr>
            <p:ph type="body" idx="1"/>
          </p:nvPr>
        </p:nvSpPr>
        <p:spPr>
          <a:xfrm>
            <a:off x="6700000" y="5692925"/>
            <a:ext cx="5076300" cy="524700"/>
          </a:xfrm>
          <a:prstGeom prst="rect">
            <a:avLst/>
          </a:prstGeom>
          <a:noFill/>
          <a:ln w="9525" cap="flat" cmpd="sng">
            <a:solidFill>
              <a:srgbClr val="0288A5"/>
            </a:solidFill>
            <a:prstDash val="solid"/>
            <a:round/>
            <a:headEnd type="none" w="sm" len="sm"/>
            <a:tailEnd type="none" w="sm" len="sm"/>
          </a:ln>
        </p:spPr>
        <p:txBody>
          <a:bodyPr spcFirstLastPara="1" wrap="square" lIns="121900" tIns="121900" rIns="121900" bIns="121900" anchor="t" anchorCtr="0">
            <a:noAutofit/>
          </a:bodyPr>
          <a:lstStyle>
            <a:lvl1pPr marL="457200" lvl="0" indent="-317500" algn="l">
              <a:lnSpc>
                <a:spcPct val="115000"/>
              </a:lnSpc>
              <a:spcBef>
                <a:spcPts val="0"/>
              </a:spcBef>
              <a:spcAft>
                <a:spcPts val="0"/>
              </a:spcAft>
              <a:buClr>
                <a:srgbClr val="0288A5"/>
              </a:buClr>
              <a:buSzPts val="1400"/>
              <a:buChar char="●"/>
              <a:defRPr sz="1400">
                <a:solidFill>
                  <a:srgbClr val="0288A5"/>
                </a:solidFill>
              </a:defRPr>
            </a:lvl1pPr>
            <a:lvl2pPr marL="914400" lvl="1" indent="-285750" algn="l">
              <a:lnSpc>
                <a:spcPct val="115000"/>
              </a:lnSpc>
              <a:spcBef>
                <a:spcPts val="2100"/>
              </a:spcBef>
              <a:spcAft>
                <a:spcPts val="0"/>
              </a:spcAft>
              <a:buClr>
                <a:srgbClr val="0288A5"/>
              </a:buClr>
              <a:buSzPts val="900"/>
              <a:buChar char="○"/>
              <a:defRPr sz="900">
                <a:solidFill>
                  <a:srgbClr val="0288A5"/>
                </a:solidFill>
              </a:defRPr>
            </a:lvl2pPr>
            <a:lvl3pPr marL="1371600" lvl="2" indent="-285750" algn="l">
              <a:lnSpc>
                <a:spcPct val="115000"/>
              </a:lnSpc>
              <a:spcBef>
                <a:spcPts val="2100"/>
              </a:spcBef>
              <a:spcAft>
                <a:spcPts val="0"/>
              </a:spcAft>
              <a:buClr>
                <a:srgbClr val="0288A5"/>
              </a:buClr>
              <a:buSzPts val="900"/>
              <a:buChar char="■"/>
              <a:defRPr sz="900">
                <a:solidFill>
                  <a:srgbClr val="0288A5"/>
                </a:solidFill>
              </a:defRPr>
            </a:lvl3pPr>
            <a:lvl4pPr marL="1828800" lvl="3" indent="-285750" algn="l">
              <a:lnSpc>
                <a:spcPct val="115000"/>
              </a:lnSpc>
              <a:spcBef>
                <a:spcPts val="2100"/>
              </a:spcBef>
              <a:spcAft>
                <a:spcPts val="0"/>
              </a:spcAft>
              <a:buClr>
                <a:srgbClr val="0288A5"/>
              </a:buClr>
              <a:buSzPts val="900"/>
              <a:buChar char="●"/>
              <a:defRPr sz="900">
                <a:solidFill>
                  <a:srgbClr val="0288A5"/>
                </a:solidFill>
              </a:defRPr>
            </a:lvl4pPr>
            <a:lvl5pPr marL="2286000" lvl="4" indent="-285750" algn="l">
              <a:lnSpc>
                <a:spcPct val="115000"/>
              </a:lnSpc>
              <a:spcBef>
                <a:spcPts val="2100"/>
              </a:spcBef>
              <a:spcAft>
                <a:spcPts val="0"/>
              </a:spcAft>
              <a:buClr>
                <a:srgbClr val="0288A5"/>
              </a:buClr>
              <a:buSzPts val="900"/>
              <a:buChar char="○"/>
              <a:defRPr sz="900">
                <a:solidFill>
                  <a:srgbClr val="0288A5"/>
                </a:solidFill>
              </a:defRPr>
            </a:lvl5pPr>
            <a:lvl6pPr marL="2743200" lvl="5" indent="-285750" algn="l">
              <a:lnSpc>
                <a:spcPct val="115000"/>
              </a:lnSpc>
              <a:spcBef>
                <a:spcPts val="2100"/>
              </a:spcBef>
              <a:spcAft>
                <a:spcPts val="0"/>
              </a:spcAft>
              <a:buClr>
                <a:srgbClr val="0288A5"/>
              </a:buClr>
              <a:buSzPts val="900"/>
              <a:buChar char="■"/>
              <a:defRPr sz="900">
                <a:solidFill>
                  <a:srgbClr val="0288A5"/>
                </a:solidFill>
              </a:defRPr>
            </a:lvl6pPr>
            <a:lvl7pPr marL="3200400" lvl="6" indent="-285750" algn="l">
              <a:lnSpc>
                <a:spcPct val="115000"/>
              </a:lnSpc>
              <a:spcBef>
                <a:spcPts val="2100"/>
              </a:spcBef>
              <a:spcAft>
                <a:spcPts val="0"/>
              </a:spcAft>
              <a:buClr>
                <a:srgbClr val="0288A5"/>
              </a:buClr>
              <a:buSzPts val="900"/>
              <a:buChar char="●"/>
              <a:defRPr sz="900">
                <a:solidFill>
                  <a:srgbClr val="0288A5"/>
                </a:solidFill>
              </a:defRPr>
            </a:lvl7pPr>
            <a:lvl8pPr marL="3657600" lvl="7" indent="-285750" algn="l">
              <a:lnSpc>
                <a:spcPct val="115000"/>
              </a:lnSpc>
              <a:spcBef>
                <a:spcPts val="2100"/>
              </a:spcBef>
              <a:spcAft>
                <a:spcPts val="0"/>
              </a:spcAft>
              <a:buClr>
                <a:srgbClr val="0288A5"/>
              </a:buClr>
              <a:buSzPts val="900"/>
              <a:buChar char="○"/>
              <a:defRPr sz="900">
                <a:solidFill>
                  <a:srgbClr val="0288A5"/>
                </a:solidFill>
              </a:defRPr>
            </a:lvl8pPr>
            <a:lvl9pPr marL="4114800" lvl="8" indent="-285750" algn="l">
              <a:lnSpc>
                <a:spcPct val="115000"/>
              </a:lnSpc>
              <a:spcBef>
                <a:spcPts val="2100"/>
              </a:spcBef>
              <a:spcAft>
                <a:spcPts val="2100"/>
              </a:spcAft>
              <a:buClr>
                <a:srgbClr val="0288A5"/>
              </a:buClr>
              <a:buSzPts val="900"/>
              <a:buChar char="■"/>
              <a:defRPr sz="900">
                <a:solidFill>
                  <a:srgbClr val="0288A5"/>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A_Frontpage 2">
  <p:cSld name="SECTION_HEADER_2">
    <p:spTree>
      <p:nvGrpSpPr>
        <p:cNvPr id="1" name="Shape 38"/>
        <p:cNvGrpSpPr/>
        <p:nvPr/>
      </p:nvGrpSpPr>
      <p:grpSpPr>
        <a:xfrm>
          <a:off x="0" y="0"/>
          <a:ext cx="0" cy="0"/>
          <a:chOff x="0" y="0"/>
          <a:chExt cx="0" cy="0"/>
        </a:xfrm>
      </p:grpSpPr>
      <p:sp>
        <p:nvSpPr>
          <p:cNvPr id="39" name="Google Shape;39;g12fbe55718e_0_948"/>
          <p:cNvSpPr/>
          <p:nvPr/>
        </p:nvSpPr>
        <p:spPr>
          <a:xfrm>
            <a:off x="0" y="21600"/>
            <a:ext cx="12192000" cy="5161800"/>
          </a:xfrm>
          <a:prstGeom prst="rect">
            <a:avLst/>
          </a:prstGeom>
          <a:noFill/>
          <a:ln w="28575" cap="flat" cmpd="sng">
            <a:solidFill>
              <a:srgbClr val="0288A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2"/>
              </a:solidFill>
              <a:highlight>
                <a:schemeClr val="lt2"/>
              </a:highlight>
              <a:latin typeface="Arial"/>
              <a:ea typeface="Arial"/>
              <a:cs typeface="Arial"/>
              <a:sym typeface="Arial"/>
            </a:endParaRPr>
          </a:p>
        </p:txBody>
      </p:sp>
      <p:sp>
        <p:nvSpPr>
          <p:cNvPr id="40" name="Google Shape;40;g12fbe55718e_0_948"/>
          <p:cNvSpPr txBox="1">
            <a:spLocks noGrp="1"/>
          </p:cNvSpPr>
          <p:nvPr>
            <p:ph type="title"/>
          </p:nvPr>
        </p:nvSpPr>
        <p:spPr>
          <a:xfrm>
            <a:off x="415650" y="1626300"/>
            <a:ext cx="113607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Clr>
                <a:srgbClr val="0288A5"/>
              </a:buClr>
              <a:buSzPts val="4800"/>
              <a:buFont typeface="Open Sans"/>
              <a:buNone/>
              <a:defRPr sz="4800">
                <a:solidFill>
                  <a:srgbClr val="0288A5"/>
                </a:solidFill>
                <a:latin typeface="Open Sans"/>
                <a:ea typeface="Open Sans"/>
                <a:cs typeface="Open Sans"/>
                <a:sym typeface="Open Sans"/>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41" name="Google Shape;41;g12fbe55718e_0_948"/>
          <p:cNvSpPr/>
          <p:nvPr/>
        </p:nvSpPr>
        <p:spPr>
          <a:xfrm>
            <a:off x="0" y="10"/>
            <a:ext cx="12192000" cy="18600"/>
          </a:xfrm>
          <a:prstGeom prst="rect">
            <a:avLst/>
          </a:prstGeom>
          <a:solidFill>
            <a:srgbClr val="008FB1"/>
          </a:solidFill>
          <a:ln w="9525" cap="flat" cmpd="sng">
            <a:solidFill>
              <a:srgbClr val="008FB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g12fbe55718e_0_948"/>
          <p:cNvSpPr/>
          <p:nvPr/>
        </p:nvSpPr>
        <p:spPr>
          <a:xfrm>
            <a:off x="2465588" y="3272950"/>
            <a:ext cx="611700" cy="61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g12fbe55718e_0_948"/>
          <p:cNvSpPr/>
          <p:nvPr/>
        </p:nvSpPr>
        <p:spPr>
          <a:xfrm>
            <a:off x="4783438" y="3272950"/>
            <a:ext cx="611700" cy="61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g12fbe55718e_0_948"/>
          <p:cNvSpPr/>
          <p:nvPr/>
        </p:nvSpPr>
        <p:spPr>
          <a:xfrm>
            <a:off x="9196938" y="3272950"/>
            <a:ext cx="611700" cy="61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g12fbe55718e_0_948"/>
          <p:cNvSpPr/>
          <p:nvPr/>
        </p:nvSpPr>
        <p:spPr>
          <a:xfrm>
            <a:off x="6990188" y="3272950"/>
            <a:ext cx="611700" cy="61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g12fbe55718e_0_948"/>
          <p:cNvSpPr txBox="1"/>
          <p:nvPr/>
        </p:nvSpPr>
        <p:spPr>
          <a:xfrm>
            <a:off x="6225700" y="4596125"/>
            <a:ext cx="3769800" cy="410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no-NO" sz="1800" b="1" i="0" u="none" strike="noStrike" cap="none">
                <a:solidFill>
                  <a:srgbClr val="0288A5"/>
                </a:solidFill>
                <a:latin typeface="Open Sans"/>
                <a:ea typeface="Open Sans"/>
                <a:cs typeface="Open Sans"/>
                <a:sym typeface="Open Sans"/>
              </a:rPr>
              <a:t>Smart Mobility Management</a:t>
            </a:r>
            <a:endParaRPr sz="1800" b="1" i="0" u="none" strike="noStrike" cap="none">
              <a:solidFill>
                <a:srgbClr val="0288A5"/>
              </a:solidFill>
              <a:latin typeface="Open Sans"/>
              <a:ea typeface="Open Sans"/>
              <a:cs typeface="Open Sans"/>
              <a:sym typeface="Open Sans"/>
            </a:endParaRPr>
          </a:p>
        </p:txBody>
      </p:sp>
      <p:sp>
        <p:nvSpPr>
          <p:cNvPr id="47" name="Google Shape;47;g12fbe55718e_0_948"/>
          <p:cNvSpPr txBox="1"/>
          <p:nvPr/>
        </p:nvSpPr>
        <p:spPr>
          <a:xfrm>
            <a:off x="1809600" y="4564225"/>
            <a:ext cx="3257100" cy="410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no-NO" sz="1800" b="1" i="0" u="none" strike="noStrike" cap="none">
                <a:solidFill>
                  <a:srgbClr val="0288A5"/>
                </a:solidFill>
                <a:latin typeface="Open Sans"/>
                <a:ea typeface="Open Sans"/>
                <a:cs typeface="Open Sans"/>
                <a:sym typeface="Open Sans"/>
              </a:rPr>
              <a:t>Smart Flow Management</a:t>
            </a:r>
            <a:endParaRPr sz="1800" b="1" i="0" u="none" strike="noStrike" cap="none">
              <a:solidFill>
                <a:srgbClr val="0288A5"/>
              </a:solidFill>
              <a:latin typeface="Open Sans"/>
              <a:ea typeface="Open Sans"/>
              <a:cs typeface="Open Sans"/>
              <a:sym typeface="Open Sans"/>
            </a:endParaRPr>
          </a:p>
        </p:txBody>
      </p:sp>
      <p:sp>
        <p:nvSpPr>
          <p:cNvPr id="48" name="Google Shape;48;g12fbe55718e_0_948"/>
          <p:cNvSpPr/>
          <p:nvPr/>
        </p:nvSpPr>
        <p:spPr>
          <a:xfrm>
            <a:off x="601756" y="5463562"/>
            <a:ext cx="2870400" cy="809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g12fbe55718e_0_948"/>
          <p:cNvSpPr txBox="1">
            <a:spLocks noGrp="1"/>
          </p:cNvSpPr>
          <p:nvPr>
            <p:ph type="sldNum" idx="12"/>
          </p:nvPr>
        </p:nvSpPr>
        <p:spPr>
          <a:xfrm>
            <a:off x="11367235" y="6272947"/>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NO"/>
              <a:t>‹#›</a:t>
            </a:fld>
            <a:endParaRPr/>
          </a:p>
        </p:txBody>
      </p:sp>
      <p:sp>
        <p:nvSpPr>
          <p:cNvPr id="50" name="Google Shape;50;g12fbe55718e_0_948"/>
          <p:cNvSpPr/>
          <p:nvPr/>
        </p:nvSpPr>
        <p:spPr>
          <a:xfrm>
            <a:off x="0" y="6789950"/>
            <a:ext cx="12192000" cy="68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g12fbe55718e_0_948"/>
          <p:cNvSpPr txBox="1"/>
          <p:nvPr/>
        </p:nvSpPr>
        <p:spPr>
          <a:xfrm>
            <a:off x="1046425" y="6417175"/>
            <a:ext cx="9933600" cy="41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This document and related items contain Applied Autonomy AS’s proprietary and confidential information. No forwarding, copying, or distribution can be done without agreement with Applied Autonomy AS.</a:t>
            </a:r>
            <a:endParaRPr sz="800" b="0" i="0" u="none" strike="noStrike" cap="none">
              <a:solidFill>
                <a:srgbClr val="0288A5"/>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 2022 Applied Autonomy AS.</a:t>
            </a:r>
            <a:endParaRPr sz="800" b="0" i="0" u="none" strike="noStrike" cap="none">
              <a:solidFill>
                <a:srgbClr val="0288A5"/>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   </a:t>
            </a:r>
            <a:endParaRPr sz="1400" b="0" i="0" u="none" strike="noStrike" cap="none">
              <a:solidFill>
                <a:srgbClr val="0288A5"/>
              </a:solidFill>
              <a:latin typeface="Arial"/>
              <a:ea typeface="Arial"/>
              <a:cs typeface="Arial"/>
              <a:sym typeface="Arial"/>
            </a:endParaRPr>
          </a:p>
        </p:txBody>
      </p:sp>
      <p:pic>
        <p:nvPicPr>
          <p:cNvPr id="52" name="Google Shape;52;g12fbe55718e_0_948"/>
          <p:cNvPicPr preferRelativeResize="0"/>
          <p:nvPr/>
        </p:nvPicPr>
        <p:blipFill rotWithShape="1">
          <a:blip r:embed="rId2">
            <a:alphaModFix/>
          </a:blip>
          <a:srcRect/>
          <a:stretch/>
        </p:blipFill>
        <p:spPr>
          <a:xfrm>
            <a:off x="601756" y="5463562"/>
            <a:ext cx="2870442" cy="809437"/>
          </a:xfrm>
          <a:prstGeom prst="rect">
            <a:avLst/>
          </a:prstGeom>
          <a:noFill/>
          <a:ln>
            <a:noFill/>
          </a:ln>
        </p:spPr>
      </p:pic>
      <p:pic>
        <p:nvPicPr>
          <p:cNvPr id="53" name="Google Shape;53;g12fbe55718e_0_948"/>
          <p:cNvPicPr preferRelativeResize="0"/>
          <p:nvPr/>
        </p:nvPicPr>
        <p:blipFill rotWithShape="1">
          <a:blip r:embed="rId3">
            <a:alphaModFix/>
          </a:blip>
          <a:srcRect/>
          <a:stretch/>
        </p:blipFill>
        <p:spPr>
          <a:xfrm>
            <a:off x="2828550" y="3376925"/>
            <a:ext cx="1219200" cy="1219200"/>
          </a:xfrm>
          <a:prstGeom prst="rect">
            <a:avLst/>
          </a:prstGeom>
          <a:noFill/>
          <a:ln>
            <a:noFill/>
          </a:ln>
        </p:spPr>
      </p:pic>
      <p:pic>
        <p:nvPicPr>
          <p:cNvPr id="54" name="Google Shape;54;g12fbe55718e_0_948"/>
          <p:cNvPicPr preferRelativeResize="0"/>
          <p:nvPr/>
        </p:nvPicPr>
        <p:blipFill rotWithShape="1">
          <a:blip r:embed="rId4">
            <a:alphaModFix/>
          </a:blip>
          <a:srcRect/>
          <a:stretch/>
        </p:blipFill>
        <p:spPr>
          <a:xfrm>
            <a:off x="7521050" y="3376925"/>
            <a:ext cx="1219200" cy="1219200"/>
          </a:xfrm>
          <a:prstGeom prst="rect">
            <a:avLst/>
          </a:prstGeom>
          <a:noFill/>
          <a:ln>
            <a:noFill/>
          </a:ln>
        </p:spPr>
      </p:pic>
      <p:sp>
        <p:nvSpPr>
          <p:cNvPr id="55" name="Google Shape;55;g12fbe55718e_0_948"/>
          <p:cNvSpPr txBox="1">
            <a:spLocks noGrp="1"/>
          </p:cNvSpPr>
          <p:nvPr>
            <p:ph type="body" idx="1"/>
          </p:nvPr>
        </p:nvSpPr>
        <p:spPr>
          <a:xfrm>
            <a:off x="6700000" y="5692925"/>
            <a:ext cx="5076300" cy="524700"/>
          </a:xfrm>
          <a:prstGeom prst="rect">
            <a:avLst/>
          </a:prstGeom>
          <a:noFill/>
          <a:ln w="9525" cap="flat" cmpd="sng">
            <a:solidFill>
              <a:srgbClr val="0288A5"/>
            </a:solidFill>
            <a:prstDash val="solid"/>
            <a:round/>
            <a:headEnd type="none" w="sm" len="sm"/>
            <a:tailEnd type="none" w="sm" len="sm"/>
          </a:ln>
        </p:spPr>
        <p:txBody>
          <a:bodyPr spcFirstLastPara="1" wrap="square" lIns="121900" tIns="121900" rIns="121900" bIns="121900" anchor="t" anchorCtr="0">
            <a:noAutofit/>
          </a:bodyPr>
          <a:lstStyle>
            <a:lvl1pPr marL="457200" lvl="0" indent="-317500" algn="l">
              <a:lnSpc>
                <a:spcPct val="115000"/>
              </a:lnSpc>
              <a:spcBef>
                <a:spcPts val="0"/>
              </a:spcBef>
              <a:spcAft>
                <a:spcPts val="0"/>
              </a:spcAft>
              <a:buClr>
                <a:srgbClr val="0288A5"/>
              </a:buClr>
              <a:buSzPts val="1400"/>
              <a:buChar char="●"/>
              <a:defRPr sz="1400">
                <a:solidFill>
                  <a:srgbClr val="0288A5"/>
                </a:solidFill>
              </a:defRPr>
            </a:lvl1pPr>
            <a:lvl2pPr marL="914400" lvl="1" indent="-285750" algn="l">
              <a:lnSpc>
                <a:spcPct val="115000"/>
              </a:lnSpc>
              <a:spcBef>
                <a:spcPts val="2100"/>
              </a:spcBef>
              <a:spcAft>
                <a:spcPts val="0"/>
              </a:spcAft>
              <a:buClr>
                <a:srgbClr val="0288A5"/>
              </a:buClr>
              <a:buSzPts val="900"/>
              <a:buChar char="○"/>
              <a:defRPr sz="900">
                <a:solidFill>
                  <a:srgbClr val="0288A5"/>
                </a:solidFill>
              </a:defRPr>
            </a:lvl2pPr>
            <a:lvl3pPr marL="1371600" lvl="2" indent="-285750" algn="l">
              <a:lnSpc>
                <a:spcPct val="115000"/>
              </a:lnSpc>
              <a:spcBef>
                <a:spcPts val="2100"/>
              </a:spcBef>
              <a:spcAft>
                <a:spcPts val="0"/>
              </a:spcAft>
              <a:buClr>
                <a:srgbClr val="0288A5"/>
              </a:buClr>
              <a:buSzPts val="900"/>
              <a:buChar char="■"/>
              <a:defRPr sz="900">
                <a:solidFill>
                  <a:srgbClr val="0288A5"/>
                </a:solidFill>
              </a:defRPr>
            </a:lvl3pPr>
            <a:lvl4pPr marL="1828800" lvl="3" indent="-285750" algn="l">
              <a:lnSpc>
                <a:spcPct val="115000"/>
              </a:lnSpc>
              <a:spcBef>
                <a:spcPts val="2100"/>
              </a:spcBef>
              <a:spcAft>
                <a:spcPts val="0"/>
              </a:spcAft>
              <a:buClr>
                <a:srgbClr val="0288A5"/>
              </a:buClr>
              <a:buSzPts val="900"/>
              <a:buChar char="●"/>
              <a:defRPr sz="900">
                <a:solidFill>
                  <a:srgbClr val="0288A5"/>
                </a:solidFill>
              </a:defRPr>
            </a:lvl4pPr>
            <a:lvl5pPr marL="2286000" lvl="4" indent="-285750" algn="l">
              <a:lnSpc>
                <a:spcPct val="115000"/>
              </a:lnSpc>
              <a:spcBef>
                <a:spcPts val="2100"/>
              </a:spcBef>
              <a:spcAft>
                <a:spcPts val="0"/>
              </a:spcAft>
              <a:buClr>
                <a:srgbClr val="0288A5"/>
              </a:buClr>
              <a:buSzPts val="900"/>
              <a:buChar char="○"/>
              <a:defRPr sz="900">
                <a:solidFill>
                  <a:srgbClr val="0288A5"/>
                </a:solidFill>
              </a:defRPr>
            </a:lvl5pPr>
            <a:lvl6pPr marL="2743200" lvl="5" indent="-285750" algn="l">
              <a:lnSpc>
                <a:spcPct val="115000"/>
              </a:lnSpc>
              <a:spcBef>
                <a:spcPts val="2100"/>
              </a:spcBef>
              <a:spcAft>
                <a:spcPts val="0"/>
              </a:spcAft>
              <a:buClr>
                <a:srgbClr val="0288A5"/>
              </a:buClr>
              <a:buSzPts val="900"/>
              <a:buChar char="■"/>
              <a:defRPr sz="900">
                <a:solidFill>
                  <a:srgbClr val="0288A5"/>
                </a:solidFill>
              </a:defRPr>
            </a:lvl6pPr>
            <a:lvl7pPr marL="3200400" lvl="6" indent="-285750" algn="l">
              <a:lnSpc>
                <a:spcPct val="115000"/>
              </a:lnSpc>
              <a:spcBef>
                <a:spcPts val="2100"/>
              </a:spcBef>
              <a:spcAft>
                <a:spcPts val="0"/>
              </a:spcAft>
              <a:buClr>
                <a:srgbClr val="0288A5"/>
              </a:buClr>
              <a:buSzPts val="900"/>
              <a:buChar char="●"/>
              <a:defRPr sz="900">
                <a:solidFill>
                  <a:srgbClr val="0288A5"/>
                </a:solidFill>
              </a:defRPr>
            </a:lvl7pPr>
            <a:lvl8pPr marL="3657600" lvl="7" indent="-285750" algn="l">
              <a:lnSpc>
                <a:spcPct val="115000"/>
              </a:lnSpc>
              <a:spcBef>
                <a:spcPts val="2100"/>
              </a:spcBef>
              <a:spcAft>
                <a:spcPts val="0"/>
              </a:spcAft>
              <a:buClr>
                <a:srgbClr val="0288A5"/>
              </a:buClr>
              <a:buSzPts val="900"/>
              <a:buChar char="○"/>
              <a:defRPr sz="900">
                <a:solidFill>
                  <a:srgbClr val="0288A5"/>
                </a:solidFill>
              </a:defRPr>
            </a:lvl8pPr>
            <a:lvl9pPr marL="4114800" lvl="8" indent="-285750" algn="l">
              <a:lnSpc>
                <a:spcPct val="115000"/>
              </a:lnSpc>
              <a:spcBef>
                <a:spcPts val="2100"/>
              </a:spcBef>
              <a:spcAft>
                <a:spcPts val="2100"/>
              </a:spcAft>
              <a:buClr>
                <a:srgbClr val="0288A5"/>
              </a:buClr>
              <a:buSzPts val="900"/>
              <a:buChar char="■"/>
              <a:defRPr sz="900">
                <a:solidFill>
                  <a:srgbClr val="0288A5"/>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white">
  <p:cSld name="BLANK_1_1_1_2">
    <p:spTree>
      <p:nvGrpSpPr>
        <p:cNvPr id="1" name="Shape 56"/>
        <p:cNvGrpSpPr/>
        <p:nvPr/>
      </p:nvGrpSpPr>
      <p:grpSpPr>
        <a:xfrm>
          <a:off x="0" y="0"/>
          <a:ext cx="0" cy="0"/>
          <a:chOff x="0" y="0"/>
          <a:chExt cx="0" cy="0"/>
        </a:xfrm>
      </p:grpSpPr>
      <p:sp>
        <p:nvSpPr>
          <p:cNvPr id="57" name="Google Shape;57;g12fbe55718e_0_966"/>
          <p:cNvSpPr txBox="1">
            <a:spLocks noGrp="1"/>
          </p:cNvSpPr>
          <p:nvPr>
            <p:ph type="body" idx="1"/>
          </p:nvPr>
        </p:nvSpPr>
        <p:spPr>
          <a:xfrm>
            <a:off x="536100" y="1609925"/>
            <a:ext cx="11102700" cy="4326300"/>
          </a:xfrm>
          <a:prstGeom prst="rect">
            <a:avLst/>
          </a:prstGeom>
          <a:noFill/>
          <a:ln>
            <a:noFill/>
          </a:ln>
        </p:spPr>
        <p:txBody>
          <a:bodyPr spcFirstLastPara="1" wrap="square" lIns="121900" tIns="121900" rIns="121900" bIns="121900" anchor="t" anchorCtr="0">
            <a:noAutofit/>
          </a:bodyPr>
          <a:lstStyle>
            <a:lvl1pPr marL="457200" marR="0" lvl="0" indent="-342900" algn="l">
              <a:lnSpc>
                <a:spcPct val="115000"/>
              </a:lnSpc>
              <a:spcBef>
                <a:spcPts val="0"/>
              </a:spcBef>
              <a:spcAft>
                <a:spcPts val="0"/>
              </a:spcAft>
              <a:buClr>
                <a:srgbClr val="0288A5"/>
              </a:buClr>
              <a:buSzPts val="1800"/>
              <a:buFont typeface="Open Sans"/>
              <a:buChar char="●"/>
              <a:defRPr sz="1800" i="0" u="none" strike="noStrike" cap="none">
                <a:solidFill>
                  <a:srgbClr val="0288A5"/>
                </a:solidFill>
                <a:latin typeface="Open Sans"/>
                <a:ea typeface="Open Sans"/>
                <a:cs typeface="Open Sans"/>
                <a:sym typeface="Open Sans"/>
              </a:defRPr>
            </a:lvl1pPr>
            <a:lvl2pPr marL="914400" marR="0" lvl="1" indent="-311150" algn="l">
              <a:lnSpc>
                <a:spcPct val="115000"/>
              </a:lnSpc>
              <a:spcBef>
                <a:spcPts val="2100"/>
              </a:spcBef>
              <a:spcAft>
                <a:spcPts val="0"/>
              </a:spcAft>
              <a:buClr>
                <a:srgbClr val="0288A5"/>
              </a:buClr>
              <a:buSzPts val="1300"/>
              <a:buFont typeface="Open Sans"/>
              <a:buChar char="○"/>
              <a:defRPr sz="1300" i="0" u="none" strike="noStrike" cap="none">
                <a:solidFill>
                  <a:srgbClr val="0288A5"/>
                </a:solidFill>
                <a:latin typeface="Open Sans"/>
                <a:ea typeface="Open Sans"/>
                <a:cs typeface="Open Sans"/>
                <a:sym typeface="Open Sans"/>
              </a:defRPr>
            </a:lvl2pPr>
            <a:lvl3pPr marL="1371600" marR="0" lvl="2" indent="-311150" algn="l">
              <a:lnSpc>
                <a:spcPct val="115000"/>
              </a:lnSpc>
              <a:spcBef>
                <a:spcPts val="2100"/>
              </a:spcBef>
              <a:spcAft>
                <a:spcPts val="0"/>
              </a:spcAft>
              <a:buClr>
                <a:srgbClr val="0288A5"/>
              </a:buClr>
              <a:buSzPts val="1300"/>
              <a:buFont typeface="Open Sans"/>
              <a:buChar char="■"/>
              <a:defRPr sz="1300" i="0" u="none" strike="noStrike" cap="none">
                <a:solidFill>
                  <a:srgbClr val="0288A5"/>
                </a:solidFill>
                <a:latin typeface="Open Sans"/>
                <a:ea typeface="Open Sans"/>
                <a:cs typeface="Open Sans"/>
                <a:sym typeface="Open Sans"/>
              </a:defRPr>
            </a:lvl3pPr>
            <a:lvl4pPr marL="1828800" marR="0" lvl="3" indent="-311150" algn="l">
              <a:lnSpc>
                <a:spcPct val="115000"/>
              </a:lnSpc>
              <a:spcBef>
                <a:spcPts val="2100"/>
              </a:spcBef>
              <a:spcAft>
                <a:spcPts val="0"/>
              </a:spcAft>
              <a:buClr>
                <a:srgbClr val="0288A5"/>
              </a:buClr>
              <a:buSzPts val="1300"/>
              <a:buFont typeface="Open Sans"/>
              <a:buChar char="●"/>
              <a:defRPr sz="1300" i="0" u="none" strike="noStrike" cap="none">
                <a:solidFill>
                  <a:srgbClr val="0288A5"/>
                </a:solidFill>
                <a:latin typeface="Open Sans"/>
                <a:ea typeface="Open Sans"/>
                <a:cs typeface="Open Sans"/>
                <a:sym typeface="Open Sans"/>
              </a:defRPr>
            </a:lvl4pPr>
            <a:lvl5pPr marL="2286000" marR="0" lvl="4" indent="-311150" algn="l">
              <a:lnSpc>
                <a:spcPct val="115000"/>
              </a:lnSpc>
              <a:spcBef>
                <a:spcPts val="2100"/>
              </a:spcBef>
              <a:spcAft>
                <a:spcPts val="0"/>
              </a:spcAft>
              <a:buClr>
                <a:srgbClr val="0288A5"/>
              </a:buClr>
              <a:buSzPts val="1300"/>
              <a:buFont typeface="Open Sans"/>
              <a:buChar char="○"/>
              <a:defRPr sz="1300" i="0" u="none" strike="noStrike" cap="none">
                <a:solidFill>
                  <a:srgbClr val="0288A5"/>
                </a:solidFill>
                <a:latin typeface="Open Sans"/>
                <a:ea typeface="Open Sans"/>
                <a:cs typeface="Open Sans"/>
                <a:sym typeface="Open Sans"/>
              </a:defRPr>
            </a:lvl5pPr>
            <a:lvl6pPr marL="2743200" marR="0" lvl="5" indent="-311150" algn="l">
              <a:lnSpc>
                <a:spcPct val="115000"/>
              </a:lnSpc>
              <a:spcBef>
                <a:spcPts val="2100"/>
              </a:spcBef>
              <a:spcAft>
                <a:spcPts val="0"/>
              </a:spcAft>
              <a:buClr>
                <a:srgbClr val="0288A5"/>
              </a:buClr>
              <a:buSzPts val="1300"/>
              <a:buFont typeface="Open Sans"/>
              <a:buChar char="■"/>
              <a:defRPr sz="1300" i="0" u="none" strike="noStrike" cap="none">
                <a:solidFill>
                  <a:srgbClr val="0288A5"/>
                </a:solidFill>
                <a:latin typeface="Open Sans"/>
                <a:ea typeface="Open Sans"/>
                <a:cs typeface="Open Sans"/>
                <a:sym typeface="Open Sans"/>
              </a:defRPr>
            </a:lvl6pPr>
            <a:lvl7pPr marL="3200400" marR="0" lvl="6" indent="-311150" algn="l">
              <a:lnSpc>
                <a:spcPct val="115000"/>
              </a:lnSpc>
              <a:spcBef>
                <a:spcPts val="2100"/>
              </a:spcBef>
              <a:spcAft>
                <a:spcPts val="0"/>
              </a:spcAft>
              <a:buClr>
                <a:srgbClr val="0288A5"/>
              </a:buClr>
              <a:buSzPts val="1300"/>
              <a:buFont typeface="Open Sans"/>
              <a:buChar char="●"/>
              <a:defRPr sz="1300" i="0" u="none" strike="noStrike" cap="none">
                <a:solidFill>
                  <a:srgbClr val="0288A5"/>
                </a:solidFill>
                <a:latin typeface="Open Sans"/>
                <a:ea typeface="Open Sans"/>
                <a:cs typeface="Open Sans"/>
                <a:sym typeface="Open Sans"/>
              </a:defRPr>
            </a:lvl7pPr>
            <a:lvl8pPr marL="3657600" marR="0" lvl="7" indent="-311150" algn="l">
              <a:lnSpc>
                <a:spcPct val="115000"/>
              </a:lnSpc>
              <a:spcBef>
                <a:spcPts val="2100"/>
              </a:spcBef>
              <a:spcAft>
                <a:spcPts val="0"/>
              </a:spcAft>
              <a:buClr>
                <a:srgbClr val="0288A5"/>
              </a:buClr>
              <a:buSzPts val="1300"/>
              <a:buFont typeface="Open Sans"/>
              <a:buChar char="○"/>
              <a:defRPr sz="1300" i="0" u="none" strike="noStrike" cap="none">
                <a:solidFill>
                  <a:srgbClr val="0288A5"/>
                </a:solidFill>
                <a:latin typeface="Open Sans"/>
                <a:ea typeface="Open Sans"/>
                <a:cs typeface="Open Sans"/>
                <a:sym typeface="Open Sans"/>
              </a:defRPr>
            </a:lvl8pPr>
            <a:lvl9pPr marL="4114800" marR="0" lvl="8" indent="-311150" algn="l">
              <a:lnSpc>
                <a:spcPct val="115000"/>
              </a:lnSpc>
              <a:spcBef>
                <a:spcPts val="2100"/>
              </a:spcBef>
              <a:spcAft>
                <a:spcPts val="2100"/>
              </a:spcAft>
              <a:buClr>
                <a:srgbClr val="0288A5"/>
              </a:buClr>
              <a:buSzPts val="1300"/>
              <a:buFont typeface="Open Sans"/>
              <a:buChar char="■"/>
              <a:defRPr sz="1300" i="0" u="none" strike="noStrike" cap="none">
                <a:solidFill>
                  <a:srgbClr val="0288A5"/>
                </a:solidFill>
                <a:latin typeface="Open Sans"/>
                <a:ea typeface="Open Sans"/>
                <a:cs typeface="Open Sans"/>
                <a:sym typeface="Open Sans"/>
              </a:defRPr>
            </a:lvl9pPr>
          </a:lstStyle>
          <a:p>
            <a:endParaRPr/>
          </a:p>
        </p:txBody>
      </p:sp>
      <p:sp>
        <p:nvSpPr>
          <p:cNvPr id="58" name="Google Shape;58;g12fbe55718e_0_966"/>
          <p:cNvSpPr txBox="1"/>
          <p:nvPr/>
        </p:nvSpPr>
        <p:spPr>
          <a:xfrm>
            <a:off x="10561591" y="569400"/>
            <a:ext cx="1507800" cy="184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no-NO" sz="600" b="0" i="0" u="none" strike="noStrike" cap="none">
                <a:solidFill>
                  <a:srgbClr val="0288A5"/>
                </a:solidFill>
                <a:latin typeface="Arial"/>
                <a:ea typeface="Arial"/>
                <a:cs typeface="Arial"/>
                <a:sym typeface="Arial"/>
              </a:rPr>
              <a:t>The Mobility Services Platform</a:t>
            </a:r>
            <a:endParaRPr sz="1400" b="0" i="0" u="none" strike="noStrike" cap="none">
              <a:solidFill>
                <a:srgbClr val="0288A5"/>
              </a:solidFill>
              <a:latin typeface="Arial"/>
              <a:ea typeface="Arial"/>
              <a:cs typeface="Arial"/>
              <a:sym typeface="Arial"/>
            </a:endParaRPr>
          </a:p>
        </p:txBody>
      </p:sp>
      <p:cxnSp>
        <p:nvCxnSpPr>
          <p:cNvPr id="59" name="Google Shape;59;g12fbe55718e_0_966"/>
          <p:cNvCxnSpPr/>
          <p:nvPr/>
        </p:nvCxnSpPr>
        <p:spPr>
          <a:xfrm rot="10800000" flipH="1">
            <a:off x="276700" y="1328300"/>
            <a:ext cx="11579700" cy="3300"/>
          </a:xfrm>
          <a:prstGeom prst="straightConnector1">
            <a:avLst/>
          </a:prstGeom>
          <a:noFill/>
          <a:ln w="9525" cap="flat" cmpd="sng">
            <a:solidFill>
              <a:srgbClr val="0288A5"/>
            </a:solidFill>
            <a:prstDash val="solid"/>
            <a:miter lim="800000"/>
            <a:headEnd type="none" w="sm" len="sm"/>
            <a:tailEnd type="none" w="sm" len="sm"/>
          </a:ln>
        </p:spPr>
      </p:cxnSp>
      <p:sp>
        <p:nvSpPr>
          <p:cNvPr id="60" name="Google Shape;60;g12fbe55718e_0_966"/>
          <p:cNvSpPr txBox="1"/>
          <p:nvPr/>
        </p:nvSpPr>
        <p:spPr>
          <a:xfrm>
            <a:off x="1046425" y="6417175"/>
            <a:ext cx="9933600" cy="41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This document and related items contain Applied Autonomy AS’s proprietary and confidential information. No forwarding, copying, or distribution can be done without agreement with Applied Autonomy AS.</a:t>
            </a:r>
            <a:endParaRPr sz="800" b="0" i="0" u="none" strike="noStrike" cap="none">
              <a:solidFill>
                <a:srgbClr val="0288A5"/>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 2022 Applied Autonomy AS.</a:t>
            </a:r>
            <a:endParaRPr sz="800" b="0" i="0" u="none" strike="noStrike" cap="none">
              <a:solidFill>
                <a:srgbClr val="0288A5"/>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   </a:t>
            </a:r>
            <a:endParaRPr sz="1400" b="0" i="0" u="none" strike="noStrike" cap="none">
              <a:solidFill>
                <a:srgbClr val="0288A5"/>
              </a:solidFill>
              <a:latin typeface="Arial"/>
              <a:ea typeface="Arial"/>
              <a:cs typeface="Arial"/>
              <a:sym typeface="Arial"/>
            </a:endParaRPr>
          </a:p>
        </p:txBody>
      </p:sp>
      <p:sp>
        <p:nvSpPr>
          <p:cNvPr id="61" name="Google Shape;61;g12fbe55718e_0_96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NO"/>
              <a:t>‹#›</a:t>
            </a:fld>
            <a:endParaRPr/>
          </a:p>
        </p:txBody>
      </p:sp>
      <p:pic>
        <p:nvPicPr>
          <p:cNvPr id="62" name="Google Shape;62;g12fbe55718e_0_966"/>
          <p:cNvPicPr preferRelativeResize="0"/>
          <p:nvPr/>
        </p:nvPicPr>
        <p:blipFill rotWithShape="1">
          <a:blip r:embed="rId2">
            <a:alphaModFix amt="50000"/>
          </a:blip>
          <a:srcRect/>
          <a:stretch/>
        </p:blipFill>
        <p:spPr>
          <a:xfrm>
            <a:off x="10666788" y="203542"/>
            <a:ext cx="1297428" cy="365863"/>
          </a:xfrm>
          <a:prstGeom prst="rect">
            <a:avLst/>
          </a:prstGeom>
          <a:noFill/>
          <a:ln>
            <a:noFill/>
          </a:ln>
        </p:spPr>
      </p:pic>
      <p:sp>
        <p:nvSpPr>
          <p:cNvPr id="63" name="Google Shape;63;g12fbe55718e_0_966"/>
          <p:cNvSpPr txBox="1">
            <a:spLocks noGrp="1"/>
          </p:cNvSpPr>
          <p:nvPr>
            <p:ph type="title"/>
          </p:nvPr>
        </p:nvSpPr>
        <p:spPr>
          <a:xfrm>
            <a:off x="536100" y="393275"/>
            <a:ext cx="9773100" cy="656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rgbClr val="0288A5"/>
              </a:buClr>
              <a:buSzPts val="3700"/>
              <a:buFont typeface="Open Sans"/>
              <a:buNone/>
              <a:defRPr>
                <a:solidFill>
                  <a:srgbClr val="0288A5"/>
                </a:solidFill>
                <a:latin typeface="Open Sans"/>
                <a:ea typeface="Open Sans"/>
                <a:cs typeface="Open Sans"/>
                <a:sym typeface="Open Sans"/>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bo-white">
  <p:cSld name="BLANK_1_1_1">
    <p:spTree>
      <p:nvGrpSpPr>
        <p:cNvPr id="1" name="Shape 64"/>
        <p:cNvGrpSpPr/>
        <p:nvPr/>
      </p:nvGrpSpPr>
      <p:grpSpPr>
        <a:xfrm>
          <a:off x="0" y="0"/>
          <a:ext cx="0" cy="0"/>
          <a:chOff x="0" y="0"/>
          <a:chExt cx="0" cy="0"/>
        </a:xfrm>
      </p:grpSpPr>
      <p:sp>
        <p:nvSpPr>
          <p:cNvPr id="65" name="Google Shape;65;g12fbe55718e_0_974"/>
          <p:cNvSpPr txBox="1"/>
          <p:nvPr/>
        </p:nvSpPr>
        <p:spPr>
          <a:xfrm>
            <a:off x="10561591" y="569400"/>
            <a:ext cx="1507800" cy="184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no-NO" sz="600" b="0" i="0" u="none" strike="noStrike" cap="none">
                <a:solidFill>
                  <a:srgbClr val="0288A5"/>
                </a:solidFill>
                <a:latin typeface="Arial"/>
                <a:ea typeface="Arial"/>
                <a:cs typeface="Arial"/>
                <a:sym typeface="Arial"/>
              </a:rPr>
              <a:t>The Mobility Services Platform</a:t>
            </a:r>
            <a:endParaRPr sz="1400" b="0" i="0" u="none" strike="noStrike" cap="none">
              <a:solidFill>
                <a:srgbClr val="0288A5"/>
              </a:solidFill>
              <a:latin typeface="Arial"/>
              <a:ea typeface="Arial"/>
              <a:cs typeface="Arial"/>
              <a:sym typeface="Arial"/>
            </a:endParaRPr>
          </a:p>
        </p:txBody>
      </p:sp>
      <p:cxnSp>
        <p:nvCxnSpPr>
          <p:cNvPr id="66" name="Google Shape;66;g12fbe55718e_0_974"/>
          <p:cNvCxnSpPr/>
          <p:nvPr/>
        </p:nvCxnSpPr>
        <p:spPr>
          <a:xfrm>
            <a:off x="3942950" y="1314325"/>
            <a:ext cx="7913400" cy="14100"/>
          </a:xfrm>
          <a:prstGeom prst="straightConnector1">
            <a:avLst/>
          </a:prstGeom>
          <a:noFill/>
          <a:ln w="9525" cap="flat" cmpd="sng">
            <a:solidFill>
              <a:srgbClr val="0288A5"/>
            </a:solidFill>
            <a:prstDash val="solid"/>
            <a:miter lim="800000"/>
            <a:headEnd type="none" w="sm" len="sm"/>
            <a:tailEnd type="none" w="sm" len="sm"/>
          </a:ln>
        </p:spPr>
      </p:cxnSp>
      <p:sp>
        <p:nvSpPr>
          <p:cNvPr id="67" name="Google Shape;67;g12fbe55718e_0_974"/>
          <p:cNvSpPr txBox="1"/>
          <p:nvPr/>
        </p:nvSpPr>
        <p:spPr>
          <a:xfrm>
            <a:off x="1046425" y="6417175"/>
            <a:ext cx="9933600" cy="41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This document and related items contain Applied Autonomy AS’s proprietary and confidential information. No forwarding, copying, or distribution can be done without agreement with Applied Autonomy AS.</a:t>
            </a:r>
            <a:endParaRPr sz="800" b="0" i="0" u="none" strike="noStrike" cap="none">
              <a:solidFill>
                <a:srgbClr val="0288A5"/>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 2022 Applied Autonomy AS.</a:t>
            </a:r>
            <a:endParaRPr sz="800" b="0" i="0" u="none" strike="noStrike" cap="none">
              <a:solidFill>
                <a:srgbClr val="0288A5"/>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   </a:t>
            </a:r>
            <a:endParaRPr sz="1400" b="0" i="0" u="none" strike="noStrike" cap="none">
              <a:solidFill>
                <a:srgbClr val="0288A5"/>
              </a:solidFill>
              <a:latin typeface="Arial"/>
              <a:ea typeface="Arial"/>
              <a:cs typeface="Arial"/>
              <a:sym typeface="Arial"/>
            </a:endParaRPr>
          </a:p>
        </p:txBody>
      </p:sp>
      <p:sp>
        <p:nvSpPr>
          <p:cNvPr id="68" name="Google Shape;68;g12fbe55718e_0_97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NO"/>
              <a:t>‹#›</a:t>
            </a:fld>
            <a:endParaRPr/>
          </a:p>
        </p:txBody>
      </p:sp>
      <p:pic>
        <p:nvPicPr>
          <p:cNvPr id="69" name="Google Shape;69;g12fbe55718e_0_974"/>
          <p:cNvPicPr preferRelativeResize="0"/>
          <p:nvPr/>
        </p:nvPicPr>
        <p:blipFill rotWithShape="1">
          <a:blip r:embed="rId2">
            <a:alphaModFix amt="50000"/>
          </a:blip>
          <a:srcRect/>
          <a:stretch/>
        </p:blipFill>
        <p:spPr>
          <a:xfrm>
            <a:off x="10666788" y="203542"/>
            <a:ext cx="1297428" cy="365863"/>
          </a:xfrm>
          <a:prstGeom prst="rect">
            <a:avLst/>
          </a:prstGeom>
          <a:noFill/>
          <a:ln>
            <a:noFill/>
          </a:ln>
        </p:spPr>
      </p:pic>
      <p:sp>
        <p:nvSpPr>
          <p:cNvPr id="70" name="Google Shape;70;g12fbe55718e_0_974"/>
          <p:cNvSpPr txBox="1">
            <a:spLocks noGrp="1"/>
          </p:cNvSpPr>
          <p:nvPr>
            <p:ph type="title"/>
          </p:nvPr>
        </p:nvSpPr>
        <p:spPr>
          <a:xfrm>
            <a:off x="3942950" y="376125"/>
            <a:ext cx="6618600" cy="656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rgbClr val="0288A5"/>
              </a:buClr>
              <a:buSzPts val="3700"/>
              <a:buFont typeface="Open Sans"/>
              <a:buNone/>
              <a:defRPr>
                <a:solidFill>
                  <a:srgbClr val="0288A5"/>
                </a:solidFill>
                <a:latin typeface="Open Sans"/>
                <a:ea typeface="Open Sans"/>
                <a:cs typeface="Open Sans"/>
                <a:sym typeface="Open Sans"/>
              </a:defRPr>
            </a:lvl1pPr>
            <a:lvl2pPr lvl="1" algn="l">
              <a:lnSpc>
                <a:spcPct val="100000"/>
              </a:lnSpc>
              <a:spcBef>
                <a:spcPts val="0"/>
              </a:spcBef>
              <a:spcAft>
                <a:spcPts val="0"/>
              </a:spcAft>
              <a:buClr>
                <a:srgbClr val="0288A5"/>
              </a:buClr>
              <a:buSzPts val="3700"/>
              <a:buFont typeface="Open Sans"/>
              <a:buNone/>
              <a:defRPr>
                <a:solidFill>
                  <a:srgbClr val="0288A5"/>
                </a:solidFill>
                <a:latin typeface="Open Sans"/>
                <a:ea typeface="Open Sans"/>
                <a:cs typeface="Open Sans"/>
                <a:sym typeface="Open Sans"/>
              </a:defRPr>
            </a:lvl2pPr>
            <a:lvl3pPr lvl="2" algn="l">
              <a:lnSpc>
                <a:spcPct val="100000"/>
              </a:lnSpc>
              <a:spcBef>
                <a:spcPts val="0"/>
              </a:spcBef>
              <a:spcAft>
                <a:spcPts val="0"/>
              </a:spcAft>
              <a:buClr>
                <a:srgbClr val="0288A5"/>
              </a:buClr>
              <a:buSzPts val="3700"/>
              <a:buFont typeface="Open Sans"/>
              <a:buNone/>
              <a:defRPr>
                <a:solidFill>
                  <a:srgbClr val="0288A5"/>
                </a:solidFill>
                <a:latin typeface="Open Sans"/>
                <a:ea typeface="Open Sans"/>
                <a:cs typeface="Open Sans"/>
                <a:sym typeface="Open Sans"/>
              </a:defRPr>
            </a:lvl3pPr>
            <a:lvl4pPr lvl="3" algn="l">
              <a:lnSpc>
                <a:spcPct val="100000"/>
              </a:lnSpc>
              <a:spcBef>
                <a:spcPts val="0"/>
              </a:spcBef>
              <a:spcAft>
                <a:spcPts val="0"/>
              </a:spcAft>
              <a:buClr>
                <a:srgbClr val="0288A5"/>
              </a:buClr>
              <a:buSzPts val="3700"/>
              <a:buFont typeface="Open Sans"/>
              <a:buNone/>
              <a:defRPr>
                <a:solidFill>
                  <a:srgbClr val="0288A5"/>
                </a:solidFill>
                <a:latin typeface="Open Sans"/>
                <a:ea typeface="Open Sans"/>
                <a:cs typeface="Open Sans"/>
                <a:sym typeface="Open Sans"/>
              </a:defRPr>
            </a:lvl4pPr>
            <a:lvl5pPr lvl="4" algn="l">
              <a:lnSpc>
                <a:spcPct val="100000"/>
              </a:lnSpc>
              <a:spcBef>
                <a:spcPts val="0"/>
              </a:spcBef>
              <a:spcAft>
                <a:spcPts val="0"/>
              </a:spcAft>
              <a:buClr>
                <a:srgbClr val="0288A5"/>
              </a:buClr>
              <a:buSzPts val="3700"/>
              <a:buFont typeface="Open Sans"/>
              <a:buNone/>
              <a:defRPr>
                <a:solidFill>
                  <a:srgbClr val="0288A5"/>
                </a:solidFill>
                <a:latin typeface="Open Sans"/>
                <a:ea typeface="Open Sans"/>
                <a:cs typeface="Open Sans"/>
                <a:sym typeface="Open Sans"/>
              </a:defRPr>
            </a:lvl5pPr>
            <a:lvl6pPr lvl="5" algn="l">
              <a:lnSpc>
                <a:spcPct val="100000"/>
              </a:lnSpc>
              <a:spcBef>
                <a:spcPts val="0"/>
              </a:spcBef>
              <a:spcAft>
                <a:spcPts val="0"/>
              </a:spcAft>
              <a:buClr>
                <a:srgbClr val="0288A5"/>
              </a:buClr>
              <a:buSzPts val="3700"/>
              <a:buFont typeface="Open Sans"/>
              <a:buNone/>
              <a:defRPr>
                <a:solidFill>
                  <a:srgbClr val="0288A5"/>
                </a:solidFill>
                <a:latin typeface="Open Sans"/>
                <a:ea typeface="Open Sans"/>
                <a:cs typeface="Open Sans"/>
                <a:sym typeface="Open Sans"/>
              </a:defRPr>
            </a:lvl6pPr>
            <a:lvl7pPr lvl="6" algn="l">
              <a:lnSpc>
                <a:spcPct val="100000"/>
              </a:lnSpc>
              <a:spcBef>
                <a:spcPts val="0"/>
              </a:spcBef>
              <a:spcAft>
                <a:spcPts val="0"/>
              </a:spcAft>
              <a:buClr>
                <a:srgbClr val="0288A5"/>
              </a:buClr>
              <a:buSzPts val="3700"/>
              <a:buFont typeface="Open Sans"/>
              <a:buNone/>
              <a:defRPr>
                <a:solidFill>
                  <a:srgbClr val="0288A5"/>
                </a:solidFill>
                <a:latin typeface="Open Sans"/>
                <a:ea typeface="Open Sans"/>
                <a:cs typeface="Open Sans"/>
                <a:sym typeface="Open Sans"/>
              </a:defRPr>
            </a:lvl7pPr>
            <a:lvl8pPr lvl="7" algn="l">
              <a:lnSpc>
                <a:spcPct val="100000"/>
              </a:lnSpc>
              <a:spcBef>
                <a:spcPts val="0"/>
              </a:spcBef>
              <a:spcAft>
                <a:spcPts val="0"/>
              </a:spcAft>
              <a:buClr>
                <a:srgbClr val="0288A5"/>
              </a:buClr>
              <a:buSzPts val="3700"/>
              <a:buFont typeface="Open Sans"/>
              <a:buNone/>
              <a:defRPr>
                <a:solidFill>
                  <a:srgbClr val="0288A5"/>
                </a:solidFill>
                <a:latin typeface="Open Sans"/>
                <a:ea typeface="Open Sans"/>
                <a:cs typeface="Open Sans"/>
                <a:sym typeface="Open Sans"/>
              </a:defRPr>
            </a:lvl8pPr>
            <a:lvl9pPr lvl="8" algn="l">
              <a:lnSpc>
                <a:spcPct val="100000"/>
              </a:lnSpc>
              <a:spcBef>
                <a:spcPts val="0"/>
              </a:spcBef>
              <a:spcAft>
                <a:spcPts val="0"/>
              </a:spcAft>
              <a:buClr>
                <a:srgbClr val="0288A5"/>
              </a:buClr>
              <a:buSzPts val="3700"/>
              <a:buFont typeface="Open Sans"/>
              <a:buNone/>
              <a:defRPr>
                <a:solidFill>
                  <a:srgbClr val="0288A5"/>
                </a:solidFill>
                <a:latin typeface="Open Sans"/>
                <a:ea typeface="Open Sans"/>
                <a:cs typeface="Open Sans"/>
                <a:sym typeface="Open Sans"/>
              </a:defRPr>
            </a:lvl9pPr>
          </a:lstStyle>
          <a:p>
            <a:endParaRPr/>
          </a:p>
        </p:txBody>
      </p:sp>
      <p:sp>
        <p:nvSpPr>
          <p:cNvPr id="71" name="Google Shape;71;g12fbe55718e_0_974"/>
          <p:cNvSpPr txBox="1">
            <a:spLocks noGrp="1"/>
          </p:cNvSpPr>
          <p:nvPr>
            <p:ph type="body" idx="1"/>
          </p:nvPr>
        </p:nvSpPr>
        <p:spPr>
          <a:xfrm>
            <a:off x="3970550" y="1526628"/>
            <a:ext cx="7858200" cy="4731000"/>
          </a:xfrm>
          <a:prstGeom prst="rect">
            <a:avLst/>
          </a:prstGeom>
          <a:noFill/>
          <a:ln>
            <a:noFill/>
          </a:ln>
        </p:spPr>
        <p:txBody>
          <a:bodyPr spcFirstLastPara="1" wrap="square" lIns="121900" tIns="121900" rIns="121900" bIns="121900" anchor="t" anchorCtr="0">
            <a:noAutofit/>
          </a:bodyPr>
          <a:lstStyle>
            <a:lvl1pPr marL="457200" lvl="0" indent="-342900" algn="l">
              <a:lnSpc>
                <a:spcPct val="115000"/>
              </a:lnSpc>
              <a:spcBef>
                <a:spcPts val="0"/>
              </a:spcBef>
              <a:spcAft>
                <a:spcPts val="0"/>
              </a:spcAft>
              <a:buClr>
                <a:srgbClr val="0288A5"/>
              </a:buClr>
              <a:buSzPts val="1800"/>
              <a:buFont typeface="Open Sans"/>
              <a:buChar char="●"/>
              <a:defRPr sz="1800">
                <a:solidFill>
                  <a:srgbClr val="0288A5"/>
                </a:solidFill>
                <a:latin typeface="Open Sans"/>
                <a:ea typeface="Open Sans"/>
                <a:cs typeface="Open Sans"/>
                <a:sym typeface="Open Sans"/>
              </a:defRPr>
            </a:lvl1pPr>
            <a:lvl2pPr marL="914400" lvl="1" indent="-311150" algn="l">
              <a:lnSpc>
                <a:spcPct val="115000"/>
              </a:lnSpc>
              <a:spcBef>
                <a:spcPts val="2100"/>
              </a:spcBef>
              <a:spcAft>
                <a:spcPts val="0"/>
              </a:spcAft>
              <a:buClr>
                <a:srgbClr val="0288A5"/>
              </a:buClr>
              <a:buSzPts val="1300"/>
              <a:buFont typeface="Open Sans"/>
              <a:buChar char="○"/>
              <a:defRPr sz="1300">
                <a:solidFill>
                  <a:srgbClr val="0288A5"/>
                </a:solidFill>
                <a:latin typeface="Open Sans"/>
                <a:ea typeface="Open Sans"/>
                <a:cs typeface="Open Sans"/>
                <a:sym typeface="Open Sans"/>
              </a:defRPr>
            </a:lvl2pPr>
            <a:lvl3pPr marL="1371600" lvl="2" indent="-311150" algn="l">
              <a:lnSpc>
                <a:spcPct val="115000"/>
              </a:lnSpc>
              <a:spcBef>
                <a:spcPts val="2100"/>
              </a:spcBef>
              <a:spcAft>
                <a:spcPts val="0"/>
              </a:spcAft>
              <a:buClr>
                <a:srgbClr val="0288A5"/>
              </a:buClr>
              <a:buSzPts val="1300"/>
              <a:buFont typeface="Open Sans"/>
              <a:buChar char="■"/>
              <a:defRPr sz="1300">
                <a:solidFill>
                  <a:srgbClr val="0288A5"/>
                </a:solidFill>
                <a:latin typeface="Open Sans"/>
                <a:ea typeface="Open Sans"/>
                <a:cs typeface="Open Sans"/>
                <a:sym typeface="Open Sans"/>
              </a:defRPr>
            </a:lvl3pPr>
            <a:lvl4pPr marL="1828800" lvl="3" indent="-311150" algn="l">
              <a:lnSpc>
                <a:spcPct val="115000"/>
              </a:lnSpc>
              <a:spcBef>
                <a:spcPts val="2100"/>
              </a:spcBef>
              <a:spcAft>
                <a:spcPts val="0"/>
              </a:spcAft>
              <a:buClr>
                <a:srgbClr val="0288A5"/>
              </a:buClr>
              <a:buSzPts val="1300"/>
              <a:buFont typeface="Open Sans"/>
              <a:buChar char="●"/>
              <a:defRPr sz="1300">
                <a:solidFill>
                  <a:srgbClr val="0288A5"/>
                </a:solidFill>
                <a:latin typeface="Open Sans"/>
                <a:ea typeface="Open Sans"/>
                <a:cs typeface="Open Sans"/>
                <a:sym typeface="Open Sans"/>
              </a:defRPr>
            </a:lvl4pPr>
            <a:lvl5pPr marL="2286000" lvl="4" indent="-311150" algn="l">
              <a:lnSpc>
                <a:spcPct val="115000"/>
              </a:lnSpc>
              <a:spcBef>
                <a:spcPts val="2100"/>
              </a:spcBef>
              <a:spcAft>
                <a:spcPts val="0"/>
              </a:spcAft>
              <a:buClr>
                <a:srgbClr val="0288A5"/>
              </a:buClr>
              <a:buSzPts val="1300"/>
              <a:buFont typeface="Open Sans"/>
              <a:buChar char="○"/>
              <a:defRPr sz="1300">
                <a:solidFill>
                  <a:srgbClr val="0288A5"/>
                </a:solidFill>
                <a:latin typeface="Open Sans"/>
                <a:ea typeface="Open Sans"/>
                <a:cs typeface="Open Sans"/>
                <a:sym typeface="Open Sans"/>
              </a:defRPr>
            </a:lvl5pPr>
            <a:lvl6pPr marL="2743200" lvl="5" indent="-311150" algn="l">
              <a:lnSpc>
                <a:spcPct val="115000"/>
              </a:lnSpc>
              <a:spcBef>
                <a:spcPts val="2100"/>
              </a:spcBef>
              <a:spcAft>
                <a:spcPts val="0"/>
              </a:spcAft>
              <a:buClr>
                <a:srgbClr val="0288A5"/>
              </a:buClr>
              <a:buSzPts val="1300"/>
              <a:buFont typeface="Open Sans"/>
              <a:buChar char="■"/>
              <a:defRPr sz="1300">
                <a:solidFill>
                  <a:srgbClr val="0288A5"/>
                </a:solidFill>
                <a:latin typeface="Open Sans"/>
                <a:ea typeface="Open Sans"/>
                <a:cs typeface="Open Sans"/>
                <a:sym typeface="Open Sans"/>
              </a:defRPr>
            </a:lvl6pPr>
            <a:lvl7pPr marL="3200400" lvl="6" indent="-311150" algn="l">
              <a:lnSpc>
                <a:spcPct val="115000"/>
              </a:lnSpc>
              <a:spcBef>
                <a:spcPts val="2100"/>
              </a:spcBef>
              <a:spcAft>
                <a:spcPts val="0"/>
              </a:spcAft>
              <a:buClr>
                <a:srgbClr val="0288A5"/>
              </a:buClr>
              <a:buSzPts val="1300"/>
              <a:buFont typeface="Open Sans"/>
              <a:buChar char="●"/>
              <a:defRPr sz="1300">
                <a:solidFill>
                  <a:srgbClr val="0288A5"/>
                </a:solidFill>
                <a:latin typeface="Open Sans"/>
                <a:ea typeface="Open Sans"/>
                <a:cs typeface="Open Sans"/>
                <a:sym typeface="Open Sans"/>
              </a:defRPr>
            </a:lvl7pPr>
            <a:lvl8pPr marL="3657600" lvl="7" indent="-311150" algn="l">
              <a:lnSpc>
                <a:spcPct val="115000"/>
              </a:lnSpc>
              <a:spcBef>
                <a:spcPts val="2100"/>
              </a:spcBef>
              <a:spcAft>
                <a:spcPts val="0"/>
              </a:spcAft>
              <a:buClr>
                <a:srgbClr val="0288A5"/>
              </a:buClr>
              <a:buSzPts val="1300"/>
              <a:buFont typeface="Open Sans"/>
              <a:buChar char="○"/>
              <a:defRPr sz="1300">
                <a:solidFill>
                  <a:srgbClr val="0288A5"/>
                </a:solidFill>
                <a:latin typeface="Open Sans"/>
                <a:ea typeface="Open Sans"/>
                <a:cs typeface="Open Sans"/>
                <a:sym typeface="Open Sans"/>
              </a:defRPr>
            </a:lvl8pPr>
            <a:lvl9pPr marL="4114800" lvl="8" indent="-311150" algn="l">
              <a:lnSpc>
                <a:spcPct val="115000"/>
              </a:lnSpc>
              <a:spcBef>
                <a:spcPts val="2100"/>
              </a:spcBef>
              <a:spcAft>
                <a:spcPts val="2100"/>
              </a:spcAft>
              <a:buClr>
                <a:srgbClr val="0288A5"/>
              </a:buClr>
              <a:buSzPts val="1300"/>
              <a:buFont typeface="Open Sans"/>
              <a:buChar char="■"/>
              <a:defRPr sz="1300">
                <a:solidFill>
                  <a:srgbClr val="0288A5"/>
                </a:solidFill>
                <a:latin typeface="Open Sans"/>
                <a:ea typeface="Open Sans"/>
                <a:cs typeface="Open Sans"/>
                <a:sym typeface="Open Sans"/>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bo-colour/white 1">
  <p:cSld name="BLANK_2">
    <p:spTree>
      <p:nvGrpSpPr>
        <p:cNvPr id="1" name="Shape 72"/>
        <p:cNvGrpSpPr/>
        <p:nvPr/>
      </p:nvGrpSpPr>
      <p:grpSpPr>
        <a:xfrm>
          <a:off x="0" y="0"/>
          <a:ext cx="0" cy="0"/>
          <a:chOff x="0" y="0"/>
          <a:chExt cx="0" cy="0"/>
        </a:xfrm>
      </p:grpSpPr>
      <p:sp>
        <p:nvSpPr>
          <p:cNvPr id="73" name="Google Shape;73;g12fbe55718e_0_982"/>
          <p:cNvSpPr/>
          <p:nvPr/>
        </p:nvSpPr>
        <p:spPr>
          <a:xfrm>
            <a:off x="0" y="0"/>
            <a:ext cx="3894000" cy="6858000"/>
          </a:xfrm>
          <a:prstGeom prst="rect">
            <a:avLst/>
          </a:prstGeom>
          <a:gradFill>
            <a:gsLst>
              <a:gs pos="0">
                <a:srgbClr val="03BDE7"/>
              </a:gs>
              <a:gs pos="100000">
                <a:srgbClr val="05506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4" name="Google Shape;74;g12fbe55718e_0_982"/>
          <p:cNvSpPr txBox="1">
            <a:spLocks noGrp="1"/>
          </p:cNvSpPr>
          <p:nvPr>
            <p:ph type="body" idx="1"/>
          </p:nvPr>
        </p:nvSpPr>
        <p:spPr>
          <a:xfrm>
            <a:off x="4175075" y="1469225"/>
            <a:ext cx="7245900" cy="4326300"/>
          </a:xfrm>
          <a:prstGeom prst="rect">
            <a:avLst/>
          </a:prstGeom>
          <a:noFill/>
          <a:ln>
            <a:noFill/>
          </a:ln>
        </p:spPr>
        <p:txBody>
          <a:bodyPr spcFirstLastPara="1" wrap="square" lIns="121900" tIns="121900" rIns="121900" bIns="121900" anchor="t" anchorCtr="0">
            <a:noAutofit/>
          </a:bodyPr>
          <a:lstStyle>
            <a:lvl1pPr marL="457200" marR="0" lvl="0" indent="-342900" algn="l">
              <a:lnSpc>
                <a:spcPct val="115000"/>
              </a:lnSpc>
              <a:spcBef>
                <a:spcPts val="0"/>
              </a:spcBef>
              <a:spcAft>
                <a:spcPts val="0"/>
              </a:spcAft>
              <a:buClr>
                <a:srgbClr val="0288A5"/>
              </a:buClr>
              <a:buSzPts val="1800"/>
              <a:buFont typeface="Open Sans"/>
              <a:buChar char="●"/>
              <a:defRPr sz="1800" i="0" u="none" strike="noStrike" cap="none">
                <a:solidFill>
                  <a:srgbClr val="0288A5"/>
                </a:solidFill>
                <a:latin typeface="Open Sans"/>
                <a:ea typeface="Open Sans"/>
                <a:cs typeface="Open Sans"/>
                <a:sym typeface="Open Sans"/>
              </a:defRPr>
            </a:lvl1pPr>
            <a:lvl2pPr marL="914400" marR="0" lvl="1" indent="-311150" algn="l">
              <a:lnSpc>
                <a:spcPct val="115000"/>
              </a:lnSpc>
              <a:spcBef>
                <a:spcPts val="2100"/>
              </a:spcBef>
              <a:spcAft>
                <a:spcPts val="0"/>
              </a:spcAft>
              <a:buClr>
                <a:srgbClr val="0288A5"/>
              </a:buClr>
              <a:buSzPts val="1300"/>
              <a:buFont typeface="Open Sans"/>
              <a:buChar char="○"/>
              <a:defRPr sz="1300" i="0" u="none" strike="noStrike" cap="none">
                <a:solidFill>
                  <a:srgbClr val="0288A5"/>
                </a:solidFill>
                <a:latin typeface="Open Sans"/>
                <a:ea typeface="Open Sans"/>
                <a:cs typeface="Open Sans"/>
                <a:sym typeface="Open Sans"/>
              </a:defRPr>
            </a:lvl2pPr>
            <a:lvl3pPr marL="1371600" marR="0" lvl="2" indent="-311150" algn="l">
              <a:lnSpc>
                <a:spcPct val="115000"/>
              </a:lnSpc>
              <a:spcBef>
                <a:spcPts val="2100"/>
              </a:spcBef>
              <a:spcAft>
                <a:spcPts val="0"/>
              </a:spcAft>
              <a:buClr>
                <a:srgbClr val="0288A5"/>
              </a:buClr>
              <a:buSzPts val="1300"/>
              <a:buFont typeface="Open Sans"/>
              <a:buChar char="■"/>
              <a:defRPr sz="1300" i="0" u="none" strike="noStrike" cap="none">
                <a:solidFill>
                  <a:srgbClr val="0288A5"/>
                </a:solidFill>
                <a:latin typeface="Open Sans"/>
                <a:ea typeface="Open Sans"/>
                <a:cs typeface="Open Sans"/>
                <a:sym typeface="Open Sans"/>
              </a:defRPr>
            </a:lvl3pPr>
            <a:lvl4pPr marL="1828800" marR="0" lvl="3" indent="-311150" algn="l">
              <a:lnSpc>
                <a:spcPct val="115000"/>
              </a:lnSpc>
              <a:spcBef>
                <a:spcPts val="2100"/>
              </a:spcBef>
              <a:spcAft>
                <a:spcPts val="0"/>
              </a:spcAft>
              <a:buClr>
                <a:srgbClr val="0288A5"/>
              </a:buClr>
              <a:buSzPts val="1300"/>
              <a:buFont typeface="Open Sans"/>
              <a:buChar char="●"/>
              <a:defRPr sz="1300" i="0" u="none" strike="noStrike" cap="none">
                <a:solidFill>
                  <a:srgbClr val="0288A5"/>
                </a:solidFill>
                <a:latin typeface="Open Sans"/>
                <a:ea typeface="Open Sans"/>
                <a:cs typeface="Open Sans"/>
                <a:sym typeface="Open Sans"/>
              </a:defRPr>
            </a:lvl4pPr>
            <a:lvl5pPr marL="2286000" marR="0" lvl="4" indent="-311150" algn="l">
              <a:lnSpc>
                <a:spcPct val="115000"/>
              </a:lnSpc>
              <a:spcBef>
                <a:spcPts val="2100"/>
              </a:spcBef>
              <a:spcAft>
                <a:spcPts val="0"/>
              </a:spcAft>
              <a:buClr>
                <a:srgbClr val="0288A5"/>
              </a:buClr>
              <a:buSzPts val="1300"/>
              <a:buFont typeface="Open Sans"/>
              <a:buChar char="○"/>
              <a:defRPr sz="1300" i="0" u="none" strike="noStrike" cap="none">
                <a:solidFill>
                  <a:srgbClr val="0288A5"/>
                </a:solidFill>
                <a:latin typeface="Open Sans"/>
                <a:ea typeface="Open Sans"/>
                <a:cs typeface="Open Sans"/>
                <a:sym typeface="Open Sans"/>
              </a:defRPr>
            </a:lvl5pPr>
            <a:lvl6pPr marL="2743200" marR="0" lvl="5" indent="-311150" algn="l">
              <a:lnSpc>
                <a:spcPct val="115000"/>
              </a:lnSpc>
              <a:spcBef>
                <a:spcPts val="2100"/>
              </a:spcBef>
              <a:spcAft>
                <a:spcPts val="0"/>
              </a:spcAft>
              <a:buClr>
                <a:srgbClr val="0288A5"/>
              </a:buClr>
              <a:buSzPts val="1300"/>
              <a:buFont typeface="Open Sans"/>
              <a:buChar char="■"/>
              <a:defRPr sz="1300" i="0" u="none" strike="noStrike" cap="none">
                <a:solidFill>
                  <a:srgbClr val="0288A5"/>
                </a:solidFill>
                <a:latin typeface="Open Sans"/>
                <a:ea typeface="Open Sans"/>
                <a:cs typeface="Open Sans"/>
                <a:sym typeface="Open Sans"/>
              </a:defRPr>
            </a:lvl6pPr>
            <a:lvl7pPr marL="3200400" marR="0" lvl="6" indent="-311150" algn="l">
              <a:lnSpc>
                <a:spcPct val="115000"/>
              </a:lnSpc>
              <a:spcBef>
                <a:spcPts val="2100"/>
              </a:spcBef>
              <a:spcAft>
                <a:spcPts val="0"/>
              </a:spcAft>
              <a:buClr>
                <a:srgbClr val="0288A5"/>
              </a:buClr>
              <a:buSzPts val="1300"/>
              <a:buFont typeface="Open Sans"/>
              <a:buChar char="●"/>
              <a:defRPr sz="1300" i="0" u="none" strike="noStrike" cap="none">
                <a:solidFill>
                  <a:srgbClr val="0288A5"/>
                </a:solidFill>
                <a:latin typeface="Open Sans"/>
                <a:ea typeface="Open Sans"/>
                <a:cs typeface="Open Sans"/>
                <a:sym typeface="Open Sans"/>
              </a:defRPr>
            </a:lvl7pPr>
            <a:lvl8pPr marL="3657600" marR="0" lvl="7" indent="-311150" algn="l">
              <a:lnSpc>
                <a:spcPct val="115000"/>
              </a:lnSpc>
              <a:spcBef>
                <a:spcPts val="2100"/>
              </a:spcBef>
              <a:spcAft>
                <a:spcPts val="0"/>
              </a:spcAft>
              <a:buClr>
                <a:srgbClr val="0288A5"/>
              </a:buClr>
              <a:buSzPts val="1300"/>
              <a:buFont typeface="Open Sans"/>
              <a:buChar char="○"/>
              <a:defRPr sz="1300" i="0" u="none" strike="noStrike" cap="none">
                <a:solidFill>
                  <a:srgbClr val="0288A5"/>
                </a:solidFill>
                <a:latin typeface="Open Sans"/>
                <a:ea typeface="Open Sans"/>
                <a:cs typeface="Open Sans"/>
                <a:sym typeface="Open Sans"/>
              </a:defRPr>
            </a:lvl8pPr>
            <a:lvl9pPr marL="4114800" marR="0" lvl="8" indent="-311150" algn="l">
              <a:lnSpc>
                <a:spcPct val="115000"/>
              </a:lnSpc>
              <a:spcBef>
                <a:spcPts val="2100"/>
              </a:spcBef>
              <a:spcAft>
                <a:spcPts val="2100"/>
              </a:spcAft>
              <a:buClr>
                <a:srgbClr val="0288A5"/>
              </a:buClr>
              <a:buSzPts val="1300"/>
              <a:buFont typeface="Open Sans"/>
              <a:buChar char="■"/>
              <a:defRPr sz="1300" i="0" u="none" strike="noStrike" cap="none">
                <a:solidFill>
                  <a:srgbClr val="0288A5"/>
                </a:solidFill>
                <a:latin typeface="Open Sans"/>
                <a:ea typeface="Open Sans"/>
                <a:cs typeface="Open Sans"/>
                <a:sym typeface="Open Sans"/>
              </a:defRPr>
            </a:lvl9pPr>
          </a:lstStyle>
          <a:p>
            <a:endParaRPr/>
          </a:p>
        </p:txBody>
      </p:sp>
      <p:sp>
        <p:nvSpPr>
          <p:cNvPr id="75" name="Google Shape;75;g12fbe55718e_0_982"/>
          <p:cNvSpPr txBox="1"/>
          <p:nvPr/>
        </p:nvSpPr>
        <p:spPr>
          <a:xfrm>
            <a:off x="10561591" y="569400"/>
            <a:ext cx="1507800" cy="184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no-NO" sz="600" b="0" i="0" u="none" strike="noStrike" cap="none">
                <a:solidFill>
                  <a:srgbClr val="0288A5"/>
                </a:solidFill>
                <a:latin typeface="Arial"/>
                <a:ea typeface="Arial"/>
                <a:cs typeface="Arial"/>
                <a:sym typeface="Arial"/>
              </a:rPr>
              <a:t>The Mobility Services Platform</a:t>
            </a:r>
            <a:endParaRPr sz="1400" b="0" i="0" u="none" strike="noStrike" cap="none">
              <a:solidFill>
                <a:srgbClr val="0288A5"/>
              </a:solidFill>
              <a:latin typeface="Arial"/>
              <a:ea typeface="Arial"/>
              <a:cs typeface="Arial"/>
              <a:sym typeface="Arial"/>
            </a:endParaRPr>
          </a:p>
        </p:txBody>
      </p:sp>
      <p:cxnSp>
        <p:nvCxnSpPr>
          <p:cNvPr id="76" name="Google Shape;76;g12fbe55718e_0_982"/>
          <p:cNvCxnSpPr/>
          <p:nvPr/>
        </p:nvCxnSpPr>
        <p:spPr>
          <a:xfrm>
            <a:off x="4175080" y="1328522"/>
            <a:ext cx="7680900" cy="0"/>
          </a:xfrm>
          <a:prstGeom prst="straightConnector1">
            <a:avLst/>
          </a:prstGeom>
          <a:noFill/>
          <a:ln w="9525" cap="flat" cmpd="sng">
            <a:solidFill>
              <a:schemeClr val="lt1"/>
            </a:solidFill>
            <a:prstDash val="solid"/>
            <a:miter lim="800000"/>
            <a:headEnd type="none" w="sm" len="sm"/>
            <a:tailEnd type="none" w="sm" len="sm"/>
          </a:ln>
        </p:spPr>
      </p:cxnSp>
      <p:sp>
        <p:nvSpPr>
          <p:cNvPr id="77" name="Google Shape;77;g12fbe55718e_0_98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NO"/>
              <a:t>‹#›</a:t>
            </a:fld>
            <a:endParaRPr/>
          </a:p>
        </p:txBody>
      </p:sp>
      <p:sp>
        <p:nvSpPr>
          <p:cNvPr id="78" name="Google Shape;78;g12fbe55718e_0_982"/>
          <p:cNvSpPr txBox="1">
            <a:spLocks noGrp="1"/>
          </p:cNvSpPr>
          <p:nvPr>
            <p:ph type="title"/>
          </p:nvPr>
        </p:nvSpPr>
        <p:spPr>
          <a:xfrm>
            <a:off x="3979000" y="390425"/>
            <a:ext cx="6623700" cy="656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rgbClr val="0288A5"/>
              </a:buClr>
              <a:buSzPts val="3700"/>
              <a:buFont typeface="Open Sans"/>
              <a:buNone/>
              <a:defRPr>
                <a:solidFill>
                  <a:srgbClr val="0288A5"/>
                </a:solidFill>
                <a:latin typeface="Open Sans"/>
                <a:ea typeface="Open Sans"/>
                <a:cs typeface="Open Sans"/>
                <a:sym typeface="Open Sans"/>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pic>
        <p:nvPicPr>
          <p:cNvPr id="79" name="Google Shape;79;g12fbe55718e_0_982"/>
          <p:cNvPicPr preferRelativeResize="0"/>
          <p:nvPr/>
        </p:nvPicPr>
        <p:blipFill rotWithShape="1">
          <a:blip r:embed="rId2">
            <a:alphaModFix amt="50000"/>
          </a:blip>
          <a:srcRect/>
          <a:stretch/>
        </p:blipFill>
        <p:spPr>
          <a:xfrm>
            <a:off x="10771975" y="203542"/>
            <a:ext cx="1297428" cy="365863"/>
          </a:xfrm>
          <a:prstGeom prst="rect">
            <a:avLst/>
          </a:prstGeom>
          <a:noFill/>
          <a:ln>
            <a:noFill/>
          </a:ln>
        </p:spPr>
      </p:pic>
      <p:sp>
        <p:nvSpPr>
          <p:cNvPr id="80" name="Google Shape;80;g12fbe55718e_0_982"/>
          <p:cNvSpPr txBox="1"/>
          <p:nvPr/>
        </p:nvSpPr>
        <p:spPr>
          <a:xfrm>
            <a:off x="754025" y="6417175"/>
            <a:ext cx="9933600" cy="41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chemeClr val="lt2"/>
                </a:solidFill>
                <a:latin typeface="Open Sans"/>
                <a:ea typeface="Open Sans"/>
                <a:cs typeface="Open Sans"/>
                <a:sym typeface="Open Sans"/>
              </a:rPr>
              <a:t>This document and related items contain Applied Autonomy AS’s</a:t>
            </a:r>
            <a:r>
              <a:rPr lang="no-NO" sz="800" b="0" i="0" u="none" strike="noStrike" cap="none">
                <a:solidFill>
                  <a:srgbClr val="0288A5"/>
                </a:solidFill>
                <a:latin typeface="Open Sans"/>
                <a:ea typeface="Open Sans"/>
                <a:cs typeface="Open Sans"/>
                <a:sym typeface="Open Sans"/>
              </a:rPr>
              <a:t> proprietary and confidential information. No forwarding, copying, or distribution can be done without agreement with Applied Autonomy AS.</a:t>
            </a:r>
            <a:endParaRPr sz="800" b="0" i="0" u="none" strike="noStrike" cap="none">
              <a:solidFill>
                <a:srgbClr val="0288A5"/>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chemeClr val="lt2"/>
                </a:solidFill>
                <a:latin typeface="Open Sans"/>
                <a:ea typeface="Open Sans"/>
                <a:cs typeface="Open Sans"/>
                <a:sym typeface="Open Sans"/>
              </a:rPr>
              <a:t>© 2022 Applied Autonomy AS.</a:t>
            </a:r>
            <a:endParaRPr sz="800" b="0" i="0" u="none" strike="noStrike" cap="none">
              <a:solidFill>
                <a:schemeClr val="lt2"/>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666666"/>
                </a:solidFill>
                <a:latin typeface="Open Sans"/>
                <a:ea typeface="Open Sans"/>
                <a:cs typeface="Open Sans"/>
                <a:sym typeface="Open Sans"/>
              </a:rPr>
              <a:t>   </a:t>
            </a:r>
            <a:endParaRPr sz="1400" b="0" i="0" u="none" strike="noStrike" cap="none">
              <a:solidFill>
                <a:srgbClr val="666666"/>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Front-Colour">
  <p:cSld name="TITLE_1">
    <p:bg>
      <p:bgPr>
        <a:gradFill>
          <a:gsLst>
            <a:gs pos="0">
              <a:srgbClr val="03BDE7"/>
            </a:gs>
            <a:gs pos="100000">
              <a:srgbClr val="055061"/>
            </a:gs>
          </a:gsLst>
          <a:lin ang="5400012" scaled="0"/>
        </a:gradFill>
        <a:effectLst/>
      </p:bgPr>
    </p:bg>
    <p:spTree>
      <p:nvGrpSpPr>
        <p:cNvPr id="1" name="Shape 81"/>
        <p:cNvGrpSpPr/>
        <p:nvPr/>
      </p:nvGrpSpPr>
      <p:grpSpPr>
        <a:xfrm>
          <a:off x="0" y="0"/>
          <a:ext cx="0" cy="0"/>
          <a:chOff x="0" y="0"/>
          <a:chExt cx="0" cy="0"/>
        </a:xfrm>
      </p:grpSpPr>
      <p:sp>
        <p:nvSpPr>
          <p:cNvPr id="82" name="Google Shape;82;g12fbe55718e_0_991"/>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Clr>
                <a:schemeClr val="lt2"/>
              </a:buClr>
              <a:buSzPts val="6900"/>
              <a:buFont typeface="Open Sans"/>
              <a:buNone/>
              <a:defRPr sz="6900">
                <a:solidFill>
                  <a:schemeClr val="lt2"/>
                </a:solidFill>
                <a:latin typeface="Open Sans"/>
                <a:ea typeface="Open Sans"/>
                <a:cs typeface="Open Sans"/>
                <a:sym typeface="Open Sans"/>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83" name="Google Shape;83;g12fbe55718e_0_991"/>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lt2"/>
              </a:buClr>
              <a:buSzPts val="3700"/>
              <a:buFont typeface="Open Sans"/>
              <a:buNone/>
              <a:defRPr sz="3700">
                <a:solidFill>
                  <a:schemeClr val="lt2"/>
                </a:solidFill>
                <a:latin typeface="Open Sans"/>
                <a:ea typeface="Open Sans"/>
                <a:cs typeface="Open Sans"/>
                <a:sym typeface="Open Sans"/>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84" name="Google Shape;84;g12fbe55718e_0_99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100" b="0" i="0" u="none" strike="noStrike" cap="none">
                <a:solidFill>
                  <a:schemeClr val="lt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NO"/>
              <a:t>‹#›</a:t>
            </a:fld>
            <a:endParaRPr/>
          </a:p>
        </p:txBody>
      </p:sp>
      <p:sp>
        <p:nvSpPr>
          <p:cNvPr id="85" name="Google Shape;85;g12fbe55718e_0_991"/>
          <p:cNvSpPr txBox="1"/>
          <p:nvPr/>
        </p:nvSpPr>
        <p:spPr>
          <a:xfrm>
            <a:off x="1046425" y="6417175"/>
            <a:ext cx="9933600" cy="41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chemeClr val="lt2"/>
                </a:solidFill>
                <a:latin typeface="Open Sans"/>
                <a:ea typeface="Open Sans"/>
                <a:cs typeface="Open Sans"/>
                <a:sym typeface="Open Sans"/>
              </a:rPr>
              <a:t>This document and related items contain Applied Autonomy AS’s proprietary and confidential information. No forwarding, copying, or distribution can be done without agreement with Applied Autonomy AS.</a:t>
            </a:r>
            <a:endParaRPr sz="800" b="0" i="0" u="none" strike="noStrike" cap="none">
              <a:solidFill>
                <a:schemeClr val="lt2"/>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chemeClr val="lt2"/>
                </a:solidFill>
                <a:latin typeface="Open Sans"/>
                <a:ea typeface="Open Sans"/>
                <a:cs typeface="Open Sans"/>
                <a:sym typeface="Open Sans"/>
              </a:rPr>
              <a:t>© 2022 Applied Autonomy AS.</a:t>
            </a:r>
            <a:endParaRPr sz="800" b="0" i="0" u="none" strike="noStrike" cap="none">
              <a:solidFill>
                <a:schemeClr val="lt2"/>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   </a:t>
            </a:r>
            <a:endParaRPr sz="1400" b="0" i="0" u="none" strike="noStrike" cap="none">
              <a:solidFill>
                <a:srgbClr val="0288A5"/>
              </a:solidFill>
              <a:latin typeface="Arial"/>
              <a:ea typeface="Arial"/>
              <a:cs typeface="Arial"/>
              <a:sym typeface="Arial"/>
            </a:endParaRPr>
          </a:p>
        </p:txBody>
      </p:sp>
      <p:sp>
        <p:nvSpPr>
          <p:cNvPr id="86" name="Google Shape;86;g12fbe55718e_0_991"/>
          <p:cNvSpPr txBox="1"/>
          <p:nvPr/>
        </p:nvSpPr>
        <p:spPr>
          <a:xfrm>
            <a:off x="10561591" y="569400"/>
            <a:ext cx="1507800" cy="184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no-NO" sz="600" b="0" i="0" u="none" strike="noStrike" cap="none">
                <a:solidFill>
                  <a:schemeClr val="lt2"/>
                </a:solidFill>
                <a:latin typeface="Arial"/>
                <a:ea typeface="Arial"/>
                <a:cs typeface="Arial"/>
                <a:sym typeface="Arial"/>
              </a:rPr>
              <a:t>The Mobility Services Platform</a:t>
            </a:r>
            <a:endParaRPr sz="1400" b="0" i="0" u="none" strike="noStrike" cap="none">
              <a:solidFill>
                <a:schemeClr val="lt2"/>
              </a:solidFill>
              <a:latin typeface="Arial"/>
              <a:ea typeface="Arial"/>
              <a:cs typeface="Arial"/>
              <a:sym typeface="Arial"/>
            </a:endParaRPr>
          </a:p>
        </p:txBody>
      </p:sp>
      <p:pic>
        <p:nvPicPr>
          <p:cNvPr id="87" name="Google Shape;87;g12fbe55718e_0_991"/>
          <p:cNvPicPr preferRelativeResize="0"/>
          <p:nvPr/>
        </p:nvPicPr>
        <p:blipFill rotWithShape="1">
          <a:blip r:embed="rId2">
            <a:alphaModFix/>
          </a:blip>
          <a:srcRect/>
          <a:stretch/>
        </p:blipFill>
        <p:spPr>
          <a:xfrm>
            <a:off x="10602697" y="188199"/>
            <a:ext cx="1425610" cy="381211"/>
          </a:xfrm>
          <a:prstGeom prst="rect">
            <a:avLst/>
          </a:prstGeom>
          <a:noFill/>
          <a:ln>
            <a:noFill/>
          </a:ln>
        </p:spPr>
      </p:pic>
      <p:sp>
        <p:nvSpPr>
          <p:cNvPr id="88" name="Google Shape;88;g12fbe55718e_0_991"/>
          <p:cNvSpPr txBox="1">
            <a:spLocks noGrp="1"/>
          </p:cNvSpPr>
          <p:nvPr>
            <p:ph type="body" idx="2"/>
          </p:nvPr>
        </p:nvSpPr>
        <p:spPr>
          <a:xfrm>
            <a:off x="6700000" y="5692925"/>
            <a:ext cx="5076300" cy="524700"/>
          </a:xfrm>
          <a:prstGeom prst="rect">
            <a:avLst/>
          </a:prstGeom>
          <a:noFill/>
          <a:ln w="9525" cap="flat" cmpd="sng">
            <a:solidFill>
              <a:schemeClr val="lt2"/>
            </a:solidFill>
            <a:prstDash val="solid"/>
            <a:round/>
            <a:headEnd type="none" w="sm" len="sm"/>
            <a:tailEnd type="none" w="sm" len="sm"/>
          </a:ln>
        </p:spPr>
        <p:txBody>
          <a:bodyPr spcFirstLastPara="1" wrap="square" lIns="121900" tIns="121900" rIns="121900" bIns="121900" anchor="t" anchorCtr="0">
            <a:noAutofit/>
          </a:bodyPr>
          <a:lstStyle>
            <a:lvl1pPr marL="457200" lvl="0" indent="-317500" algn="l">
              <a:lnSpc>
                <a:spcPct val="115000"/>
              </a:lnSpc>
              <a:spcBef>
                <a:spcPts val="0"/>
              </a:spcBef>
              <a:spcAft>
                <a:spcPts val="0"/>
              </a:spcAft>
              <a:buClr>
                <a:schemeClr val="lt2"/>
              </a:buClr>
              <a:buSzPts val="1400"/>
              <a:buChar char="●"/>
              <a:defRPr sz="1400">
                <a:solidFill>
                  <a:schemeClr val="lt2"/>
                </a:solidFill>
              </a:defRPr>
            </a:lvl1pPr>
            <a:lvl2pPr marL="914400" lvl="1" indent="-285750" algn="l">
              <a:lnSpc>
                <a:spcPct val="115000"/>
              </a:lnSpc>
              <a:spcBef>
                <a:spcPts val="2100"/>
              </a:spcBef>
              <a:spcAft>
                <a:spcPts val="0"/>
              </a:spcAft>
              <a:buClr>
                <a:schemeClr val="lt2"/>
              </a:buClr>
              <a:buSzPts val="900"/>
              <a:buChar char="○"/>
              <a:defRPr sz="900">
                <a:solidFill>
                  <a:schemeClr val="lt2"/>
                </a:solidFill>
              </a:defRPr>
            </a:lvl2pPr>
            <a:lvl3pPr marL="1371600" lvl="2" indent="-285750" algn="l">
              <a:lnSpc>
                <a:spcPct val="115000"/>
              </a:lnSpc>
              <a:spcBef>
                <a:spcPts val="2100"/>
              </a:spcBef>
              <a:spcAft>
                <a:spcPts val="0"/>
              </a:spcAft>
              <a:buClr>
                <a:schemeClr val="lt2"/>
              </a:buClr>
              <a:buSzPts val="900"/>
              <a:buChar char="■"/>
              <a:defRPr sz="900">
                <a:solidFill>
                  <a:schemeClr val="lt2"/>
                </a:solidFill>
              </a:defRPr>
            </a:lvl3pPr>
            <a:lvl4pPr marL="1828800" lvl="3" indent="-285750" algn="l">
              <a:lnSpc>
                <a:spcPct val="115000"/>
              </a:lnSpc>
              <a:spcBef>
                <a:spcPts val="2100"/>
              </a:spcBef>
              <a:spcAft>
                <a:spcPts val="0"/>
              </a:spcAft>
              <a:buClr>
                <a:schemeClr val="lt2"/>
              </a:buClr>
              <a:buSzPts val="900"/>
              <a:buChar char="●"/>
              <a:defRPr sz="900">
                <a:solidFill>
                  <a:schemeClr val="lt2"/>
                </a:solidFill>
              </a:defRPr>
            </a:lvl4pPr>
            <a:lvl5pPr marL="2286000" lvl="4" indent="-285750" algn="l">
              <a:lnSpc>
                <a:spcPct val="115000"/>
              </a:lnSpc>
              <a:spcBef>
                <a:spcPts val="2100"/>
              </a:spcBef>
              <a:spcAft>
                <a:spcPts val="0"/>
              </a:spcAft>
              <a:buClr>
                <a:schemeClr val="lt2"/>
              </a:buClr>
              <a:buSzPts val="900"/>
              <a:buChar char="○"/>
              <a:defRPr sz="900">
                <a:solidFill>
                  <a:schemeClr val="lt2"/>
                </a:solidFill>
              </a:defRPr>
            </a:lvl5pPr>
            <a:lvl6pPr marL="2743200" lvl="5" indent="-285750" algn="l">
              <a:lnSpc>
                <a:spcPct val="115000"/>
              </a:lnSpc>
              <a:spcBef>
                <a:spcPts val="2100"/>
              </a:spcBef>
              <a:spcAft>
                <a:spcPts val="0"/>
              </a:spcAft>
              <a:buClr>
                <a:schemeClr val="lt2"/>
              </a:buClr>
              <a:buSzPts val="900"/>
              <a:buChar char="■"/>
              <a:defRPr sz="900">
                <a:solidFill>
                  <a:schemeClr val="lt2"/>
                </a:solidFill>
              </a:defRPr>
            </a:lvl6pPr>
            <a:lvl7pPr marL="3200400" lvl="6" indent="-285750" algn="l">
              <a:lnSpc>
                <a:spcPct val="115000"/>
              </a:lnSpc>
              <a:spcBef>
                <a:spcPts val="2100"/>
              </a:spcBef>
              <a:spcAft>
                <a:spcPts val="0"/>
              </a:spcAft>
              <a:buClr>
                <a:schemeClr val="lt2"/>
              </a:buClr>
              <a:buSzPts val="900"/>
              <a:buChar char="●"/>
              <a:defRPr sz="900">
                <a:solidFill>
                  <a:schemeClr val="lt2"/>
                </a:solidFill>
              </a:defRPr>
            </a:lvl7pPr>
            <a:lvl8pPr marL="3657600" lvl="7" indent="-285750" algn="l">
              <a:lnSpc>
                <a:spcPct val="115000"/>
              </a:lnSpc>
              <a:spcBef>
                <a:spcPts val="2100"/>
              </a:spcBef>
              <a:spcAft>
                <a:spcPts val="0"/>
              </a:spcAft>
              <a:buClr>
                <a:schemeClr val="lt2"/>
              </a:buClr>
              <a:buSzPts val="900"/>
              <a:buChar char="○"/>
              <a:defRPr sz="900">
                <a:solidFill>
                  <a:schemeClr val="lt2"/>
                </a:solidFill>
              </a:defRPr>
            </a:lvl8pPr>
            <a:lvl9pPr marL="4114800" lvl="8" indent="-285750" algn="l">
              <a:lnSpc>
                <a:spcPct val="115000"/>
              </a:lnSpc>
              <a:spcBef>
                <a:spcPts val="2100"/>
              </a:spcBef>
              <a:spcAft>
                <a:spcPts val="2100"/>
              </a:spcAft>
              <a:buClr>
                <a:schemeClr val="lt2"/>
              </a:buClr>
              <a:buSzPts val="900"/>
              <a:buChar char="■"/>
              <a:defRPr sz="900">
                <a:solidFill>
                  <a:schemeClr val="lt2"/>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ront-white" type="title">
  <p:cSld name="TITLE">
    <p:spTree>
      <p:nvGrpSpPr>
        <p:cNvPr id="1" name="Shape 89"/>
        <p:cNvGrpSpPr/>
        <p:nvPr/>
      </p:nvGrpSpPr>
      <p:grpSpPr>
        <a:xfrm>
          <a:off x="0" y="0"/>
          <a:ext cx="0" cy="0"/>
          <a:chOff x="0" y="0"/>
          <a:chExt cx="0" cy="0"/>
        </a:xfrm>
      </p:grpSpPr>
      <p:sp>
        <p:nvSpPr>
          <p:cNvPr id="90" name="Google Shape;90;g12fbe55718e_0_999"/>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Clr>
                <a:srgbClr val="0288A5"/>
              </a:buClr>
              <a:buSzPts val="6900"/>
              <a:buFont typeface="Open Sans"/>
              <a:buNone/>
              <a:defRPr sz="6900">
                <a:solidFill>
                  <a:srgbClr val="0288A5"/>
                </a:solidFill>
                <a:latin typeface="Open Sans"/>
                <a:ea typeface="Open Sans"/>
                <a:cs typeface="Open Sans"/>
                <a:sym typeface="Open Sans"/>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91" name="Google Shape;91;g12fbe55718e_0_999"/>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0288A5"/>
              </a:buClr>
              <a:buSzPts val="3700"/>
              <a:buFont typeface="Open Sans"/>
              <a:buNone/>
              <a:defRPr sz="3700">
                <a:solidFill>
                  <a:srgbClr val="0288A5"/>
                </a:solidFill>
                <a:latin typeface="Open Sans"/>
                <a:ea typeface="Open Sans"/>
                <a:cs typeface="Open Sans"/>
                <a:sym typeface="Open Sans"/>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92" name="Google Shape;92;g12fbe55718e_0_99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100" b="0" i="0" u="none" strike="noStrike" cap="none">
                <a:solidFill>
                  <a:srgbClr val="0288A5"/>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NO"/>
              <a:t>‹#›</a:t>
            </a:fld>
            <a:endParaRPr/>
          </a:p>
        </p:txBody>
      </p:sp>
      <p:pic>
        <p:nvPicPr>
          <p:cNvPr id="93" name="Google Shape;93;g12fbe55718e_0_999"/>
          <p:cNvPicPr preferRelativeResize="0"/>
          <p:nvPr/>
        </p:nvPicPr>
        <p:blipFill rotWithShape="1">
          <a:blip r:embed="rId2">
            <a:alphaModFix amt="50000"/>
          </a:blip>
          <a:srcRect/>
          <a:stretch/>
        </p:blipFill>
        <p:spPr>
          <a:xfrm>
            <a:off x="10666788" y="203542"/>
            <a:ext cx="1297428" cy="365863"/>
          </a:xfrm>
          <a:prstGeom prst="rect">
            <a:avLst/>
          </a:prstGeom>
          <a:noFill/>
          <a:ln>
            <a:noFill/>
          </a:ln>
        </p:spPr>
      </p:pic>
      <p:sp>
        <p:nvSpPr>
          <p:cNvPr id="94" name="Google Shape;94;g12fbe55718e_0_999"/>
          <p:cNvSpPr txBox="1"/>
          <p:nvPr/>
        </p:nvSpPr>
        <p:spPr>
          <a:xfrm>
            <a:off x="1046425" y="6417175"/>
            <a:ext cx="9933600" cy="41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This document and related items contain Applied Autonomy AS’s proprietary and confidential information. No forwarding, copying, or distribution can be done without agreement with Applied Autonomy AS.</a:t>
            </a:r>
            <a:endParaRPr sz="800" b="0" i="0" u="none" strike="noStrike" cap="none">
              <a:solidFill>
                <a:srgbClr val="0288A5"/>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 2022 Applied Autonomy AS.</a:t>
            </a:r>
            <a:endParaRPr sz="800" b="0" i="0" u="none" strike="noStrike" cap="none">
              <a:solidFill>
                <a:srgbClr val="0288A5"/>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no-NO" sz="800" b="0" i="0" u="none" strike="noStrike" cap="none">
                <a:solidFill>
                  <a:srgbClr val="0288A5"/>
                </a:solidFill>
                <a:latin typeface="Open Sans"/>
                <a:ea typeface="Open Sans"/>
                <a:cs typeface="Open Sans"/>
                <a:sym typeface="Open Sans"/>
              </a:rPr>
              <a:t>   </a:t>
            </a:r>
            <a:endParaRPr sz="1400" b="0" i="0" u="none" strike="noStrike" cap="none">
              <a:solidFill>
                <a:srgbClr val="0288A5"/>
              </a:solidFill>
              <a:latin typeface="Arial"/>
              <a:ea typeface="Arial"/>
              <a:cs typeface="Arial"/>
              <a:sym typeface="Arial"/>
            </a:endParaRPr>
          </a:p>
        </p:txBody>
      </p:sp>
      <p:sp>
        <p:nvSpPr>
          <p:cNvPr id="95" name="Google Shape;95;g12fbe55718e_0_999"/>
          <p:cNvSpPr txBox="1"/>
          <p:nvPr/>
        </p:nvSpPr>
        <p:spPr>
          <a:xfrm>
            <a:off x="10561591" y="569400"/>
            <a:ext cx="1507800" cy="184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no-NO" sz="600" b="0" i="0" u="none" strike="noStrike" cap="none">
                <a:solidFill>
                  <a:srgbClr val="0288A5"/>
                </a:solidFill>
                <a:latin typeface="Arial"/>
                <a:ea typeface="Arial"/>
                <a:cs typeface="Arial"/>
                <a:sym typeface="Arial"/>
              </a:rPr>
              <a:t>The Mobility Services Platform</a:t>
            </a:r>
            <a:endParaRPr sz="1400" b="0" i="0" u="none" strike="noStrike" cap="none">
              <a:solidFill>
                <a:srgbClr val="0288A5"/>
              </a:solidFill>
              <a:latin typeface="Arial"/>
              <a:ea typeface="Arial"/>
              <a:cs typeface="Arial"/>
              <a:sym typeface="Arial"/>
            </a:endParaRPr>
          </a:p>
        </p:txBody>
      </p:sp>
      <p:sp>
        <p:nvSpPr>
          <p:cNvPr id="96" name="Google Shape;96;g12fbe55718e_0_999"/>
          <p:cNvSpPr txBox="1">
            <a:spLocks noGrp="1"/>
          </p:cNvSpPr>
          <p:nvPr>
            <p:ph type="body" idx="2"/>
          </p:nvPr>
        </p:nvSpPr>
        <p:spPr>
          <a:xfrm>
            <a:off x="6700000" y="5692925"/>
            <a:ext cx="5076300" cy="524700"/>
          </a:xfrm>
          <a:prstGeom prst="rect">
            <a:avLst/>
          </a:prstGeom>
          <a:noFill/>
          <a:ln w="9525" cap="flat" cmpd="sng">
            <a:solidFill>
              <a:srgbClr val="0288A5"/>
            </a:solidFill>
            <a:prstDash val="solid"/>
            <a:round/>
            <a:headEnd type="none" w="sm" len="sm"/>
            <a:tailEnd type="none" w="sm" len="sm"/>
          </a:ln>
        </p:spPr>
        <p:txBody>
          <a:bodyPr spcFirstLastPara="1" wrap="square" lIns="121900" tIns="121900" rIns="121900" bIns="121900" anchor="t" anchorCtr="0">
            <a:noAutofit/>
          </a:bodyPr>
          <a:lstStyle>
            <a:lvl1pPr marL="457200" lvl="0" indent="-317500" algn="l">
              <a:lnSpc>
                <a:spcPct val="115000"/>
              </a:lnSpc>
              <a:spcBef>
                <a:spcPts val="0"/>
              </a:spcBef>
              <a:spcAft>
                <a:spcPts val="0"/>
              </a:spcAft>
              <a:buClr>
                <a:srgbClr val="0288A5"/>
              </a:buClr>
              <a:buSzPts val="1400"/>
              <a:buChar char="●"/>
              <a:defRPr sz="1400">
                <a:solidFill>
                  <a:srgbClr val="0288A5"/>
                </a:solidFill>
              </a:defRPr>
            </a:lvl1pPr>
            <a:lvl2pPr marL="914400" lvl="1" indent="-285750" algn="l">
              <a:lnSpc>
                <a:spcPct val="115000"/>
              </a:lnSpc>
              <a:spcBef>
                <a:spcPts val="2100"/>
              </a:spcBef>
              <a:spcAft>
                <a:spcPts val="0"/>
              </a:spcAft>
              <a:buClr>
                <a:srgbClr val="0288A5"/>
              </a:buClr>
              <a:buSzPts val="900"/>
              <a:buChar char="○"/>
              <a:defRPr sz="900">
                <a:solidFill>
                  <a:srgbClr val="0288A5"/>
                </a:solidFill>
              </a:defRPr>
            </a:lvl2pPr>
            <a:lvl3pPr marL="1371600" lvl="2" indent="-285750" algn="l">
              <a:lnSpc>
                <a:spcPct val="115000"/>
              </a:lnSpc>
              <a:spcBef>
                <a:spcPts val="2100"/>
              </a:spcBef>
              <a:spcAft>
                <a:spcPts val="0"/>
              </a:spcAft>
              <a:buClr>
                <a:srgbClr val="0288A5"/>
              </a:buClr>
              <a:buSzPts val="900"/>
              <a:buChar char="■"/>
              <a:defRPr sz="900">
                <a:solidFill>
                  <a:srgbClr val="0288A5"/>
                </a:solidFill>
              </a:defRPr>
            </a:lvl3pPr>
            <a:lvl4pPr marL="1828800" lvl="3" indent="-285750" algn="l">
              <a:lnSpc>
                <a:spcPct val="115000"/>
              </a:lnSpc>
              <a:spcBef>
                <a:spcPts val="2100"/>
              </a:spcBef>
              <a:spcAft>
                <a:spcPts val="0"/>
              </a:spcAft>
              <a:buClr>
                <a:srgbClr val="0288A5"/>
              </a:buClr>
              <a:buSzPts val="900"/>
              <a:buChar char="●"/>
              <a:defRPr sz="900">
                <a:solidFill>
                  <a:srgbClr val="0288A5"/>
                </a:solidFill>
              </a:defRPr>
            </a:lvl4pPr>
            <a:lvl5pPr marL="2286000" lvl="4" indent="-285750" algn="l">
              <a:lnSpc>
                <a:spcPct val="115000"/>
              </a:lnSpc>
              <a:spcBef>
                <a:spcPts val="2100"/>
              </a:spcBef>
              <a:spcAft>
                <a:spcPts val="0"/>
              </a:spcAft>
              <a:buClr>
                <a:srgbClr val="0288A5"/>
              </a:buClr>
              <a:buSzPts val="900"/>
              <a:buChar char="○"/>
              <a:defRPr sz="900">
                <a:solidFill>
                  <a:srgbClr val="0288A5"/>
                </a:solidFill>
              </a:defRPr>
            </a:lvl5pPr>
            <a:lvl6pPr marL="2743200" lvl="5" indent="-285750" algn="l">
              <a:lnSpc>
                <a:spcPct val="115000"/>
              </a:lnSpc>
              <a:spcBef>
                <a:spcPts val="2100"/>
              </a:spcBef>
              <a:spcAft>
                <a:spcPts val="0"/>
              </a:spcAft>
              <a:buClr>
                <a:srgbClr val="0288A5"/>
              </a:buClr>
              <a:buSzPts val="900"/>
              <a:buChar char="■"/>
              <a:defRPr sz="900">
                <a:solidFill>
                  <a:srgbClr val="0288A5"/>
                </a:solidFill>
              </a:defRPr>
            </a:lvl6pPr>
            <a:lvl7pPr marL="3200400" lvl="6" indent="-285750" algn="l">
              <a:lnSpc>
                <a:spcPct val="115000"/>
              </a:lnSpc>
              <a:spcBef>
                <a:spcPts val="2100"/>
              </a:spcBef>
              <a:spcAft>
                <a:spcPts val="0"/>
              </a:spcAft>
              <a:buClr>
                <a:srgbClr val="0288A5"/>
              </a:buClr>
              <a:buSzPts val="900"/>
              <a:buChar char="●"/>
              <a:defRPr sz="900">
                <a:solidFill>
                  <a:srgbClr val="0288A5"/>
                </a:solidFill>
              </a:defRPr>
            </a:lvl7pPr>
            <a:lvl8pPr marL="3657600" lvl="7" indent="-285750" algn="l">
              <a:lnSpc>
                <a:spcPct val="115000"/>
              </a:lnSpc>
              <a:spcBef>
                <a:spcPts val="2100"/>
              </a:spcBef>
              <a:spcAft>
                <a:spcPts val="0"/>
              </a:spcAft>
              <a:buClr>
                <a:srgbClr val="0288A5"/>
              </a:buClr>
              <a:buSzPts val="900"/>
              <a:buChar char="○"/>
              <a:defRPr sz="900">
                <a:solidFill>
                  <a:srgbClr val="0288A5"/>
                </a:solidFill>
              </a:defRPr>
            </a:lvl8pPr>
            <a:lvl9pPr marL="4114800" lvl="8" indent="-285750" algn="l">
              <a:lnSpc>
                <a:spcPct val="115000"/>
              </a:lnSpc>
              <a:spcBef>
                <a:spcPts val="2100"/>
              </a:spcBef>
              <a:spcAft>
                <a:spcPts val="2100"/>
              </a:spcAft>
              <a:buClr>
                <a:srgbClr val="0288A5"/>
              </a:buClr>
              <a:buSzPts val="900"/>
              <a:buChar char="■"/>
              <a:defRPr sz="900">
                <a:solidFill>
                  <a:srgbClr val="0288A5"/>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12fbe55718e_0_91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3700"/>
              <a:buFont typeface="Open Sans"/>
              <a:buNone/>
              <a:defRPr sz="3700" b="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7" name="Google Shape;7;g12fbe55718e_0_919"/>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42900" algn="l" rtl="0">
              <a:lnSpc>
                <a:spcPct val="115000"/>
              </a:lnSpc>
              <a:spcBef>
                <a:spcPts val="0"/>
              </a:spcBef>
              <a:spcAft>
                <a:spcPts val="0"/>
              </a:spcAft>
              <a:buClr>
                <a:schemeClr val="dk2"/>
              </a:buClr>
              <a:buSzPts val="1800"/>
              <a:buFont typeface="Open Sans"/>
              <a:buChar char="●"/>
              <a:defRPr sz="1800" b="0" i="0" u="none" strike="noStrike" cap="none">
                <a:solidFill>
                  <a:schemeClr val="dk2"/>
                </a:solidFill>
                <a:latin typeface="Open Sans"/>
                <a:ea typeface="Open Sans"/>
                <a:cs typeface="Open Sans"/>
                <a:sym typeface="Open Sans"/>
              </a:defRPr>
            </a:lvl1pPr>
            <a:lvl2pPr marL="914400" marR="0" lvl="1" indent="-311150" algn="l" rtl="0">
              <a:lnSpc>
                <a:spcPct val="115000"/>
              </a:lnSpc>
              <a:spcBef>
                <a:spcPts val="2100"/>
              </a:spcBef>
              <a:spcAft>
                <a:spcPts val="0"/>
              </a:spcAft>
              <a:buClr>
                <a:schemeClr val="dk2"/>
              </a:buClr>
              <a:buSzPts val="1300"/>
              <a:buFont typeface="Open Sans"/>
              <a:buChar char="○"/>
              <a:defRPr sz="1300" b="0" i="0" u="none" strike="noStrike" cap="none">
                <a:solidFill>
                  <a:schemeClr val="dk2"/>
                </a:solidFill>
                <a:latin typeface="Open Sans"/>
                <a:ea typeface="Open Sans"/>
                <a:cs typeface="Open Sans"/>
                <a:sym typeface="Open Sans"/>
              </a:defRPr>
            </a:lvl2pPr>
            <a:lvl3pPr marL="1371600" marR="0" lvl="2" indent="-311150" algn="l" rtl="0">
              <a:lnSpc>
                <a:spcPct val="115000"/>
              </a:lnSpc>
              <a:spcBef>
                <a:spcPts val="2100"/>
              </a:spcBef>
              <a:spcAft>
                <a:spcPts val="0"/>
              </a:spcAft>
              <a:buClr>
                <a:schemeClr val="dk2"/>
              </a:buClr>
              <a:buSzPts val="1300"/>
              <a:buFont typeface="Open Sans"/>
              <a:buChar char="■"/>
              <a:defRPr sz="1300" b="0" i="0" u="none" strike="noStrike" cap="none">
                <a:solidFill>
                  <a:schemeClr val="dk2"/>
                </a:solidFill>
                <a:latin typeface="Open Sans"/>
                <a:ea typeface="Open Sans"/>
                <a:cs typeface="Open Sans"/>
                <a:sym typeface="Open Sans"/>
              </a:defRPr>
            </a:lvl3pPr>
            <a:lvl4pPr marL="1828800" marR="0" lvl="3" indent="-311150" algn="l" rtl="0">
              <a:lnSpc>
                <a:spcPct val="115000"/>
              </a:lnSpc>
              <a:spcBef>
                <a:spcPts val="2100"/>
              </a:spcBef>
              <a:spcAft>
                <a:spcPts val="0"/>
              </a:spcAft>
              <a:buClr>
                <a:schemeClr val="dk2"/>
              </a:buClr>
              <a:buSzPts val="1300"/>
              <a:buFont typeface="Open Sans"/>
              <a:buChar char="●"/>
              <a:defRPr sz="1300" b="0" i="0" u="none" strike="noStrike" cap="none">
                <a:solidFill>
                  <a:schemeClr val="dk2"/>
                </a:solidFill>
                <a:latin typeface="Open Sans"/>
                <a:ea typeface="Open Sans"/>
                <a:cs typeface="Open Sans"/>
                <a:sym typeface="Open Sans"/>
              </a:defRPr>
            </a:lvl4pPr>
            <a:lvl5pPr marL="2286000" marR="0" lvl="4" indent="-311150" algn="l" rtl="0">
              <a:lnSpc>
                <a:spcPct val="115000"/>
              </a:lnSpc>
              <a:spcBef>
                <a:spcPts val="2100"/>
              </a:spcBef>
              <a:spcAft>
                <a:spcPts val="0"/>
              </a:spcAft>
              <a:buClr>
                <a:schemeClr val="dk2"/>
              </a:buClr>
              <a:buSzPts val="1300"/>
              <a:buFont typeface="Open Sans"/>
              <a:buChar char="○"/>
              <a:defRPr sz="1300" b="0" i="0" u="none" strike="noStrike" cap="none">
                <a:solidFill>
                  <a:schemeClr val="dk2"/>
                </a:solidFill>
                <a:latin typeface="Open Sans"/>
                <a:ea typeface="Open Sans"/>
                <a:cs typeface="Open Sans"/>
                <a:sym typeface="Open Sans"/>
              </a:defRPr>
            </a:lvl5pPr>
            <a:lvl6pPr marL="2743200" marR="0" lvl="5" indent="-311150" algn="l" rtl="0">
              <a:lnSpc>
                <a:spcPct val="115000"/>
              </a:lnSpc>
              <a:spcBef>
                <a:spcPts val="2100"/>
              </a:spcBef>
              <a:spcAft>
                <a:spcPts val="0"/>
              </a:spcAft>
              <a:buClr>
                <a:schemeClr val="dk2"/>
              </a:buClr>
              <a:buSzPts val="1300"/>
              <a:buFont typeface="Open Sans"/>
              <a:buChar char="■"/>
              <a:defRPr sz="1300" b="0" i="0" u="none" strike="noStrike" cap="none">
                <a:solidFill>
                  <a:schemeClr val="dk2"/>
                </a:solidFill>
                <a:latin typeface="Open Sans"/>
                <a:ea typeface="Open Sans"/>
                <a:cs typeface="Open Sans"/>
                <a:sym typeface="Open Sans"/>
              </a:defRPr>
            </a:lvl6pPr>
            <a:lvl7pPr marL="3200400" marR="0" lvl="6" indent="-311150" algn="l" rtl="0">
              <a:lnSpc>
                <a:spcPct val="115000"/>
              </a:lnSpc>
              <a:spcBef>
                <a:spcPts val="2100"/>
              </a:spcBef>
              <a:spcAft>
                <a:spcPts val="0"/>
              </a:spcAft>
              <a:buClr>
                <a:schemeClr val="dk2"/>
              </a:buClr>
              <a:buSzPts val="1300"/>
              <a:buFont typeface="Open Sans"/>
              <a:buChar char="●"/>
              <a:defRPr sz="1300" b="0" i="0" u="none" strike="noStrike" cap="none">
                <a:solidFill>
                  <a:schemeClr val="dk2"/>
                </a:solidFill>
                <a:latin typeface="Open Sans"/>
                <a:ea typeface="Open Sans"/>
                <a:cs typeface="Open Sans"/>
                <a:sym typeface="Open Sans"/>
              </a:defRPr>
            </a:lvl7pPr>
            <a:lvl8pPr marL="3657600" marR="0" lvl="7" indent="-311150" algn="l" rtl="0">
              <a:lnSpc>
                <a:spcPct val="115000"/>
              </a:lnSpc>
              <a:spcBef>
                <a:spcPts val="2100"/>
              </a:spcBef>
              <a:spcAft>
                <a:spcPts val="0"/>
              </a:spcAft>
              <a:buClr>
                <a:schemeClr val="dk2"/>
              </a:buClr>
              <a:buSzPts val="1300"/>
              <a:buFont typeface="Open Sans"/>
              <a:buChar char="○"/>
              <a:defRPr sz="1300" b="0" i="0" u="none" strike="noStrike" cap="none">
                <a:solidFill>
                  <a:schemeClr val="dk2"/>
                </a:solidFill>
                <a:latin typeface="Open Sans"/>
                <a:ea typeface="Open Sans"/>
                <a:cs typeface="Open Sans"/>
                <a:sym typeface="Open Sans"/>
              </a:defRPr>
            </a:lvl8pPr>
            <a:lvl9pPr marL="4114800" marR="0" lvl="8" indent="-311150" algn="l" rtl="0">
              <a:lnSpc>
                <a:spcPct val="115000"/>
              </a:lnSpc>
              <a:spcBef>
                <a:spcPts val="2100"/>
              </a:spcBef>
              <a:spcAft>
                <a:spcPts val="2100"/>
              </a:spcAft>
              <a:buClr>
                <a:schemeClr val="dk2"/>
              </a:buClr>
              <a:buSzPts val="1300"/>
              <a:buFont typeface="Open Sans"/>
              <a:buChar char="■"/>
              <a:defRPr sz="1300" b="0" i="0" u="none" strike="noStrike" cap="none">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4"/>
        <p:cNvGrpSpPr/>
        <p:nvPr/>
      </p:nvGrpSpPr>
      <p:grpSpPr>
        <a:xfrm>
          <a:off x="0" y="0"/>
          <a:ext cx="0" cy="0"/>
          <a:chOff x="0" y="0"/>
          <a:chExt cx="0" cy="0"/>
        </a:xfrm>
      </p:grpSpPr>
      <p:sp>
        <p:nvSpPr>
          <p:cNvPr id="205" name="Google Shape;205;p1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3700"/>
              <a:buFont typeface="Open Sans"/>
              <a:buNone/>
              <a:defRPr sz="3700" b="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206" name="Google Shape;206;p16"/>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42900" algn="l" rtl="0">
              <a:lnSpc>
                <a:spcPct val="115000"/>
              </a:lnSpc>
              <a:spcBef>
                <a:spcPts val="0"/>
              </a:spcBef>
              <a:spcAft>
                <a:spcPts val="0"/>
              </a:spcAft>
              <a:buClr>
                <a:schemeClr val="dk2"/>
              </a:buClr>
              <a:buSzPts val="1800"/>
              <a:buFont typeface="Open Sans"/>
              <a:buChar char="●"/>
              <a:defRPr sz="1800" b="0" i="0" u="none" strike="noStrike" cap="none">
                <a:solidFill>
                  <a:schemeClr val="dk2"/>
                </a:solidFill>
                <a:latin typeface="Open Sans"/>
                <a:ea typeface="Open Sans"/>
                <a:cs typeface="Open Sans"/>
                <a:sym typeface="Open Sans"/>
              </a:defRPr>
            </a:lvl1pPr>
            <a:lvl2pPr marL="914400" marR="0" lvl="1" indent="-311150" algn="l" rtl="0">
              <a:lnSpc>
                <a:spcPct val="115000"/>
              </a:lnSpc>
              <a:spcBef>
                <a:spcPts val="2100"/>
              </a:spcBef>
              <a:spcAft>
                <a:spcPts val="0"/>
              </a:spcAft>
              <a:buClr>
                <a:schemeClr val="dk2"/>
              </a:buClr>
              <a:buSzPts val="1300"/>
              <a:buFont typeface="Open Sans"/>
              <a:buChar char="○"/>
              <a:defRPr sz="1300" b="0" i="0" u="none" strike="noStrike" cap="none">
                <a:solidFill>
                  <a:schemeClr val="dk2"/>
                </a:solidFill>
                <a:latin typeface="Open Sans"/>
                <a:ea typeface="Open Sans"/>
                <a:cs typeface="Open Sans"/>
                <a:sym typeface="Open Sans"/>
              </a:defRPr>
            </a:lvl2pPr>
            <a:lvl3pPr marL="1371600" marR="0" lvl="2" indent="-311150" algn="l" rtl="0">
              <a:lnSpc>
                <a:spcPct val="115000"/>
              </a:lnSpc>
              <a:spcBef>
                <a:spcPts val="2100"/>
              </a:spcBef>
              <a:spcAft>
                <a:spcPts val="0"/>
              </a:spcAft>
              <a:buClr>
                <a:schemeClr val="dk2"/>
              </a:buClr>
              <a:buSzPts val="1300"/>
              <a:buFont typeface="Open Sans"/>
              <a:buChar char="■"/>
              <a:defRPr sz="1300" b="0" i="0" u="none" strike="noStrike" cap="none">
                <a:solidFill>
                  <a:schemeClr val="dk2"/>
                </a:solidFill>
                <a:latin typeface="Open Sans"/>
                <a:ea typeface="Open Sans"/>
                <a:cs typeface="Open Sans"/>
                <a:sym typeface="Open Sans"/>
              </a:defRPr>
            </a:lvl3pPr>
            <a:lvl4pPr marL="1828800" marR="0" lvl="3" indent="-311150" algn="l" rtl="0">
              <a:lnSpc>
                <a:spcPct val="115000"/>
              </a:lnSpc>
              <a:spcBef>
                <a:spcPts val="2100"/>
              </a:spcBef>
              <a:spcAft>
                <a:spcPts val="0"/>
              </a:spcAft>
              <a:buClr>
                <a:schemeClr val="dk2"/>
              </a:buClr>
              <a:buSzPts val="1300"/>
              <a:buFont typeface="Open Sans"/>
              <a:buChar char="●"/>
              <a:defRPr sz="1300" b="0" i="0" u="none" strike="noStrike" cap="none">
                <a:solidFill>
                  <a:schemeClr val="dk2"/>
                </a:solidFill>
                <a:latin typeface="Open Sans"/>
                <a:ea typeface="Open Sans"/>
                <a:cs typeface="Open Sans"/>
                <a:sym typeface="Open Sans"/>
              </a:defRPr>
            </a:lvl4pPr>
            <a:lvl5pPr marL="2286000" marR="0" lvl="4" indent="-311150" algn="l" rtl="0">
              <a:lnSpc>
                <a:spcPct val="115000"/>
              </a:lnSpc>
              <a:spcBef>
                <a:spcPts val="2100"/>
              </a:spcBef>
              <a:spcAft>
                <a:spcPts val="0"/>
              </a:spcAft>
              <a:buClr>
                <a:schemeClr val="dk2"/>
              </a:buClr>
              <a:buSzPts val="1300"/>
              <a:buFont typeface="Open Sans"/>
              <a:buChar char="○"/>
              <a:defRPr sz="1300" b="0" i="0" u="none" strike="noStrike" cap="none">
                <a:solidFill>
                  <a:schemeClr val="dk2"/>
                </a:solidFill>
                <a:latin typeface="Open Sans"/>
                <a:ea typeface="Open Sans"/>
                <a:cs typeface="Open Sans"/>
                <a:sym typeface="Open Sans"/>
              </a:defRPr>
            </a:lvl5pPr>
            <a:lvl6pPr marL="2743200" marR="0" lvl="5" indent="-311150" algn="l" rtl="0">
              <a:lnSpc>
                <a:spcPct val="115000"/>
              </a:lnSpc>
              <a:spcBef>
                <a:spcPts val="2100"/>
              </a:spcBef>
              <a:spcAft>
                <a:spcPts val="0"/>
              </a:spcAft>
              <a:buClr>
                <a:schemeClr val="dk2"/>
              </a:buClr>
              <a:buSzPts val="1300"/>
              <a:buFont typeface="Open Sans"/>
              <a:buChar char="■"/>
              <a:defRPr sz="1300" b="0" i="0" u="none" strike="noStrike" cap="none">
                <a:solidFill>
                  <a:schemeClr val="dk2"/>
                </a:solidFill>
                <a:latin typeface="Open Sans"/>
                <a:ea typeface="Open Sans"/>
                <a:cs typeface="Open Sans"/>
                <a:sym typeface="Open Sans"/>
              </a:defRPr>
            </a:lvl6pPr>
            <a:lvl7pPr marL="3200400" marR="0" lvl="6" indent="-311150" algn="l" rtl="0">
              <a:lnSpc>
                <a:spcPct val="115000"/>
              </a:lnSpc>
              <a:spcBef>
                <a:spcPts val="2100"/>
              </a:spcBef>
              <a:spcAft>
                <a:spcPts val="0"/>
              </a:spcAft>
              <a:buClr>
                <a:schemeClr val="dk2"/>
              </a:buClr>
              <a:buSzPts val="1300"/>
              <a:buFont typeface="Open Sans"/>
              <a:buChar char="●"/>
              <a:defRPr sz="1300" b="0" i="0" u="none" strike="noStrike" cap="none">
                <a:solidFill>
                  <a:schemeClr val="dk2"/>
                </a:solidFill>
                <a:latin typeface="Open Sans"/>
                <a:ea typeface="Open Sans"/>
                <a:cs typeface="Open Sans"/>
                <a:sym typeface="Open Sans"/>
              </a:defRPr>
            </a:lvl7pPr>
            <a:lvl8pPr marL="3657600" marR="0" lvl="7" indent="-311150" algn="l" rtl="0">
              <a:lnSpc>
                <a:spcPct val="115000"/>
              </a:lnSpc>
              <a:spcBef>
                <a:spcPts val="2100"/>
              </a:spcBef>
              <a:spcAft>
                <a:spcPts val="0"/>
              </a:spcAft>
              <a:buClr>
                <a:schemeClr val="dk2"/>
              </a:buClr>
              <a:buSzPts val="1300"/>
              <a:buFont typeface="Open Sans"/>
              <a:buChar char="○"/>
              <a:defRPr sz="1300" b="0" i="0" u="none" strike="noStrike" cap="none">
                <a:solidFill>
                  <a:schemeClr val="dk2"/>
                </a:solidFill>
                <a:latin typeface="Open Sans"/>
                <a:ea typeface="Open Sans"/>
                <a:cs typeface="Open Sans"/>
                <a:sym typeface="Open Sans"/>
              </a:defRPr>
            </a:lvl8pPr>
            <a:lvl9pPr marL="4114800" marR="0" lvl="8" indent="-311150" algn="l" rtl="0">
              <a:lnSpc>
                <a:spcPct val="115000"/>
              </a:lnSpc>
              <a:spcBef>
                <a:spcPts val="2100"/>
              </a:spcBef>
              <a:spcAft>
                <a:spcPts val="2100"/>
              </a:spcAft>
              <a:buClr>
                <a:schemeClr val="dk2"/>
              </a:buClr>
              <a:buSzPts val="1300"/>
              <a:buFont typeface="Open Sans"/>
              <a:buChar char="■"/>
              <a:defRPr sz="1300" b="0" i="0" u="none" strike="noStrike" cap="none">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15.jpg"/></Relationships>
</file>

<file path=ppt/slides/_rels/slide1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80.png"/><Relationship Id="rId4" Type="http://schemas.openxmlformats.org/officeDocument/2006/relationships/image" Target="../media/image73.png"/></Relationships>
</file>

<file path=ppt/slides/_rels/slide1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51.png"/><Relationship Id="rId4" Type="http://schemas.openxmlformats.org/officeDocument/2006/relationships/image" Target="../media/image82.png"/><Relationship Id="rId9" Type="http://schemas.openxmlformats.org/officeDocument/2006/relationships/image" Target="../media/image87.png"/></Relationships>
</file>

<file path=ppt/slides/_rels/slide1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9.png"/></Relationships>
</file>

<file path=ppt/slides/_rels/slide13.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18" Type="http://schemas.openxmlformats.org/officeDocument/2006/relationships/image" Target="../media/image104.png"/><Relationship Id="rId3" Type="http://schemas.openxmlformats.org/officeDocument/2006/relationships/image" Target="../media/image90.png"/><Relationship Id="rId7" Type="http://schemas.openxmlformats.org/officeDocument/2006/relationships/image" Target="../media/image66.png"/><Relationship Id="rId12" Type="http://schemas.openxmlformats.org/officeDocument/2006/relationships/image" Target="../media/image98.png"/><Relationship Id="rId17" Type="http://schemas.openxmlformats.org/officeDocument/2006/relationships/image" Target="../media/image103.png"/><Relationship Id="rId2" Type="http://schemas.openxmlformats.org/officeDocument/2006/relationships/notesSlide" Target="../notesSlides/notesSlide13.xml"/><Relationship Id="rId16" Type="http://schemas.openxmlformats.org/officeDocument/2006/relationships/image" Target="../media/image102.png"/><Relationship Id="rId20" Type="http://schemas.openxmlformats.org/officeDocument/2006/relationships/image" Target="../media/image106.png"/><Relationship Id="rId1" Type="http://schemas.openxmlformats.org/officeDocument/2006/relationships/slideLayout" Target="../slideLayouts/slideLayout18.xml"/><Relationship Id="rId6" Type="http://schemas.openxmlformats.org/officeDocument/2006/relationships/image" Target="../media/image93.png"/><Relationship Id="rId11" Type="http://schemas.openxmlformats.org/officeDocument/2006/relationships/image" Target="../media/image97.png"/><Relationship Id="rId5" Type="http://schemas.openxmlformats.org/officeDocument/2006/relationships/image" Target="../media/image92.png"/><Relationship Id="rId15" Type="http://schemas.openxmlformats.org/officeDocument/2006/relationships/image" Target="../media/image101.png"/><Relationship Id="rId10" Type="http://schemas.openxmlformats.org/officeDocument/2006/relationships/image" Target="../media/image96.png"/><Relationship Id="rId19" Type="http://schemas.openxmlformats.org/officeDocument/2006/relationships/image" Target="../media/image105.png"/><Relationship Id="rId4" Type="http://schemas.openxmlformats.org/officeDocument/2006/relationships/image" Target="../media/image91.png"/><Relationship Id="rId9" Type="http://schemas.openxmlformats.org/officeDocument/2006/relationships/image" Target="../media/image95.png"/><Relationship Id="rId14" Type="http://schemas.openxmlformats.org/officeDocument/2006/relationships/image" Target="../media/image100.png"/></Relationships>
</file>

<file path=ppt/slides/_rels/slide1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37.jpg"/><Relationship Id="rId4" Type="http://schemas.openxmlformats.org/officeDocument/2006/relationships/image" Target="../media/image73.png"/></Relationships>
</file>

<file path=ppt/slides/_rels/slide15.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18" Type="http://schemas.openxmlformats.org/officeDocument/2006/relationships/image" Target="../media/image122.png"/><Relationship Id="rId26" Type="http://schemas.openxmlformats.org/officeDocument/2006/relationships/image" Target="../media/image130.png"/><Relationship Id="rId3" Type="http://schemas.openxmlformats.org/officeDocument/2006/relationships/image" Target="../media/image107.png"/><Relationship Id="rId21" Type="http://schemas.openxmlformats.org/officeDocument/2006/relationships/image" Target="../media/image125.png"/><Relationship Id="rId7" Type="http://schemas.openxmlformats.org/officeDocument/2006/relationships/image" Target="../media/image111.png"/><Relationship Id="rId12" Type="http://schemas.openxmlformats.org/officeDocument/2006/relationships/image" Target="../media/image116.png"/><Relationship Id="rId17" Type="http://schemas.openxmlformats.org/officeDocument/2006/relationships/image" Target="../media/image121.png"/><Relationship Id="rId25" Type="http://schemas.openxmlformats.org/officeDocument/2006/relationships/image" Target="../media/image129.png"/><Relationship Id="rId2" Type="http://schemas.openxmlformats.org/officeDocument/2006/relationships/notesSlide" Target="../notesSlides/notesSlide15.xml"/><Relationship Id="rId16" Type="http://schemas.openxmlformats.org/officeDocument/2006/relationships/image" Target="../media/image120.png"/><Relationship Id="rId20" Type="http://schemas.openxmlformats.org/officeDocument/2006/relationships/image" Target="../media/image124.png"/><Relationship Id="rId29" Type="http://schemas.openxmlformats.org/officeDocument/2006/relationships/image" Target="../media/image133.png"/><Relationship Id="rId1" Type="http://schemas.openxmlformats.org/officeDocument/2006/relationships/slideLayout" Target="../slideLayouts/slideLayout18.xml"/><Relationship Id="rId6" Type="http://schemas.openxmlformats.org/officeDocument/2006/relationships/image" Target="../media/image110.png"/><Relationship Id="rId11" Type="http://schemas.openxmlformats.org/officeDocument/2006/relationships/image" Target="../media/image115.png"/><Relationship Id="rId24" Type="http://schemas.openxmlformats.org/officeDocument/2006/relationships/image" Target="../media/image128.png"/><Relationship Id="rId5" Type="http://schemas.openxmlformats.org/officeDocument/2006/relationships/image" Target="../media/image109.png"/><Relationship Id="rId15" Type="http://schemas.openxmlformats.org/officeDocument/2006/relationships/image" Target="../media/image119.png"/><Relationship Id="rId23" Type="http://schemas.openxmlformats.org/officeDocument/2006/relationships/image" Target="../media/image127.png"/><Relationship Id="rId28" Type="http://schemas.openxmlformats.org/officeDocument/2006/relationships/image" Target="../media/image132.png"/><Relationship Id="rId10" Type="http://schemas.openxmlformats.org/officeDocument/2006/relationships/image" Target="../media/image114.png"/><Relationship Id="rId19" Type="http://schemas.openxmlformats.org/officeDocument/2006/relationships/image" Target="../media/image123.png"/><Relationship Id="rId4" Type="http://schemas.openxmlformats.org/officeDocument/2006/relationships/image" Target="../media/image108.png"/><Relationship Id="rId9" Type="http://schemas.openxmlformats.org/officeDocument/2006/relationships/image" Target="../media/image113.png"/><Relationship Id="rId14" Type="http://schemas.openxmlformats.org/officeDocument/2006/relationships/image" Target="../media/image118.png"/><Relationship Id="rId22" Type="http://schemas.openxmlformats.org/officeDocument/2006/relationships/image" Target="../media/image126.png"/><Relationship Id="rId27" Type="http://schemas.openxmlformats.org/officeDocument/2006/relationships/image" Target="../media/image131.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hyperlink" Target="https://www.youtube.com/watch?v=JFxZs1gP48Q" TargetMode="Externa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2.jp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0.png"/><Relationship Id="rId2" Type="http://schemas.openxmlformats.org/officeDocument/2006/relationships/notesSlide" Target="../notesSlides/notesSlide6.xml"/><Relationship Id="rId16"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8.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notesSlide" Target="../notesSlides/notesSlide7.xml"/><Relationship Id="rId16" Type="http://schemas.openxmlformats.org/officeDocument/2006/relationships/image" Target="../media/image64.png"/><Relationship Id="rId1" Type="http://schemas.openxmlformats.org/officeDocument/2006/relationships/slideLayout" Target="../slideLayouts/slideLayout18.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jpg"/><Relationship Id="rId7" Type="http://schemas.openxmlformats.org/officeDocument/2006/relationships/image" Target="../media/image74.jp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jpg"/><Relationship Id="rId10" Type="http://schemas.openxmlformats.org/officeDocument/2006/relationships/image" Target="../media/image77.jpg"/><Relationship Id="rId4" Type="http://schemas.openxmlformats.org/officeDocument/2006/relationships/image" Target="../media/image71.jpg"/><Relationship Id="rId9" Type="http://schemas.openxmlformats.org/officeDocument/2006/relationships/image" Target="../media/image76.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4452"/>
        </a:solidFill>
        <a:effectLst/>
      </p:bgPr>
    </p:bg>
    <p:spTree>
      <p:nvGrpSpPr>
        <p:cNvPr id="1" name="Shape 337"/>
        <p:cNvGrpSpPr/>
        <p:nvPr/>
      </p:nvGrpSpPr>
      <p:grpSpPr>
        <a:xfrm>
          <a:off x="0" y="0"/>
          <a:ext cx="0" cy="0"/>
          <a:chOff x="0" y="0"/>
          <a:chExt cx="0" cy="0"/>
        </a:xfrm>
      </p:grpSpPr>
      <p:sp>
        <p:nvSpPr>
          <p:cNvPr id="338" name="Google Shape;338;p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p>
            <a:pPr marL="0" lvl="0" indent="0" algn="r" rtl="0">
              <a:lnSpc>
                <a:spcPct val="100000"/>
              </a:lnSpc>
              <a:spcBef>
                <a:spcPts val="0"/>
              </a:spcBef>
              <a:spcAft>
                <a:spcPts val="0"/>
              </a:spcAft>
              <a:buSzPts val="1900"/>
              <a:buNone/>
            </a:pPr>
            <a:fld id="{00000000-1234-1234-1234-123412341234}" type="slidenum">
              <a:rPr lang="no-NO"/>
              <a:t>1</a:t>
            </a:fld>
            <a:endParaRPr/>
          </a:p>
        </p:txBody>
      </p:sp>
      <p:pic>
        <p:nvPicPr>
          <p:cNvPr id="339" name="Google Shape;339;p9" descr="Applied Autonomy - SAMS"/>
          <p:cNvPicPr preferRelativeResize="0"/>
          <p:nvPr/>
        </p:nvPicPr>
        <p:blipFill rotWithShape="1">
          <a:blip r:embed="rId3">
            <a:alphaModFix/>
          </a:blip>
          <a:srcRect/>
          <a:stretch/>
        </p:blipFill>
        <p:spPr>
          <a:xfrm>
            <a:off x="163690" y="6135108"/>
            <a:ext cx="1904927" cy="539729"/>
          </a:xfrm>
          <a:prstGeom prst="rect">
            <a:avLst/>
          </a:prstGeom>
          <a:noFill/>
          <a:ln>
            <a:noFill/>
          </a:ln>
        </p:spPr>
      </p:pic>
      <p:sp>
        <p:nvSpPr>
          <p:cNvPr id="340" name="Google Shape;340;p9"/>
          <p:cNvSpPr/>
          <p:nvPr/>
        </p:nvSpPr>
        <p:spPr>
          <a:xfrm>
            <a:off x="795249" y="1038226"/>
            <a:ext cx="4186326" cy="1095374"/>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200"/>
              <a:buFont typeface="Arial"/>
              <a:buNone/>
            </a:pPr>
            <a:r>
              <a:rPr lang="no-NO" sz="3200" b="0" i="0" u="none" strike="noStrike" cap="none">
                <a:solidFill>
                  <a:schemeClr val="lt1"/>
                </a:solidFill>
                <a:latin typeface="Arial"/>
                <a:ea typeface="Arial"/>
                <a:cs typeface="Arial"/>
                <a:sym typeface="Arial"/>
              </a:rPr>
              <a:t>Applied Autonomy</a:t>
            </a:r>
            <a:endParaRPr sz="3200" b="0" i="0" u="none" strike="noStrike" cap="none">
              <a:solidFill>
                <a:schemeClr val="lt1"/>
              </a:solidFill>
              <a:latin typeface="Arial"/>
              <a:ea typeface="Arial"/>
              <a:cs typeface="Arial"/>
              <a:sym typeface="Arial"/>
            </a:endParaRPr>
          </a:p>
        </p:txBody>
      </p:sp>
      <p:cxnSp>
        <p:nvCxnSpPr>
          <p:cNvPr id="341" name="Google Shape;341;p9"/>
          <p:cNvCxnSpPr/>
          <p:nvPr/>
        </p:nvCxnSpPr>
        <p:spPr>
          <a:xfrm>
            <a:off x="904875" y="2276475"/>
            <a:ext cx="1771650" cy="0"/>
          </a:xfrm>
          <a:prstGeom prst="straightConnector1">
            <a:avLst/>
          </a:prstGeom>
          <a:noFill/>
          <a:ln w="9525" cap="flat" cmpd="sng">
            <a:solidFill>
              <a:srgbClr val="75E5FF"/>
            </a:solidFill>
            <a:prstDash val="solid"/>
            <a:round/>
            <a:headEnd type="none" w="sm" len="sm"/>
            <a:tailEnd type="none" w="sm" len="sm"/>
          </a:ln>
        </p:spPr>
      </p:cxnSp>
      <p:sp>
        <p:nvSpPr>
          <p:cNvPr id="342" name="Google Shape;342;p9"/>
          <p:cNvSpPr/>
          <p:nvPr/>
        </p:nvSpPr>
        <p:spPr>
          <a:xfrm>
            <a:off x="795249" y="2419351"/>
            <a:ext cx="4186326" cy="82867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no-NO" sz="1800" b="0" i="0" u="none" strike="noStrike" cap="none">
                <a:solidFill>
                  <a:schemeClr val="lt1"/>
                </a:solidFill>
                <a:latin typeface="Arial"/>
                <a:ea typeface="Arial"/>
                <a:cs typeface="Arial"/>
                <a:sym typeface="Arial"/>
              </a:rPr>
              <a:t>Future City Tech 2022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no-NO" sz="1800" b="0" i="0" u="none" strike="noStrike" cap="none">
                <a:solidFill>
                  <a:schemeClr val="lt1"/>
                </a:solidFill>
                <a:latin typeface="Arial"/>
                <a:ea typeface="Arial"/>
                <a:cs typeface="Arial"/>
                <a:sym typeface="Arial"/>
              </a:rPr>
              <a:t>June 2022</a:t>
            </a:r>
            <a:endParaRPr sz="1400" b="0" i="0" u="none" strike="noStrike" cap="none">
              <a:solidFill>
                <a:srgbClr val="000000"/>
              </a:solidFill>
              <a:latin typeface="Arial"/>
              <a:ea typeface="Arial"/>
              <a:cs typeface="Arial"/>
              <a:sym typeface="Arial"/>
            </a:endParaRPr>
          </a:p>
        </p:txBody>
      </p:sp>
      <p:pic>
        <p:nvPicPr>
          <p:cNvPr id="343" name="Google Shape;343;p9"/>
          <p:cNvPicPr preferRelativeResize="0"/>
          <p:nvPr/>
        </p:nvPicPr>
        <p:blipFill rotWithShape="1">
          <a:blip r:embed="rId4">
            <a:alphaModFix/>
          </a:blip>
          <a:srcRect l="15991" r="29496" b="7200"/>
          <a:stretch/>
        </p:blipFill>
        <p:spPr>
          <a:xfrm>
            <a:off x="6836442" y="0"/>
            <a:ext cx="5355558" cy="6857999"/>
          </a:xfrm>
          <a:prstGeom prst="rect">
            <a:avLst/>
          </a:prstGeom>
          <a:noFill/>
          <a:ln>
            <a:noFill/>
          </a:ln>
        </p:spPr>
      </p:pic>
      <p:grpSp>
        <p:nvGrpSpPr>
          <p:cNvPr id="344" name="Google Shape;344;p9"/>
          <p:cNvGrpSpPr/>
          <p:nvPr/>
        </p:nvGrpSpPr>
        <p:grpSpPr>
          <a:xfrm>
            <a:off x="1924053" y="4710075"/>
            <a:ext cx="2497500" cy="1046642"/>
            <a:chOff x="1695453" y="3748050"/>
            <a:chExt cx="2497500" cy="1046642"/>
          </a:xfrm>
        </p:grpSpPr>
        <p:sp>
          <p:nvSpPr>
            <p:cNvPr id="345" name="Google Shape;345;p9"/>
            <p:cNvSpPr/>
            <p:nvPr/>
          </p:nvSpPr>
          <p:spPr>
            <a:xfrm>
              <a:off x="1695453" y="3748050"/>
              <a:ext cx="24975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no-NO" sz="1050" b="1" i="0" u="none" strike="noStrike" cap="none">
                  <a:solidFill>
                    <a:schemeClr val="lt1"/>
                  </a:solidFill>
                  <a:latin typeface="Arial"/>
                  <a:ea typeface="Arial"/>
                  <a:cs typeface="Arial"/>
                  <a:sym typeface="Arial"/>
                </a:rPr>
                <a:t>Marius Halle</a:t>
              </a:r>
              <a:endParaRPr sz="1600" b="0" i="0" u="none" strike="noStrike" cap="none">
                <a:solidFill>
                  <a:schemeClr val="lt1"/>
                </a:solidFill>
                <a:latin typeface="Arial"/>
                <a:ea typeface="Arial"/>
                <a:cs typeface="Arial"/>
                <a:sym typeface="Arial"/>
              </a:endParaRPr>
            </a:p>
          </p:txBody>
        </p:sp>
        <p:sp>
          <p:nvSpPr>
            <p:cNvPr id="346" name="Google Shape;346;p9"/>
            <p:cNvSpPr/>
            <p:nvPr/>
          </p:nvSpPr>
          <p:spPr>
            <a:xfrm>
              <a:off x="1695453" y="4024892"/>
              <a:ext cx="2497500" cy="7698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900"/>
                <a:buFont typeface="Arial"/>
                <a:buNone/>
              </a:pPr>
              <a:r>
                <a:rPr lang="no-NO" sz="900" b="0" i="0" u="none" strike="noStrike" cap="none">
                  <a:solidFill>
                    <a:schemeClr val="lt1"/>
                  </a:solidFill>
                  <a:latin typeface="Arial"/>
                  <a:ea typeface="Arial"/>
                  <a:cs typeface="Arial"/>
                  <a:sym typeface="Arial"/>
                </a:rPr>
                <a:t>marius.halle@appliedautonomy.no</a:t>
              </a:r>
              <a:endParaRPr sz="900" b="0" i="0" u="none" strike="noStrike" cap="none">
                <a:solidFill>
                  <a:schemeClr val="lt1"/>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900"/>
                <a:buFont typeface="Arial"/>
                <a:buNone/>
              </a:pPr>
              <a:r>
                <a:rPr lang="no-NO" sz="900" b="0" i="0" u="none" strike="noStrike" cap="none">
                  <a:solidFill>
                    <a:schemeClr val="lt1"/>
                  </a:solidFill>
                  <a:latin typeface="Arial"/>
                  <a:ea typeface="Arial"/>
                  <a:cs typeface="Arial"/>
                  <a:sym typeface="Arial"/>
                </a:rPr>
                <a:t>www.appliedautonomy.no</a:t>
              </a:r>
              <a:endParaRPr sz="9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no-NO" sz="800" b="0" i="0" u="none" strike="noStrike" cap="none">
                  <a:solidFill>
                    <a:schemeClr val="lt1"/>
                  </a:solidFill>
                  <a:latin typeface="Arial"/>
                  <a:ea typeface="Arial"/>
                  <a:cs typeface="Arial"/>
                  <a:sym typeface="Arial"/>
                </a:rPr>
                <a:t> </a:t>
              </a:r>
              <a:endParaRPr sz="1400" b="0" i="0" u="none" strike="noStrike" cap="none">
                <a:solidFill>
                  <a:schemeClr val="lt1"/>
                </a:solidFill>
                <a:latin typeface="Arial"/>
                <a:ea typeface="Arial"/>
                <a:cs typeface="Arial"/>
                <a:sym typeface="Arial"/>
              </a:endParaRPr>
            </a:p>
          </p:txBody>
        </p:sp>
      </p:grpSp>
      <p:pic>
        <p:nvPicPr>
          <p:cNvPr id="3" name="Bilde 2" descr="Et bilde som inneholder person, dress, mann, stående&#10;&#10;Automatisk generert beskrivelse">
            <a:extLst>
              <a:ext uri="{FF2B5EF4-FFF2-40B4-BE49-F238E27FC236}">
                <a16:creationId xmlns:a16="http://schemas.microsoft.com/office/drawing/2014/main" id="{05D0BC55-B86D-8EC6-4EC3-FB3A2CEC0D12}"/>
              </a:ext>
            </a:extLst>
          </p:cNvPr>
          <p:cNvPicPr>
            <a:picLocks noChangeAspect="1"/>
          </p:cNvPicPr>
          <p:nvPr/>
        </p:nvPicPr>
        <p:blipFill>
          <a:blip r:embed="rId5"/>
          <a:stretch>
            <a:fillRect/>
          </a:stretch>
        </p:blipFill>
        <p:spPr>
          <a:xfrm>
            <a:off x="805297" y="4461305"/>
            <a:ext cx="1118756" cy="11187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g12fbe55718e_0_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no-NO"/>
              <a:t>10</a:t>
            </a:fld>
            <a:endParaRPr/>
          </a:p>
        </p:txBody>
      </p:sp>
      <p:sp>
        <p:nvSpPr>
          <p:cNvPr id="701" name="Google Shape;701;g12fbe55718e_0_0"/>
          <p:cNvSpPr txBox="1">
            <a:spLocks noGrp="1"/>
          </p:cNvSpPr>
          <p:nvPr>
            <p:ph type="title"/>
          </p:nvPr>
        </p:nvSpPr>
        <p:spPr>
          <a:xfrm>
            <a:off x="553400" y="89375"/>
            <a:ext cx="9773100" cy="6567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0288A5"/>
              </a:buClr>
              <a:buSzPts val="3700"/>
              <a:buFont typeface="Open Sans"/>
              <a:buNone/>
            </a:pPr>
            <a:r>
              <a:rPr lang="no-NO" b="1">
                <a:solidFill>
                  <a:srgbClr val="004452"/>
                </a:solidFill>
              </a:rPr>
              <a:t>Case studies Automated Mobility</a:t>
            </a:r>
            <a:br>
              <a:rPr lang="no-NO" b="1">
                <a:solidFill>
                  <a:srgbClr val="004452"/>
                </a:solidFill>
              </a:rPr>
            </a:br>
            <a:r>
              <a:rPr lang="no-NO">
                <a:solidFill>
                  <a:srgbClr val="004452"/>
                </a:solidFill>
              </a:rPr>
              <a:t>Proven ability to deliver on autonomous bus projects</a:t>
            </a:r>
            <a:endParaRPr>
              <a:solidFill>
                <a:srgbClr val="004452"/>
              </a:solidFill>
            </a:endParaRPr>
          </a:p>
        </p:txBody>
      </p:sp>
      <p:sp>
        <p:nvSpPr>
          <p:cNvPr id="702" name="Google Shape;702;g12fbe55718e_0_0"/>
          <p:cNvSpPr/>
          <p:nvPr/>
        </p:nvSpPr>
        <p:spPr>
          <a:xfrm>
            <a:off x="553400" y="1445342"/>
            <a:ext cx="4018500" cy="334200"/>
          </a:xfrm>
          <a:prstGeom prst="roundRect">
            <a:avLst>
              <a:gd name="adj" fmla="val 0"/>
            </a:avLst>
          </a:prstGeom>
          <a:solidFill>
            <a:srgbClr val="004452"/>
          </a:solidFill>
          <a:ln>
            <a:noFill/>
          </a:ln>
        </p:spPr>
        <p:txBody>
          <a:bodyPr spcFirstLastPara="1" wrap="square" lIns="144000"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no-NO" sz="1200" b="1" i="0" u="none" strike="noStrike" cap="none">
                <a:solidFill>
                  <a:schemeClr val="lt1"/>
                </a:solidFill>
                <a:latin typeface="Arial"/>
                <a:ea typeface="Arial"/>
                <a:cs typeface="Arial"/>
                <a:sym typeface="Arial"/>
              </a:rPr>
              <a:t>Key numbers verifying the xFlow</a:t>
            </a:r>
            <a:r>
              <a:rPr lang="no-NO" sz="1200" b="1" i="0" u="none" strike="noStrike" cap="none" baseline="30000">
                <a:solidFill>
                  <a:schemeClr val="lt1"/>
                </a:solidFill>
                <a:latin typeface="Arial"/>
                <a:ea typeface="Arial"/>
                <a:cs typeface="Arial"/>
                <a:sym typeface="Arial"/>
              </a:rPr>
              <a:t>® </a:t>
            </a:r>
            <a:r>
              <a:rPr lang="no-NO" sz="1200" b="1" i="0" u="none" strike="noStrike" cap="none">
                <a:solidFill>
                  <a:schemeClr val="lt1"/>
                </a:solidFill>
                <a:latin typeface="Arial"/>
                <a:ea typeface="Arial"/>
                <a:cs typeface="Arial"/>
                <a:sym typeface="Arial"/>
              </a:rPr>
              <a:t>platform</a:t>
            </a:r>
            <a:endParaRPr sz="1200" b="1" i="0" u="none" strike="noStrike" cap="none">
              <a:solidFill>
                <a:schemeClr val="lt1"/>
              </a:solidFill>
              <a:latin typeface="Arial"/>
              <a:ea typeface="Arial"/>
              <a:cs typeface="Arial"/>
              <a:sym typeface="Arial"/>
            </a:endParaRPr>
          </a:p>
        </p:txBody>
      </p:sp>
      <p:sp>
        <p:nvSpPr>
          <p:cNvPr id="703" name="Google Shape;703;g12fbe55718e_0_0"/>
          <p:cNvSpPr/>
          <p:nvPr/>
        </p:nvSpPr>
        <p:spPr>
          <a:xfrm>
            <a:off x="4722278" y="1445342"/>
            <a:ext cx="7134600" cy="334200"/>
          </a:xfrm>
          <a:prstGeom prst="roundRect">
            <a:avLst>
              <a:gd name="adj" fmla="val 0"/>
            </a:avLst>
          </a:prstGeom>
          <a:solidFill>
            <a:srgbClr val="004452"/>
          </a:solidFill>
          <a:ln>
            <a:noFill/>
          </a:ln>
        </p:spPr>
        <p:txBody>
          <a:bodyPr spcFirstLastPara="1" wrap="square" lIns="144000"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no-NO" sz="1200" b="1" i="0" u="none" strike="noStrike" cap="none">
                <a:solidFill>
                  <a:schemeClr val="lt1"/>
                </a:solidFill>
                <a:latin typeface="Arial"/>
                <a:ea typeface="Arial"/>
                <a:cs typeface="Arial"/>
                <a:sym typeface="Arial"/>
              </a:rPr>
              <a:t>Case studies</a:t>
            </a:r>
            <a:endParaRPr sz="1200" b="1" i="0" u="none" strike="noStrike" cap="none">
              <a:solidFill>
                <a:schemeClr val="lt1"/>
              </a:solidFill>
              <a:latin typeface="Arial"/>
              <a:ea typeface="Arial"/>
              <a:cs typeface="Arial"/>
              <a:sym typeface="Arial"/>
            </a:endParaRPr>
          </a:p>
        </p:txBody>
      </p:sp>
      <p:sp>
        <p:nvSpPr>
          <p:cNvPr id="704" name="Google Shape;704;g12fbe55718e_0_0"/>
          <p:cNvSpPr/>
          <p:nvPr/>
        </p:nvSpPr>
        <p:spPr>
          <a:xfrm>
            <a:off x="6882582" y="1931198"/>
            <a:ext cx="4974248" cy="1355630"/>
          </a:xfrm>
          <a:prstGeom prst="rect">
            <a:avLst/>
          </a:prstGeom>
          <a:solidFill>
            <a:srgbClr val="004452">
              <a:alpha val="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705" name="Google Shape;705;g12fbe55718e_0_0"/>
          <p:cNvPicPr preferRelativeResize="0"/>
          <p:nvPr/>
        </p:nvPicPr>
        <p:blipFill rotWithShape="1">
          <a:blip r:embed="rId3">
            <a:alphaModFix/>
          </a:blip>
          <a:srcRect/>
          <a:stretch/>
        </p:blipFill>
        <p:spPr>
          <a:xfrm>
            <a:off x="4717782" y="1931198"/>
            <a:ext cx="2164800" cy="1355630"/>
          </a:xfrm>
          <a:prstGeom prst="rect">
            <a:avLst/>
          </a:prstGeom>
          <a:noFill/>
          <a:ln>
            <a:noFill/>
          </a:ln>
        </p:spPr>
      </p:pic>
      <p:sp>
        <p:nvSpPr>
          <p:cNvPr id="706" name="Google Shape;706;g12fbe55718e_0_0"/>
          <p:cNvSpPr/>
          <p:nvPr/>
        </p:nvSpPr>
        <p:spPr>
          <a:xfrm>
            <a:off x="7020231" y="1931198"/>
            <a:ext cx="4836600" cy="1296000"/>
          </a:xfrm>
          <a:prstGeom prst="rect">
            <a:avLst/>
          </a:prstGeom>
          <a:noFill/>
          <a:ln>
            <a:noFill/>
          </a:ln>
        </p:spPr>
        <p:txBody>
          <a:bodyPr spcFirstLastPara="1" wrap="square" lIns="36000" tIns="45700" rIns="36000"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no-NO" sz="1100" b="1" i="0" u="none" strike="noStrike" cap="none">
                <a:solidFill>
                  <a:srgbClr val="004452"/>
                </a:solidFill>
                <a:latin typeface="Arial"/>
                <a:ea typeface="Arial"/>
                <a:cs typeface="Arial"/>
                <a:sym typeface="Arial"/>
              </a:rPr>
              <a:t>The first autonomous bus in the world to be driving in open traffic without an operator, 2021 Kongsberg</a:t>
            </a:r>
            <a:endParaRPr sz="1100" b="1" i="0" u="none" strike="noStrike" cap="none">
              <a:solidFill>
                <a:srgbClr val="004452"/>
              </a:solidFill>
              <a:latin typeface="Arial"/>
              <a:ea typeface="Arial"/>
              <a:cs typeface="Arial"/>
              <a:sym typeface="Arial"/>
            </a:endParaRPr>
          </a:p>
          <a:p>
            <a:pPr marL="176212" marR="0" lvl="0" indent="-176212" algn="l" rtl="0">
              <a:lnSpc>
                <a:spcPct val="100000"/>
              </a:lnSpc>
              <a:spcBef>
                <a:spcPts val="200"/>
              </a:spcBef>
              <a:spcAft>
                <a:spcPts val="0"/>
              </a:spcAft>
              <a:buClr>
                <a:srgbClr val="000000"/>
              </a:buClr>
              <a:buSzPts val="1100"/>
              <a:buFont typeface="Arial"/>
              <a:buChar char="•"/>
            </a:pPr>
            <a:r>
              <a:rPr lang="no-NO" sz="1050" b="0" i="0" u="none" strike="noStrike" cap="none">
                <a:solidFill>
                  <a:srgbClr val="004452"/>
                </a:solidFill>
                <a:latin typeface="Arial"/>
                <a:ea typeface="Arial"/>
                <a:cs typeface="Arial"/>
                <a:sym typeface="Arial"/>
              </a:rPr>
              <a:t>4.4 km route connecting the train station and the technology park</a:t>
            </a:r>
            <a:endParaRPr sz="1050" b="0" i="0" u="none" strike="noStrike" cap="none">
              <a:solidFill>
                <a:srgbClr val="004452"/>
              </a:solidFill>
              <a:latin typeface="Arial"/>
              <a:ea typeface="Arial"/>
              <a:cs typeface="Arial"/>
              <a:sym typeface="Arial"/>
            </a:endParaRPr>
          </a:p>
          <a:p>
            <a:pPr marL="176212" marR="0" lvl="0" indent="-176212" algn="l" rtl="0">
              <a:lnSpc>
                <a:spcPct val="100000"/>
              </a:lnSpc>
              <a:spcBef>
                <a:spcPts val="200"/>
              </a:spcBef>
              <a:spcAft>
                <a:spcPts val="0"/>
              </a:spcAft>
              <a:buClr>
                <a:srgbClr val="000000"/>
              </a:buClr>
              <a:buSzPts val="1100"/>
              <a:buFont typeface="Arial"/>
              <a:buChar char="•"/>
            </a:pPr>
            <a:r>
              <a:rPr lang="no-NO" sz="1050" b="0" i="0" u="none" strike="noStrike" cap="none">
                <a:solidFill>
                  <a:srgbClr val="004452"/>
                </a:solidFill>
                <a:latin typeface="Arial"/>
                <a:ea typeface="Arial"/>
                <a:cs typeface="Arial"/>
                <a:sym typeface="Arial"/>
              </a:rPr>
              <a:t>Bus service was fully integrated into public transport booking and ticketing system</a:t>
            </a:r>
            <a:endParaRPr sz="1200" b="0" i="0" u="none" strike="noStrike" cap="none">
              <a:solidFill>
                <a:srgbClr val="004452"/>
              </a:solidFill>
              <a:latin typeface="Arial"/>
              <a:ea typeface="Arial"/>
              <a:cs typeface="Arial"/>
              <a:sym typeface="Arial"/>
            </a:endParaRPr>
          </a:p>
          <a:p>
            <a:pPr marL="176212" marR="0" lvl="0" indent="-176212" algn="l" rtl="0">
              <a:lnSpc>
                <a:spcPct val="100000"/>
              </a:lnSpc>
              <a:spcBef>
                <a:spcPts val="200"/>
              </a:spcBef>
              <a:spcAft>
                <a:spcPts val="0"/>
              </a:spcAft>
              <a:buClr>
                <a:srgbClr val="000000"/>
              </a:buClr>
              <a:buSzPts val="1100"/>
              <a:buFont typeface="Arial"/>
              <a:buChar char="•"/>
            </a:pPr>
            <a:r>
              <a:rPr lang="no-NO" sz="1050" b="0" i="0" u="none" strike="noStrike" cap="none">
                <a:solidFill>
                  <a:srgbClr val="004452"/>
                </a:solidFill>
                <a:latin typeface="Arial"/>
                <a:ea typeface="Arial"/>
                <a:cs typeface="Arial"/>
                <a:sym typeface="Arial"/>
              </a:rPr>
              <a:t>Collaboration between national and local public transport providers and government, with AA as the main supplier</a:t>
            </a:r>
            <a:endParaRPr sz="1200" b="0" i="0" u="none" strike="noStrike" cap="none">
              <a:solidFill>
                <a:srgbClr val="004452"/>
              </a:solidFill>
              <a:latin typeface="Arial"/>
              <a:ea typeface="Arial"/>
              <a:cs typeface="Arial"/>
              <a:sym typeface="Arial"/>
            </a:endParaRPr>
          </a:p>
        </p:txBody>
      </p:sp>
      <p:sp>
        <p:nvSpPr>
          <p:cNvPr id="707" name="Google Shape;707;g12fbe55718e_0_0"/>
          <p:cNvSpPr/>
          <p:nvPr/>
        </p:nvSpPr>
        <p:spPr>
          <a:xfrm>
            <a:off x="6882582" y="3405378"/>
            <a:ext cx="4974248" cy="1321500"/>
          </a:xfrm>
          <a:prstGeom prst="rect">
            <a:avLst/>
          </a:prstGeom>
          <a:solidFill>
            <a:srgbClr val="004452">
              <a:alpha val="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708" name="Google Shape;708;g12fbe55718e_0_0"/>
          <p:cNvPicPr preferRelativeResize="0"/>
          <p:nvPr/>
        </p:nvPicPr>
        <p:blipFill rotWithShape="1">
          <a:blip r:embed="rId4">
            <a:alphaModFix/>
          </a:blip>
          <a:srcRect/>
          <a:stretch/>
        </p:blipFill>
        <p:spPr>
          <a:xfrm>
            <a:off x="4717783" y="3405378"/>
            <a:ext cx="2164800" cy="1321546"/>
          </a:xfrm>
          <a:prstGeom prst="rect">
            <a:avLst/>
          </a:prstGeom>
          <a:noFill/>
          <a:ln>
            <a:noFill/>
          </a:ln>
        </p:spPr>
      </p:pic>
      <p:sp>
        <p:nvSpPr>
          <p:cNvPr id="709" name="Google Shape;709;g12fbe55718e_0_0"/>
          <p:cNvSpPr/>
          <p:nvPr/>
        </p:nvSpPr>
        <p:spPr>
          <a:xfrm>
            <a:off x="7020231" y="3405378"/>
            <a:ext cx="4836600" cy="1321500"/>
          </a:xfrm>
          <a:prstGeom prst="rect">
            <a:avLst/>
          </a:prstGeom>
          <a:noFill/>
          <a:ln>
            <a:noFill/>
          </a:ln>
        </p:spPr>
        <p:txBody>
          <a:bodyPr spcFirstLastPara="1" wrap="square" lIns="36000" tIns="45700" rIns="36000"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no-NO" sz="1100" b="1" i="0" u="none" strike="noStrike" cap="none">
                <a:solidFill>
                  <a:srgbClr val="004452"/>
                </a:solidFill>
                <a:latin typeface="Arial"/>
                <a:ea typeface="Arial"/>
                <a:cs typeface="Arial"/>
                <a:sym typeface="Arial"/>
              </a:rPr>
              <a:t>Autonomous bus with on-demand service, 2020 Trondheim</a:t>
            </a:r>
            <a:endParaRPr sz="1100" b="0" i="0" u="none" strike="noStrike" cap="none">
              <a:solidFill>
                <a:srgbClr val="004452"/>
              </a:solidFill>
              <a:latin typeface="Arial"/>
              <a:ea typeface="Arial"/>
              <a:cs typeface="Arial"/>
              <a:sym typeface="Arial"/>
            </a:endParaRPr>
          </a:p>
          <a:p>
            <a:pPr marL="176212" marR="0" lvl="0" indent="-176212" algn="l" rtl="0">
              <a:lnSpc>
                <a:spcPct val="100000"/>
              </a:lnSpc>
              <a:spcBef>
                <a:spcPts val="200"/>
              </a:spcBef>
              <a:spcAft>
                <a:spcPts val="0"/>
              </a:spcAft>
              <a:buClr>
                <a:srgbClr val="000000"/>
              </a:buClr>
              <a:buSzPts val="1100"/>
              <a:buFont typeface="Arial"/>
              <a:buChar char="•"/>
            </a:pPr>
            <a:r>
              <a:rPr lang="no-NO" sz="1050" b="0" i="0" u="none" strike="noStrike" cap="none">
                <a:solidFill>
                  <a:srgbClr val="004452"/>
                </a:solidFill>
                <a:latin typeface="Arial"/>
                <a:ea typeface="Arial"/>
                <a:cs typeface="Arial"/>
                <a:sym typeface="Arial"/>
              </a:rPr>
              <a:t>First autonomous on-demand public transport service in Europe</a:t>
            </a:r>
            <a:endParaRPr sz="1050" b="0" i="0" u="none" strike="noStrike" cap="none">
              <a:solidFill>
                <a:srgbClr val="004452"/>
              </a:solidFill>
              <a:latin typeface="Arial"/>
              <a:ea typeface="Arial"/>
              <a:cs typeface="Arial"/>
              <a:sym typeface="Arial"/>
            </a:endParaRPr>
          </a:p>
          <a:p>
            <a:pPr marL="176212" marR="0" lvl="0" indent="-176212" algn="l" rtl="0">
              <a:lnSpc>
                <a:spcPct val="100000"/>
              </a:lnSpc>
              <a:spcBef>
                <a:spcPts val="200"/>
              </a:spcBef>
              <a:spcAft>
                <a:spcPts val="0"/>
              </a:spcAft>
              <a:buClr>
                <a:srgbClr val="000000"/>
              </a:buClr>
              <a:buSzPts val="1100"/>
              <a:buFont typeface="Arial"/>
              <a:buChar char="•"/>
            </a:pPr>
            <a:r>
              <a:rPr lang="no-NO" sz="1050" b="0" i="0" u="none" strike="noStrike" cap="none">
                <a:solidFill>
                  <a:srgbClr val="004452"/>
                </a:solidFill>
                <a:latin typeface="Arial"/>
                <a:ea typeface="Arial"/>
                <a:cs typeface="Arial"/>
                <a:sym typeface="Arial"/>
              </a:rPr>
              <a:t>Not a fixed route: ordered by passengers via a 3rd party app</a:t>
            </a:r>
            <a:endParaRPr sz="1050" b="0" i="0" u="none" strike="noStrike" cap="none">
              <a:solidFill>
                <a:srgbClr val="004452"/>
              </a:solidFill>
              <a:latin typeface="Arial"/>
              <a:ea typeface="Arial"/>
              <a:cs typeface="Arial"/>
              <a:sym typeface="Arial"/>
            </a:endParaRPr>
          </a:p>
          <a:p>
            <a:pPr marL="176212" marR="0" lvl="0" indent="-176212" algn="l" rtl="0">
              <a:lnSpc>
                <a:spcPct val="100000"/>
              </a:lnSpc>
              <a:spcBef>
                <a:spcPts val="200"/>
              </a:spcBef>
              <a:spcAft>
                <a:spcPts val="0"/>
              </a:spcAft>
              <a:buClr>
                <a:srgbClr val="000000"/>
              </a:buClr>
              <a:buSzPts val="1100"/>
              <a:buFont typeface="Arial"/>
              <a:buChar char="•"/>
            </a:pPr>
            <a:r>
              <a:rPr lang="no-NO" sz="1050" b="0" i="0" u="none" strike="noStrike" cap="none">
                <a:solidFill>
                  <a:srgbClr val="004452"/>
                </a:solidFill>
                <a:latin typeface="Arial"/>
                <a:ea typeface="Arial"/>
                <a:cs typeface="Arial"/>
                <a:sym typeface="Arial"/>
              </a:rPr>
              <a:t>Applied Autonomy dispatches the bus in real-time according to the incoming orders</a:t>
            </a:r>
            <a:endParaRPr sz="1200" b="0" i="0" u="none" strike="noStrike" cap="none">
              <a:solidFill>
                <a:srgbClr val="004452"/>
              </a:solidFill>
              <a:latin typeface="Arial"/>
              <a:ea typeface="Arial"/>
              <a:cs typeface="Arial"/>
              <a:sym typeface="Arial"/>
            </a:endParaRPr>
          </a:p>
          <a:p>
            <a:pPr marL="176212" marR="0" lvl="0" indent="-176212" algn="l" rtl="0">
              <a:lnSpc>
                <a:spcPct val="100000"/>
              </a:lnSpc>
              <a:spcBef>
                <a:spcPts val="200"/>
              </a:spcBef>
              <a:spcAft>
                <a:spcPts val="0"/>
              </a:spcAft>
              <a:buClr>
                <a:srgbClr val="000000"/>
              </a:buClr>
              <a:buSzPts val="1100"/>
              <a:buFont typeface="Arial"/>
              <a:buChar char="•"/>
            </a:pPr>
            <a:r>
              <a:rPr lang="no-NO" sz="1050" b="0" i="0" u="none" strike="noStrike" cap="none">
                <a:solidFill>
                  <a:srgbClr val="004452"/>
                </a:solidFill>
                <a:latin typeface="Arial"/>
                <a:ea typeface="Arial"/>
                <a:cs typeface="Arial"/>
                <a:sym typeface="Arial"/>
              </a:rPr>
              <a:t>Applied Autonomy programmed the bus route and arranged all required permits and infrastructure for the bus</a:t>
            </a:r>
            <a:endParaRPr sz="1200" b="0" i="0" u="none" strike="noStrike" cap="none">
              <a:solidFill>
                <a:srgbClr val="004452"/>
              </a:solidFill>
              <a:latin typeface="Arial"/>
              <a:ea typeface="Arial"/>
              <a:cs typeface="Arial"/>
              <a:sym typeface="Arial"/>
            </a:endParaRPr>
          </a:p>
        </p:txBody>
      </p:sp>
      <p:sp>
        <p:nvSpPr>
          <p:cNvPr id="710" name="Google Shape;710;g12fbe55718e_0_0"/>
          <p:cNvSpPr/>
          <p:nvPr/>
        </p:nvSpPr>
        <p:spPr>
          <a:xfrm>
            <a:off x="737418" y="2161957"/>
            <a:ext cx="717900" cy="717900"/>
          </a:xfrm>
          <a:prstGeom prst="ellipse">
            <a:avLst/>
          </a:prstGeom>
          <a:solidFill>
            <a:srgbClr val="004452">
              <a:alpha val="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no-NO" sz="1600" b="1" i="0" u="none" strike="noStrike" cap="none">
                <a:solidFill>
                  <a:srgbClr val="004452"/>
                </a:solidFill>
                <a:latin typeface="Arial"/>
                <a:ea typeface="Arial"/>
                <a:cs typeface="Arial"/>
                <a:sym typeface="Arial"/>
              </a:rPr>
              <a:t>4</a:t>
            </a:r>
            <a:endParaRPr sz="1600" b="1" i="0" u="none" strike="noStrike" cap="none">
              <a:solidFill>
                <a:srgbClr val="004452"/>
              </a:solidFill>
              <a:latin typeface="Arial"/>
              <a:ea typeface="Arial"/>
              <a:cs typeface="Arial"/>
              <a:sym typeface="Arial"/>
            </a:endParaRPr>
          </a:p>
        </p:txBody>
      </p:sp>
      <p:sp>
        <p:nvSpPr>
          <p:cNvPr id="711" name="Google Shape;711;g12fbe55718e_0_0"/>
          <p:cNvSpPr/>
          <p:nvPr/>
        </p:nvSpPr>
        <p:spPr>
          <a:xfrm>
            <a:off x="1596847" y="2176729"/>
            <a:ext cx="2833500" cy="665100"/>
          </a:xfrm>
          <a:prstGeom prst="rect">
            <a:avLst/>
          </a:prstGeom>
          <a:noFill/>
          <a:ln>
            <a:noFill/>
          </a:ln>
        </p:spPr>
        <p:txBody>
          <a:bodyPr spcFirstLastPara="1" wrap="square" lIns="36000" tIns="45700" rIns="360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no-NO" sz="1400" b="1" i="0" u="none" strike="noStrike" cap="none">
                <a:solidFill>
                  <a:srgbClr val="004452"/>
                </a:solidFill>
                <a:latin typeface="Arial"/>
                <a:ea typeface="Arial"/>
                <a:cs typeface="Arial"/>
                <a:sym typeface="Arial"/>
              </a:rPr>
              <a:t># of Paying customers</a:t>
            </a:r>
            <a:endParaRPr sz="1400" b="0" i="0" u="none" strike="noStrike" cap="none">
              <a:solidFill>
                <a:srgbClr val="004452"/>
              </a:solidFill>
              <a:latin typeface="Arial"/>
              <a:ea typeface="Arial"/>
              <a:cs typeface="Arial"/>
              <a:sym typeface="Arial"/>
            </a:endParaRPr>
          </a:p>
        </p:txBody>
      </p:sp>
      <p:sp>
        <p:nvSpPr>
          <p:cNvPr id="712" name="Google Shape;712;g12fbe55718e_0_0"/>
          <p:cNvSpPr/>
          <p:nvPr/>
        </p:nvSpPr>
        <p:spPr>
          <a:xfrm>
            <a:off x="737418" y="3237271"/>
            <a:ext cx="717900" cy="717900"/>
          </a:xfrm>
          <a:prstGeom prst="ellipse">
            <a:avLst/>
          </a:prstGeom>
          <a:solidFill>
            <a:srgbClr val="004452">
              <a:alpha val="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no-NO" sz="1600" b="1" i="0" u="none" strike="noStrike" cap="none">
                <a:solidFill>
                  <a:srgbClr val="004452"/>
                </a:solidFill>
                <a:latin typeface="Arial"/>
                <a:ea typeface="Arial"/>
                <a:cs typeface="Arial"/>
                <a:sym typeface="Arial"/>
              </a:rPr>
              <a:t>11</a:t>
            </a:r>
            <a:endParaRPr sz="1600" b="1" i="0" u="none" strike="noStrike" cap="none">
              <a:solidFill>
                <a:srgbClr val="004452"/>
              </a:solidFill>
              <a:latin typeface="Arial"/>
              <a:ea typeface="Arial"/>
              <a:cs typeface="Arial"/>
              <a:sym typeface="Arial"/>
            </a:endParaRPr>
          </a:p>
        </p:txBody>
      </p:sp>
      <p:sp>
        <p:nvSpPr>
          <p:cNvPr id="713" name="Google Shape;713;g12fbe55718e_0_0"/>
          <p:cNvSpPr/>
          <p:nvPr/>
        </p:nvSpPr>
        <p:spPr>
          <a:xfrm>
            <a:off x="1596847" y="3263598"/>
            <a:ext cx="2833500" cy="665100"/>
          </a:xfrm>
          <a:prstGeom prst="rect">
            <a:avLst/>
          </a:prstGeom>
          <a:noFill/>
          <a:ln>
            <a:noFill/>
          </a:ln>
        </p:spPr>
        <p:txBody>
          <a:bodyPr spcFirstLastPara="1" wrap="square" lIns="36000" tIns="45700" rIns="360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no-NO" sz="1400" b="1" i="0" u="none" strike="noStrike" cap="none">
                <a:solidFill>
                  <a:srgbClr val="004452"/>
                </a:solidFill>
                <a:latin typeface="Arial"/>
                <a:ea typeface="Arial"/>
                <a:cs typeface="Arial"/>
                <a:sym typeface="Arial"/>
              </a:rPr>
              <a:t># test partners/pilots</a:t>
            </a:r>
            <a:endParaRPr sz="1400" b="0" i="0" u="none" strike="noStrike" cap="none">
              <a:solidFill>
                <a:srgbClr val="004452"/>
              </a:solidFill>
              <a:latin typeface="Arial"/>
              <a:ea typeface="Arial"/>
              <a:cs typeface="Arial"/>
              <a:sym typeface="Arial"/>
            </a:endParaRPr>
          </a:p>
        </p:txBody>
      </p:sp>
      <p:sp>
        <p:nvSpPr>
          <p:cNvPr id="714" name="Google Shape;714;g12fbe55718e_0_0"/>
          <p:cNvSpPr/>
          <p:nvPr/>
        </p:nvSpPr>
        <p:spPr>
          <a:xfrm>
            <a:off x="737418" y="4312585"/>
            <a:ext cx="717900" cy="717900"/>
          </a:xfrm>
          <a:prstGeom prst="ellipse">
            <a:avLst/>
          </a:prstGeom>
          <a:solidFill>
            <a:srgbClr val="004452">
              <a:alpha val="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no-NO" sz="1600" b="1" i="0" u="none" strike="noStrike" cap="none">
                <a:solidFill>
                  <a:srgbClr val="004452"/>
                </a:solidFill>
                <a:latin typeface="Arial"/>
                <a:ea typeface="Arial"/>
                <a:cs typeface="Arial"/>
                <a:sym typeface="Arial"/>
              </a:rPr>
              <a:t>2</a:t>
            </a:r>
            <a:endParaRPr sz="1600" b="1" i="0" u="none" strike="noStrike" cap="none">
              <a:solidFill>
                <a:srgbClr val="004452"/>
              </a:solidFill>
              <a:latin typeface="Arial"/>
              <a:ea typeface="Arial"/>
              <a:cs typeface="Arial"/>
              <a:sym typeface="Arial"/>
            </a:endParaRPr>
          </a:p>
        </p:txBody>
      </p:sp>
      <p:sp>
        <p:nvSpPr>
          <p:cNvPr id="715" name="Google Shape;715;g12fbe55718e_0_0"/>
          <p:cNvSpPr/>
          <p:nvPr/>
        </p:nvSpPr>
        <p:spPr>
          <a:xfrm>
            <a:off x="1596847" y="4338911"/>
            <a:ext cx="2833500" cy="665100"/>
          </a:xfrm>
          <a:prstGeom prst="rect">
            <a:avLst/>
          </a:prstGeom>
          <a:noFill/>
          <a:ln>
            <a:noFill/>
          </a:ln>
        </p:spPr>
        <p:txBody>
          <a:bodyPr spcFirstLastPara="1" wrap="square" lIns="36000" tIns="45700" rIns="360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no-NO" sz="1400" b="1" i="0" u="none" strike="noStrike" cap="none">
                <a:solidFill>
                  <a:srgbClr val="004452"/>
                </a:solidFill>
                <a:latin typeface="Arial"/>
                <a:ea typeface="Arial"/>
                <a:cs typeface="Arial"/>
                <a:sym typeface="Arial"/>
              </a:rPr>
              <a:t># of grant projects</a:t>
            </a:r>
            <a:endParaRPr sz="1400" b="0" i="0" u="none" strike="noStrike" cap="none">
              <a:solidFill>
                <a:srgbClr val="004452"/>
              </a:solidFill>
              <a:latin typeface="Arial"/>
              <a:ea typeface="Arial"/>
              <a:cs typeface="Arial"/>
              <a:sym typeface="Arial"/>
            </a:endParaRPr>
          </a:p>
        </p:txBody>
      </p:sp>
      <p:sp>
        <p:nvSpPr>
          <p:cNvPr id="716" name="Google Shape;716;g12fbe55718e_0_0"/>
          <p:cNvSpPr/>
          <p:nvPr/>
        </p:nvSpPr>
        <p:spPr>
          <a:xfrm>
            <a:off x="737418" y="5387898"/>
            <a:ext cx="717900" cy="717900"/>
          </a:xfrm>
          <a:prstGeom prst="ellipse">
            <a:avLst/>
          </a:prstGeom>
          <a:solidFill>
            <a:srgbClr val="004452">
              <a:alpha val="8627"/>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no-NO" sz="1500" b="1">
                <a:solidFill>
                  <a:srgbClr val="004452"/>
                </a:solidFill>
              </a:rPr>
              <a:t>22</a:t>
            </a:r>
            <a:r>
              <a:rPr lang="no-NO" sz="1500" b="1" i="0" u="none" strike="noStrike" cap="none">
                <a:solidFill>
                  <a:srgbClr val="004452"/>
                </a:solidFill>
                <a:latin typeface="Arial"/>
                <a:ea typeface="Arial"/>
                <a:cs typeface="Arial"/>
                <a:sym typeface="Arial"/>
              </a:rPr>
              <a:t>0 000</a:t>
            </a:r>
            <a:endParaRPr sz="1500" b="1" i="0" u="none" strike="noStrike" cap="none">
              <a:solidFill>
                <a:srgbClr val="004452"/>
              </a:solidFill>
              <a:latin typeface="Arial"/>
              <a:ea typeface="Arial"/>
              <a:cs typeface="Arial"/>
              <a:sym typeface="Arial"/>
            </a:endParaRPr>
          </a:p>
        </p:txBody>
      </p:sp>
      <p:sp>
        <p:nvSpPr>
          <p:cNvPr id="717" name="Google Shape;717;g12fbe55718e_0_0"/>
          <p:cNvSpPr/>
          <p:nvPr/>
        </p:nvSpPr>
        <p:spPr>
          <a:xfrm>
            <a:off x="1596847" y="5414224"/>
            <a:ext cx="2833500" cy="665100"/>
          </a:xfrm>
          <a:prstGeom prst="rect">
            <a:avLst/>
          </a:prstGeom>
          <a:noFill/>
          <a:ln>
            <a:noFill/>
          </a:ln>
        </p:spPr>
        <p:txBody>
          <a:bodyPr spcFirstLastPara="1" wrap="square" lIns="36000" tIns="45700" rIns="360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no-NO" sz="1400" b="1" i="0" u="none" strike="noStrike" cap="none">
                <a:solidFill>
                  <a:srgbClr val="004452"/>
                </a:solidFill>
                <a:latin typeface="Arial"/>
                <a:ea typeface="Arial"/>
                <a:cs typeface="Arial"/>
                <a:sym typeface="Arial"/>
              </a:rPr>
              <a:t>Km operated with xFlow</a:t>
            </a:r>
            <a:r>
              <a:rPr lang="no-NO" sz="1400" b="1" i="0" u="none" strike="noStrike" cap="none" baseline="30000">
                <a:solidFill>
                  <a:srgbClr val="004452"/>
                </a:solidFill>
                <a:latin typeface="Arial"/>
                <a:ea typeface="Arial"/>
                <a:cs typeface="Arial"/>
                <a:sym typeface="Arial"/>
              </a:rPr>
              <a:t>®</a:t>
            </a:r>
            <a:endParaRPr sz="1400" b="0" i="0" u="none" strike="noStrike" cap="none">
              <a:solidFill>
                <a:srgbClr val="004452"/>
              </a:solidFill>
              <a:latin typeface="Arial"/>
              <a:ea typeface="Arial"/>
              <a:cs typeface="Arial"/>
              <a:sym typeface="Arial"/>
            </a:endParaRPr>
          </a:p>
        </p:txBody>
      </p:sp>
      <p:sp>
        <p:nvSpPr>
          <p:cNvPr id="718" name="Google Shape;718;g12fbe55718e_0_0"/>
          <p:cNvSpPr/>
          <p:nvPr/>
        </p:nvSpPr>
        <p:spPr>
          <a:xfrm>
            <a:off x="6873363" y="4845474"/>
            <a:ext cx="4983467" cy="1428325"/>
          </a:xfrm>
          <a:prstGeom prst="rect">
            <a:avLst/>
          </a:prstGeom>
          <a:solidFill>
            <a:srgbClr val="004452">
              <a:alpha val="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19" name="Google Shape;719;g12fbe55718e_0_0"/>
          <p:cNvSpPr/>
          <p:nvPr/>
        </p:nvSpPr>
        <p:spPr>
          <a:xfrm>
            <a:off x="7020231" y="4911591"/>
            <a:ext cx="4836600" cy="1296000"/>
          </a:xfrm>
          <a:prstGeom prst="rect">
            <a:avLst/>
          </a:prstGeom>
          <a:noFill/>
          <a:ln>
            <a:noFill/>
          </a:ln>
        </p:spPr>
        <p:txBody>
          <a:bodyPr spcFirstLastPara="1" wrap="square" lIns="36000" tIns="45700" rIns="36000"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no-NO" sz="1100" b="1" i="0" u="none" strike="noStrike" cap="none">
                <a:solidFill>
                  <a:srgbClr val="004452"/>
                </a:solidFill>
                <a:latin typeface="Arial"/>
                <a:ea typeface="Arial"/>
                <a:cs typeface="Arial"/>
                <a:sym typeface="Arial"/>
              </a:rPr>
              <a:t>First Autonomous bus with an operator, 2022 Stavanger</a:t>
            </a:r>
            <a:endParaRPr sz="1400" b="0" i="0" u="none" strike="noStrike" cap="none">
              <a:solidFill>
                <a:srgbClr val="004452"/>
              </a:solidFill>
              <a:latin typeface="Arial"/>
              <a:ea typeface="Arial"/>
              <a:cs typeface="Arial"/>
              <a:sym typeface="Arial"/>
            </a:endParaRPr>
          </a:p>
          <a:p>
            <a:pPr marL="176212" marR="0" lvl="0" indent="-176212" algn="l" rtl="0">
              <a:lnSpc>
                <a:spcPct val="100000"/>
              </a:lnSpc>
              <a:spcBef>
                <a:spcPts val="200"/>
              </a:spcBef>
              <a:spcAft>
                <a:spcPts val="0"/>
              </a:spcAft>
              <a:buClr>
                <a:srgbClr val="000000"/>
              </a:buClr>
              <a:buSzPts val="1100"/>
              <a:buFont typeface="Arial"/>
              <a:buChar char="•"/>
            </a:pPr>
            <a:r>
              <a:rPr lang="no-NO" sz="1050" b="0" i="0" u="none" strike="noStrike" cap="none">
                <a:solidFill>
                  <a:srgbClr val="004452"/>
                </a:solidFill>
                <a:latin typeface="Arial"/>
                <a:ea typeface="Arial"/>
                <a:cs typeface="Arial"/>
                <a:sym typeface="Arial"/>
              </a:rPr>
              <a:t>First autonomous large bus transport service in Europe and the USA</a:t>
            </a:r>
            <a:endParaRPr sz="1050" b="0" i="0" u="none" strike="noStrike" cap="none">
              <a:solidFill>
                <a:srgbClr val="004452"/>
              </a:solidFill>
              <a:latin typeface="Arial"/>
              <a:ea typeface="Arial"/>
              <a:cs typeface="Arial"/>
              <a:sym typeface="Arial"/>
            </a:endParaRPr>
          </a:p>
          <a:p>
            <a:pPr marL="176212" marR="0" lvl="0" indent="-176212" algn="l" rtl="0">
              <a:lnSpc>
                <a:spcPct val="100000"/>
              </a:lnSpc>
              <a:spcBef>
                <a:spcPts val="200"/>
              </a:spcBef>
              <a:spcAft>
                <a:spcPts val="0"/>
              </a:spcAft>
              <a:buClr>
                <a:srgbClr val="000000"/>
              </a:buClr>
              <a:buSzPts val="1100"/>
              <a:buFont typeface="Arial"/>
              <a:buChar char="•"/>
            </a:pPr>
            <a:r>
              <a:rPr lang="no-NO" sz="1050" b="0" i="0" u="none" strike="noStrike" cap="none">
                <a:solidFill>
                  <a:srgbClr val="004452"/>
                </a:solidFill>
                <a:latin typeface="Arial"/>
                <a:ea typeface="Arial"/>
                <a:cs typeface="Arial"/>
                <a:sym typeface="Arial"/>
              </a:rPr>
              <a:t>Applied Autonomy xFlow® is used to monitor, manage and optimize the service</a:t>
            </a:r>
            <a:endParaRPr sz="1050" b="0" i="0" u="none" strike="noStrike" cap="none">
              <a:solidFill>
                <a:srgbClr val="004452"/>
              </a:solidFill>
              <a:latin typeface="Arial"/>
              <a:ea typeface="Arial"/>
              <a:cs typeface="Arial"/>
              <a:sym typeface="Arial"/>
            </a:endParaRPr>
          </a:p>
          <a:p>
            <a:pPr marL="176212" marR="0" lvl="0" indent="-176212" algn="l" rtl="0">
              <a:lnSpc>
                <a:spcPct val="100000"/>
              </a:lnSpc>
              <a:spcBef>
                <a:spcPts val="200"/>
              </a:spcBef>
              <a:spcAft>
                <a:spcPts val="0"/>
              </a:spcAft>
              <a:buClr>
                <a:schemeClr val="accent5"/>
              </a:buClr>
              <a:buSzPts val="1100"/>
              <a:buFont typeface="Arial"/>
              <a:buChar char="•"/>
            </a:pPr>
            <a:r>
              <a:rPr lang="no-NO" sz="1050" b="0" i="0" u="none" strike="noStrike" cap="none">
                <a:solidFill>
                  <a:srgbClr val="004452"/>
                </a:solidFill>
                <a:latin typeface="Arial"/>
                <a:ea typeface="Arial"/>
                <a:cs typeface="Arial"/>
                <a:sym typeface="Arial"/>
              </a:rPr>
              <a:t>Adastec, the vendor of the autonomous bus, has chosen Applied Autonomy as their global partner for the Transport Management platform</a:t>
            </a:r>
            <a:endParaRPr sz="1050" b="0" i="0" u="none" strike="noStrike" cap="none">
              <a:solidFill>
                <a:srgbClr val="004452"/>
              </a:solidFill>
              <a:latin typeface="Arial"/>
              <a:ea typeface="Arial"/>
              <a:cs typeface="Arial"/>
              <a:sym typeface="Arial"/>
            </a:endParaRPr>
          </a:p>
        </p:txBody>
      </p:sp>
      <p:pic>
        <p:nvPicPr>
          <p:cNvPr id="720" name="Google Shape;720;g12fbe55718e_0_0"/>
          <p:cNvPicPr preferRelativeResize="0"/>
          <p:nvPr/>
        </p:nvPicPr>
        <p:blipFill rotWithShape="1">
          <a:blip r:embed="rId5">
            <a:alphaModFix/>
          </a:blip>
          <a:srcRect/>
          <a:stretch/>
        </p:blipFill>
        <p:spPr>
          <a:xfrm>
            <a:off x="4726973" y="4845475"/>
            <a:ext cx="2146390" cy="14283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pic>
        <p:nvPicPr>
          <p:cNvPr id="725" name="Google Shape;725;g11d31a74bba_0_12"/>
          <p:cNvPicPr preferRelativeResize="0"/>
          <p:nvPr/>
        </p:nvPicPr>
        <p:blipFill rotWithShape="1">
          <a:blip r:embed="rId3">
            <a:alphaModFix/>
          </a:blip>
          <a:srcRect/>
          <a:stretch/>
        </p:blipFill>
        <p:spPr>
          <a:xfrm>
            <a:off x="4729425" y="4828275"/>
            <a:ext cx="1603050" cy="1603050"/>
          </a:xfrm>
          <a:prstGeom prst="rect">
            <a:avLst/>
          </a:prstGeom>
          <a:noFill/>
          <a:ln>
            <a:noFill/>
          </a:ln>
        </p:spPr>
      </p:pic>
      <p:sp>
        <p:nvSpPr>
          <p:cNvPr id="726" name="Google Shape;726;g11d31a74bba_0_12"/>
          <p:cNvSpPr/>
          <p:nvPr/>
        </p:nvSpPr>
        <p:spPr>
          <a:xfrm>
            <a:off x="550275" y="1355300"/>
            <a:ext cx="6807000" cy="1345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g11d31a74bba_0_1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no-NO"/>
              <a:t>11</a:t>
            </a:fld>
            <a:endParaRPr/>
          </a:p>
        </p:txBody>
      </p:sp>
      <p:sp>
        <p:nvSpPr>
          <p:cNvPr id="728" name="Google Shape;728;g11d31a74bba_0_12"/>
          <p:cNvSpPr txBox="1">
            <a:spLocks noGrp="1"/>
          </p:cNvSpPr>
          <p:nvPr>
            <p:ph type="title"/>
          </p:nvPr>
        </p:nvSpPr>
        <p:spPr>
          <a:xfrm>
            <a:off x="553400" y="89375"/>
            <a:ext cx="9773100" cy="6567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700"/>
              <a:buNone/>
            </a:pPr>
            <a:r>
              <a:rPr lang="no-NO">
                <a:solidFill>
                  <a:srgbClr val="004452"/>
                </a:solidFill>
              </a:rPr>
              <a:t>Ongoing project - mobility and logistics</a:t>
            </a:r>
            <a:endParaRPr>
              <a:solidFill>
                <a:srgbClr val="004452"/>
              </a:solidFill>
            </a:endParaRPr>
          </a:p>
          <a:p>
            <a:pPr marL="0" lvl="0" indent="0" algn="l" rtl="0">
              <a:lnSpc>
                <a:spcPct val="100000"/>
              </a:lnSpc>
              <a:spcBef>
                <a:spcPts val="0"/>
              </a:spcBef>
              <a:spcAft>
                <a:spcPts val="0"/>
              </a:spcAft>
              <a:buClr>
                <a:schemeClr val="dk1"/>
              </a:buClr>
              <a:buSzPts val="3700"/>
              <a:buFont typeface="Arial"/>
              <a:buNone/>
            </a:pPr>
            <a:r>
              <a:rPr lang="no-NO">
                <a:solidFill>
                  <a:srgbClr val="004452"/>
                </a:solidFill>
              </a:rPr>
              <a:t>Livinglapt</a:t>
            </a:r>
            <a:endParaRPr>
              <a:solidFill>
                <a:srgbClr val="004452"/>
              </a:solidFill>
            </a:endParaRPr>
          </a:p>
          <a:p>
            <a:pPr marL="0" lvl="0" indent="0" algn="l" rtl="0">
              <a:lnSpc>
                <a:spcPct val="100000"/>
              </a:lnSpc>
              <a:spcBef>
                <a:spcPts val="0"/>
              </a:spcBef>
              <a:spcAft>
                <a:spcPts val="0"/>
              </a:spcAft>
              <a:buSzPts val="3700"/>
              <a:buNone/>
            </a:pPr>
            <a:endParaRPr b="1"/>
          </a:p>
        </p:txBody>
      </p:sp>
      <p:sp>
        <p:nvSpPr>
          <p:cNvPr id="729" name="Google Shape;729;g11d31a74bba_0_12"/>
          <p:cNvSpPr txBox="1"/>
          <p:nvPr/>
        </p:nvSpPr>
        <p:spPr>
          <a:xfrm>
            <a:off x="631800" y="1385875"/>
            <a:ext cx="6725400" cy="1246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50"/>
              <a:buFont typeface="Arial"/>
              <a:buNone/>
            </a:pPr>
            <a:r>
              <a:rPr lang="no-NO" sz="1150" b="1" i="0" u="none" strike="noStrike" cap="none">
                <a:solidFill>
                  <a:srgbClr val="373737"/>
                </a:solidFill>
                <a:latin typeface="Arial"/>
                <a:ea typeface="Arial"/>
                <a:cs typeface="Arial"/>
                <a:sym typeface="Arial"/>
              </a:rPr>
              <a:t>LivingLAPT will deliver sustainable driverless shuttle/logistics services in Kongsberg, Hasselt, Helmond and Říčany by phasing out the need for safety drivers in shuttles &amp; moving towards remote operators who overlook a number of services simultaneously. This will be achieved through a robust transnational legal/safety framework as well as promoting user acceptance and trust in close collaboration with citizens, cities, operators, academia, industry, and policy maker.</a:t>
            </a:r>
            <a:endParaRPr sz="1400" b="1" i="0" u="none" strike="noStrike" cap="none">
              <a:solidFill>
                <a:srgbClr val="000000"/>
              </a:solidFill>
              <a:latin typeface="Arial"/>
              <a:ea typeface="Arial"/>
              <a:cs typeface="Arial"/>
              <a:sym typeface="Arial"/>
            </a:endParaRPr>
          </a:p>
        </p:txBody>
      </p:sp>
      <p:pic>
        <p:nvPicPr>
          <p:cNvPr id="730" name="Google Shape;730;g11d31a74bba_0_12"/>
          <p:cNvPicPr preferRelativeResize="0"/>
          <p:nvPr/>
        </p:nvPicPr>
        <p:blipFill rotWithShape="1">
          <a:blip r:embed="rId4">
            <a:alphaModFix/>
          </a:blip>
          <a:srcRect t="7723"/>
          <a:stretch/>
        </p:blipFill>
        <p:spPr>
          <a:xfrm>
            <a:off x="7560625" y="1385874"/>
            <a:ext cx="3634525" cy="4968000"/>
          </a:xfrm>
          <a:prstGeom prst="rect">
            <a:avLst/>
          </a:prstGeom>
          <a:noFill/>
          <a:ln>
            <a:noFill/>
          </a:ln>
        </p:spPr>
      </p:pic>
      <p:sp>
        <p:nvSpPr>
          <p:cNvPr id="731" name="Google Shape;731;g11d31a74bba_0_12"/>
          <p:cNvSpPr/>
          <p:nvPr/>
        </p:nvSpPr>
        <p:spPr>
          <a:xfrm>
            <a:off x="8834900" y="2343750"/>
            <a:ext cx="193500" cy="213900"/>
          </a:xfrm>
          <a:prstGeom prst="ellipse">
            <a:avLst/>
          </a:prstGeom>
          <a:solidFill>
            <a:srgbClr val="FDA73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g11d31a74bba_0_12"/>
          <p:cNvSpPr/>
          <p:nvPr/>
        </p:nvSpPr>
        <p:spPr>
          <a:xfrm>
            <a:off x="8355500" y="4534200"/>
            <a:ext cx="193500" cy="213900"/>
          </a:xfrm>
          <a:prstGeom prst="ellipse">
            <a:avLst/>
          </a:prstGeom>
          <a:solidFill>
            <a:srgbClr val="FDA73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g11d31a74bba_0_12"/>
          <p:cNvSpPr/>
          <p:nvPr/>
        </p:nvSpPr>
        <p:spPr>
          <a:xfrm>
            <a:off x="8162000" y="4676400"/>
            <a:ext cx="193500" cy="213900"/>
          </a:xfrm>
          <a:prstGeom prst="ellipse">
            <a:avLst/>
          </a:prstGeom>
          <a:solidFill>
            <a:srgbClr val="FDA73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 name="Google Shape;734;g11d31a74bba_0_12"/>
          <p:cNvSpPr/>
          <p:nvPr/>
        </p:nvSpPr>
        <p:spPr>
          <a:xfrm>
            <a:off x="9863200" y="5338775"/>
            <a:ext cx="193500" cy="213900"/>
          </a:xfrm>
          <a:prstGeom prst="ellipse">
            <a:avLst/>
          </a:prstGeom>
          <a:solidFill>
            <a:srgbClr val="FDA73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g11d31a74bba_0_12"/>
          <p:cNvSpPr/>
          <p:nvPr/>
        </p:nvSpPr>
        <p:spPr>
          <a:xfrm>
            <a:off x="591000" y="2842825"/>
            <a:ext cx="3705300" cy="1345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g11d31a74bba_0_12"/>
          <p:cNvSpPr txBox="1"/>
          <p:nvPr/>
        </p:nvSpPr>
        <p:spPr>
          <a:xfrm>
            <a:off x="672525" y="2873400"/>
            <a:ext cx="3493500" cy="1246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50"/>
              <a:buFont typeface="Arial"/>
              <a:buNone/>
            </a:pPr>
            <a:r>
              <a:rPr lang="no-NO" sz="1150" b="1" i="0" u="none" strike="noStrike" cap="none">
                <a:solidFill>
                  <a:srgbClr val="373737"/>
                </a:solidFill>
                <a:latin typeface="Arial"/>
                <a:ea typeface="Arial"/>
                <a:cs typeface="Arial"/>
                <a:sym typeface="Arial"/>
              </a:rPr>
              <a:t>xFlow® will in 2022  and 2023 be used to control and manage vehicles in 4 European countries.</a:t>
            </a:r>
            <a:endParaRPr sz="1150" b="1" i="0" u="none" strike="noStrike" cap="none">
              <a:solidFill>
                <a:srgbClr val="37373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50"/>
              <a:buFont typeface="Arial"/>
              <a:buNone/>
            </a:pPr>
            <a:endParaRPr sz="1150" b="1" i="0" u="none" strike="noStrike" cap="none">
              <a:solidFill>
                <a:srgbClr val="37373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50"/>
              <a:buFont typeface="Arial"/>
              <a:buNone/>
            </a:pPr>
            <a:r>
              <a:rPr lang="no-NO" sz="1150" b="1" i="0" u="none" strike="noStrike" cap="none">
                <a:solidFill>
                  <a:srgbClr val="373737"/>
                </a:solidFill>
                <a:latin typeface="Arial"/>
                <a:ea typeface="Arial"/>
                <a:cs typeface="Arial"/>
                <a:sym typeface="Arial"/>
              </a:rPr>
              <a:t>City of Helmond , Municipality of Ricany, City of Hasselt, Kongsberg Municipality</a:t>
            </a:r>
            <a:endParaRPr sz="1150" b="1" i="0" u="none" strike="noStrike" cap="none">
              <a:solidFill>
                <a:srgbClr val="373737"/>
              </a:solidFill>
              <a:latin typeface="Arial"/>
              <a:ea typeface="Arial"/>
              <a:cs typeface="Arial"/>
              <a:sym typeface="Arial"/>
            </a:endParaRPr>
          </a:p>
        </p:txBody>
      </p:sp>
      <p:pic>
        <p:nvPicPr>
          <p:cNvPr id="737" name="Google Shape;737;g11d31a74bba_0_12"/>
          <p:cNvPicPr preferRelativeResize="0"/>
          <p:nvPr/>
        </p:nvPicPr>
        <p:blipFill rotWithShape="1">
          <a:blip r:embed="rId5">
            <a:alphaModFix/>
          </a:blip>
          <a:srcRect/>
          <a:stretch/>
        </p:blipFill>
        <p:spPr>
          <a:xfrm>
            <a:off x="6332475" y="5316175"/>
            <a:ext cx="1042450" cy="1037700"/>
          </a:xfrm>
          <a:prstGeom prst="rect">
            <a:avLst/>
          </a:prstGeom>
          <a:noFill/>
          <a:ln>
            <a:noFill/>
          </a:ln>
        </p:spPr>
      </p:pic>
      <p:pic>
        <p:nvPicPr>
          <p:cNvPr id="738" name="Google Shape;738;g11d31a74bba_0_12"/>
          <p:cNvPicPr preferRelativeResize="0"/>
          <p:nvPr/>
        </p:nvPicPr>
        <p:blipFill rotWithShape="1">
          <a:blip r:embed="rId6">
            <a:alphaModFix/>
          </a:blip>
          <a:srcRect/>
          <a:stretch/>
        </p:blipFill>
        <p:spPr>
          <a:xfrm>
            <a:off x="672525" y="5450725"/>
            <a:ext cx="1738275" cy="358146"/>
          </a:xfrm>
          <a:prstGeom prst="rect">
            <a:avLst/>
          </a:prstGeom>
          <a:noFill/>
          <a:ln>
            <a:noFill/>
          </a:ln>
        </p:spPr>
      </p:pic>
      <p:pic>
        <p:nvPicPr>
          <p:cNvPr id="739" name="Google Shape;739;g11d31a74bba_0_12"/>
          <p:cNvPicPr preferRelativeResize="0"/>
          <p:nvPr/>
        </p:nvPicPr>
        <p:blipFill rotWithShape="1">
          <a:blip r:embed="rId7">
            <a:alphaModFix/>
          </a:blip>
          <a:srcRect/>
          <a:stretch/>
        </p:blipFill>
        <p:spPr>
          <a:xfrm>
            <a:off x="672525" y="6003725"/>
            <a:ext cx="2464125" cy="213900"/>
          </a:xfrm>
          <a:prstGeom prst="rect">
            <a:avLst/>
          </a:prstGeom>
          <a:noFill/>
          <a:ln>
            <a:noFill/>
          </a:ln>
        </p:spPr>
      </p:pic>
      <p:pic>
        <p:nvPicPr>
          <p:cNvPr id="740" name="Google Shape;740;g11d31a74bba_0_12"/>
          <p:cNvPicPr preferRelativeResize="0"/>
          <p:nvPr/>
        </p:nvPicPr>
        <p:blipFill rotWithShape="1">
          <a:blip r:embed="rId8">
            <a:alphaModFix/>
          </a:blip>
          <a:srcRect t="18079" r="24607"/>
          <a:stretch/>
        </p:blipFill>
        <p:spPr>
          <a:xfrm>
            <a:off x="8496075" y="1765544"/>
            <a:ext cx="725660" cy="524700"/>
          </a:xfrm>
          <a:prstGeom prst="rect">
            <a:avLst/>
          </a:prstGeom>
          <a:noFill/>
          <a:ln>
            <a:noFill/>
          </a:ln>
        </p:spPr>
      </p:pic>
      <p:pic>
        <p:nvPicPr>
          <p:cNvPr id="741" name="Google Shape;741;g11d31a74bba_0_12"/>
          <p:cNvPicPr preferRelativeResize="0"/>
          <p:nvPr/>
        </p:nvPicPr>
        <p:blipFill rotWithShape="1">
          <a:blip r:embed="rId9">
            <a:alphaModFix/>
          </a:blip>
          <a:srcRect/>
          <a:stretch/>
        </p:blipFill>
        <p:spPr>
          <a:xfrm>
            <a:off x="9152343" y="2198859"/>
            <a:ext cx="904352" cy="503687"/>
          </a:xfrm>
          <a:prstGeom prst="rect">
            <a:avLst/>
          </a:prstGeom>
          <a:noFill/>
          <a:ln>
            <a:noFill/>
          </a:ln>
        </p:spPr>
      </p:pic>
      <p:pic>
        <p:nvPicPr>
          <p:cNvPr id="742" name="Google Shape;742;g11d31a74bba_0_12"/>
          <p:cNvPicPr preferRelativeResize="0"/>
          <p:nvPr/>
        </p:nvPicPr>
        <p:blipFill rotWithShape="1">
          <a:blip r:embed="rId8">
            <a:alphaModFix/>
          </a:blip>
          <a:srcRect t="18079" r="24607"/>
          <a:stretch/>
        </p:blipFill>
        <p:spPr>
          <a:xfrm>
            <a:off x="9385375" y="4828269"/>
            <a:ext cx="725660" cy="524700"/>
          </a:xfrm>
          <a:prstGeom prst="rect">
            <a:avLst/>
          </a:prstGeom>
          <a:noFill/>
          <a:ln>
            <a:noFill/>
          </a:ln>
        </p:spPr>
      </p:pic>
      <p:pic>
        <p:nvPicPr>
          <p:cNvPr id="743" name="Google Shape;743;g11d31a74bba_0_12"/>
          <p:cNvPicPr preferRelativeResize="0"/>
          <p:nvPr/>
        </p:nvPicPr>
        <p:blipFill rotWithShape="1">
          <a:blip r:embed="rId9">
            <a:alphaModFix/>
          </a:blip>
          <a:srcRect/>
          <a:stretch/>
        </p:blipFill>
        <p:spPr>
          <a:xfrm>
            <a:off x="10041643" y="5261584"/>
            <a:ext cx="904352" cy="503687"/>
          </a:xfrm>
          <a:prstGeom prst="rect">
            <a:avLst/>
          </a:prstGeom>
          <a:noFill/>
          <a:ln>
            <a:noFill/>
          </a:ln>
        </p:spPr>
      </p:pic>
      <p:pic>
        <p:nvPicPr>
          <p:cNvPr id="744" name="Google Shape;744;g11d31a74bba_0_12"/>
          <p:cNvPicPr preferRelativeResize="0"/>
          <p:nvPr/>
        </p:nvPicPr>
        <p:blipFill rotWithShape="1">
          <a:blip r:embed="rId8">
            <a:alphaModFix/>
          </a:blip>
          <a:srcRect t="18079" r="24607"/>
          <a:stretch/>
        </p:blipFill>
        <p:spPr>
          <a:xfrm>
            <a:off x="8616938" y="4009494"/>
            <a:ext cx="725660" cy="524700"/>
          </a:xfrm>
          <a:prstGeom prst="rect">
            <a:avLst/>
          </a:prstGeom>
          <a:noFill/>
          <a:ln>
            <a:noFill/>
          </a:ln>
        </p:spPr>
      </p:pic>
      <p:pic>
        <p:nvPicPr>
          <p:cNvPr id="745" name="Google Shape;745;g11d31a74bba_0_12"/>
          <p:cNvPicPr preferRelativeResize="0"/>
          <p:nvPr/>
        </p:nvPicPr>
        <p:blipFill rotWithShape="1">
          <a:blip r:embed="rId9">
            <a:alphaModFix/>
          </a:blip>
          <a:srcRect/>
          <a:stretch/>
        </p:blipFill>
        <p:spPr>
          <a:xfrm>
            <a:off x="8549005" y="4470059"/>
            <a:ext cx="904352" cy="503687"/>
          </a:xfrm>
          <a:prstGeom prst="rect">
            <a:avLst/>
          </a:prstGeom>
          <a:noFill/>
          <a:ln>
            <a:noFill/>
          </a:ln>
        </p:spPr>
      </p:pic>
      <p:pic>
        <p:nvPicPr>
          <p:cNvPr id="746" name="Google Shape;746;g11d31a74bba_0_12"/>
          <p:cNvPicPr preferRelativeResize="0"/>
          <p:nvPr/>
        </p:nvPicPr>
        <p:blipFill rotWithShape="1">
          <a:blip r:embed="rId9">
            <a:alphaModFix/>
          </a:blip>
          <a:srcRect/>
          <a:stretch/>
        </p:blipFill>
        <p:spPr>
          <a:xfrm>
            <a:off x="7855705" y="4973759"/>
            <a:ext cx="904352" cy="503687"/>
          </a:xfrm>
          <a:prstGeom prst="rect">
            <a:avLst/>
          </a:prstGeom>
          <a:noFill/>
          <a:ln>
            <a:noFill/>
          </a:ln>
        </p:spPr>
      </p:pic>
      <p:pic>
        <p:nvPicPr>
          <p:cNvPr id="747" name="Google Shape;747;g11d31a74bba_0_12"/>
          <p:cNvPicPr preferRelativeResize="0"/>
          <p:nvPr/>
        </p:nvPicPr>
        <p:blipFill rotWithShape="1">
          <a:blip r:embed="rId8">
            <a:alphaModFix/>
          </a:blip>
          <a:srcRect t="18079" r="24607"/>
          <a:stretch/>
        </p:blipFill>
        <p:spPr>
          <a:xfrm>
            <a:off x="7288413" y="4890294"/>
            <a:ext cx="725660" cy="524700"/>
          </a:xfrm>
          <a:prstGeom prst="rect">
            <a:avLst/>
          </a:prstGeom>
          <a:noFill/>
          <a:ln>
            <a:noFill/>
          </a:ln>
        </p:spPr>
      </p:pic>
      <p:grpSp>
        <p:nvGrpSpPr>
          <p:cNvPr id="748" name="Google Shape;748;g11d31a74bba_0_12"/>
          <p:cNvGrpSpPr/>
          <p:nvPr/>
        </p:nvGrpSpPr>
        <p:grpSpPr>
          <a:xfrm>
            <a:off x="5207362" y="2670034"/>
            <a:ext cx="1889359" cy="1800135"/>
            <a:chOff x="553400" y="2433334"/>
            <a:chExt cx="2608891" cy="2608891"/>
          </a:xfrm>
        </p:grpSpPr>
        <p:pic>
          <p:nvPicPr>
            <p:cNvPr id="749" name="Google Shape;749;g11d31a74bba_0_12" descr="Cloud outline"/>
            <p:cNvPicPr preferRelativeResize="0"/>
            <p:nvPr/>
          </p:nvPicPr>
          <p:blipFill rotWithShape="1">
            <a:blip r:embed="rId10">
              <a:alphaModFix/>
            </a:blip>
            <a:srcRect/>
            <a:stretch/>
          </p:blipFill>
          <p:spPr>
            <a:xfrm>
              <a:off x="553400" y="2433334"/>
              <a:ext cx="2608891" cy="2608891"/>
            </a:xfrm>
            <a:prstGeom prst="rect">
              <a:avLst/>
            </a:prstGeom>
            <a:noFill/>
            <a:ln>
              <a:noFill/>
            </a:ln>
          </p:spPr>
        </p:pic>
        <p:sp>
          <p:nvSpPr>
            <p:cNvPr id="750" name="Google Shape;750;g11d31a74bba_0_12"/>
            <p:cNvSpPr/>
            <p:nvPr/>
          </p:nvSpPr>
          <p:spPr>
            <a:xfrm>
              <a:off x="1087160" y="3737779"/>
              <a:ext cx="1541400" cy="4284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no-NO" sz="1800" b="1" i="0" u="none" strike="noStrike" cap="none">
                  <a:solidFill>
                    <a:schemeClr val="accent5"/>
                  </a:solidFill>
                  <a:latin typeface="Arial"/>
                  <a:ea typeface="Arial"/>
                  <a:cs typeface="Arial"/>
                  <a:sym typeface="Arial"/>
                </a:rPr>
                <a:t>xFlow®</a:t>
              </a:r>
              <a:endParaRPr sz="1800" b="1" i="0" u="none" strike="noStrike" cap="none">
                <a:solidFill>
                  <a:schemeClr val="accent5"/>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g12fbe55718e_0_44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p>
            <a:pPr marL="0" lvl="0" indent="0" algn="r" rtl="0">
              <a:lnSpc>
                <a:spcPct val="100000"/>
              </a:lnSpc>
              <a:spcBef>
                <a:spcPts val="0"/>
              </a:spcBef>
              <a:spcAft>
                <a:spcPts val="0"/>
              </a:spcAft>
              <a:buSzPts val="1300"/>
              <a:buNone/>
            </a:pPr>
            <a:fld id="{00000000-1234-1234-1234-123412341234}" type="slidenum">
              <a:rPr lang="no-NO"/>
              <a:t>12</a:t>
            </a:fld>
            <a:endParaRPr/>
          </a:p>
        </p:txBody>
      </p:sp>
      <p:sp>
        <p:nvSpPr>
          <p:cNvPr id="756" name="Google Shape;756;g12fbe55718e_0_448"/>
          <p:cNvSpPr txBox="1">
            <a:spLocks noGrp="1"/>
          </p:cNvSpPr>
          <p:nvPr>
            <p:ph type="title"/>
          </p:nvPr>
        </p:nvSpPr>
        <p:spPr>
          <a:xfrm>
            <a:off x="553400" y="89375"/>
            <a:ext cx="9773100" cy="6567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0288A5"/>
              </a:buClr>
              <a:buSzPts val="3700"/>
              <a:buFont typeface="Open Sans"/>
              <a:buNone/>
            </a:pPr>
            <a:r>
              <a:rPr lang="no-NO" b="1">
                <a:solidFill>
                  <a:srgbClr val="004452"/>
                </a:solidFill>
              </a:rPr>
              <a:t>Case studies Automated Logistics</a:t>
            </a:r>
            <a:br>
              <a:rPr lang="no-NO" b="1">
                <a:solidFill>
                  <a:srgbClr val="004452"/>
                </a:solidFill>
              </a:rPr>
            </a:br>
            <a:r>
              <a:rPr lang="no-NO">
                <a:solidFill>
                  <a:srgbClr val="004452"/>
                </a:solidFill>
              </a:rPr>
              <a:t>Ongoing pilot projects within automated logistics</a:t>
            </a:r>
            <a:endParaRPr>
              <a:solidFill>
                <a:srgbClr val="004452"/>
              </a:solidFill>
            </a:endParaRPr>
          </a:p>
        </p:txBody>
      </p:sp>
      <p:sp>
        <p:nvSpPr>
          <p:cNvPr id="757" name="Google Shape;757;g12fbe55718e_0_448"/>
          <p:cNvSpPr/>
          <p:nvPr/>
        </p:nvSpPr>
        <p:spPr>
          <a:xfrm>
            <a:off x="553400" y="1445342"/>
            <a:ext cx="4018500" cy="334200"/>
          </a:xfrm>
          <a:prstGeom prst="roundRect">
            <a:avLst>
              <a:gd name="adj" fmla="val 0"/>
            </a:avLst>
          </a:prstGeom>
          <a:solidFill>
            <a:srgbClr val="004452"/>
          </a:solidFill>
          <a:ln>
            <a:noFill/>
          </a:ln>
        </p:spPr>
        <p:txBody>
          <a:bodyPr spcFirstLastPara="1" wrap="square" lIns="144000"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no-NO" sz="1200" b="1" i="0" u="none" strike="noStrike" cap="none">
                <a:solidFill>
                  <a:schemeClr val="lt1"/>
                </a:solidFill>
                <a:latin typeface="Arial"/>
                <a:ea typeface="Arial"/>
                <a:cs typeface="Arial"/>
                <a:sym typeface="Arial"/>
              </a:rPr>
              <a:t>Key numbers verifying the xFlow</a:t>
            </a:r>
            <a:r>
              <a:rPr lang="no-NO" sz="1200" b="1" i="0" u="none" strike="noStrike" cap="none" baseline="30000">
                <a:solidFill>
                  <a:schemeClr val="lt1"/>
                </a:solidFill>
                <a:latin typeface="Arial"/>
                <a:ea typeface="Arial"/>
                <a:cs typeface="Arial"/>
                <a:sym typeface="Arial"/>
              </a:rPr>
              <a:t>® </a:t>
            </a:r>
            <a:r>
              <a:rPr lang="no-NO" sz="1200" b="1" i="0" u="none" strike="noStrike" cap="none">
                <a:solidFill>
                  <a:schemeClr val="lt1"/>
                </a:solidFill>
                <a:latin typeface="Arial"/>
                <a:ea typeface="Arial"/>
                <a:cs typeface="Arial"/>
                <a:sym typeface="Arial"/>
              </a:rPr>
              <a:t>platform</a:t>
            </a:r>
            <a:endParaRPr sz="1200" b="1" i="0" u="none" strike="noStrike" cap="none">
              <a:solidFill>
                <a:schemeClr val="lt1"/>
              </a:solidFill>
              <a:latin typeface="Arial"/>
              <a:ea typeface="Arial"/>
              <a:cs typeface="Arial"/>
              <a:sym typeface="Arial"/>
            </a:endParaRPr>
          </a:p>
        </p:txBody>
      </p:sp>
      <p:grpSp>
        <p:nvGrpSpPr>
          <p:cNvPr id="758" name="Google Shape;758;g12fbe55718e_0_448"/>
          <p:cNvGrpSpPr/>
          <p:nvPr/>
        </p:nvGrpSpPr>
        <p:grpSpPr>
          <a:xfrm>
            <a:off x="4717782" y="1931198"/>
            <a:ext cx="7139049" cy="1273225"/>
            <a:chOff x="4717782" y="1931198"/>
            <a:chExt cx="7139049" cy="1273225"/>
          </a:xfrm>
        </p:grpSpPr>
        <p:sp>
          <p:nvSpPr>
            <p:cNvPr id="759" name="Google Shape;759;g12fbe55718e_0_448"/>
            <p:cNvSpPr/>
            <p:nvPr/>
          </p:nvSpPr>
          <p:spPr>
            <a:xfrm>
              <a:off x="6873055" y="1931198"/>
              <a:ext cx="4983775" cy="1273225"/>
            </a:xfrm>
            <a:prstGeom prst="rect">
              <a:avLst/>
            </a:prstGeom>
            <a:solidFill>
              <a:srgbClr val="004452">
                <a:alpha val="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760" name="Google Shape;760;g12fbe55718e_0_448"/>
            <p:cNvPicPr preferRelativeResize="0"/>
            <p:nvPr/>
          </p:nvPicPr>
          <p:blipFill rotWithShape="1">
            <a:blip r:embed="rId3">
              <a:alphaModFix/>
            </a:blip>
            <a:srcRect b="17273"/>
            <a:stretch/>
          </p:blipFill>
          <p:spPr>
            <a:xfrm>
              <a:off x="4717782" y="1931198"/>
              <a:ext cx="2156642" cy="1273225"/>
            </a:xfrm>
            <a:prstGeom prst="rect">
              <a:avLst/>
            </a:prstGeom>
            <a:noFill/>
            <a:ln>
              <a:noFill/>
            </a:ln>
          </p:spPr>
        </p:pic>
        <p:sp>
          <p:nvSpPr>
            <p:cNvPr id="761" name="Google Shape;761;g12fbe55718e_0_448"/>
            <p:cNvSpPr/>
            <p:nvPr/>
          </p:nvSpPr>
          <p:spPr>
            <a:xfrm>
              <a:off x="7020231" y="1931198"/>
              <a:ext cx="4836600" cy="1273225"/>
            </a:xfrm>
            <a:prstGeom prst="rect">
              <a:avLst/>
            </a:prstGeom>
            <a:noFill/>
            <a:ln>
              <a:noFill/>
            </a:ln>
          </p:spPr>
          <p:txBody>
            <a:bodyPr spcFirstLastPara="1" wrap="square" lIns="36000" tIns="45700" rIns="36000"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no-NO" sz="1100" b="1" i="0" u="none" strike="noStrike" cap="none">
                  <a:solidFill>
                    <a:srgbClr val="004452"/>
                  </a:solidFill>
                  <a:latin typeface="Arial"/>
                  <a:ea typeface="Arial"/>
                  <a:cs typeface="Arial"/>
                  <a:sym typeface="Arial"/>
                </a:rPr>
                <a:t>First Autonomous bus service without an operator in the industrial site, 2020 Herøya, Norway</a:t>
              </a:r>
              <a:endParaRPr sz="1400" b="0" i="0" u="none" strike="noStrike" cap="none">
                <a:solidFill>
                  <a:srgbClr val="004452"/>
                </a:solidFill>
                <a:latin typeface="Arial"/>
                <a:ea typeface="Arial"/>
                <a:cs typeface="Arial"/>
                <a:sym typeface="Arial"/>
              </a:endParaRPr>
            </a:p>
            <a:p>
              <a:pPr marL="176212" marR="0" lvl="0" indent="-176212" algn="l" rtl="0">
                <a:lnSpc>
                  <a:spcPct val="100000"/>
                </a:lnSpc>
                <a:spcBef>
                  <a:spcPts val="200"/>
                </a:spcBef>
                <a:spcAft>
                  <a:spcPts val="0"/>
                </a:spcAft>
                <a:buClr>
                  <a:srgbClr val="000000"/>
                </a:buClr>
                <a:buSzPts val="1100"/>
                <a:buFont typeface="Arial"/>
                <a:buChar char="•"/>
              </a:pPr>
              <a:r>
                <a:rPr lang="no-NO" sz="1050" b="0" i="0" u="none" strike="noStrike" cap="none">
                  <a:solidFill>
                    <a:srgbClr val="004452"/>
                  </a:solidFill>
                  <a:latin typeface="Arial"/>
                  <a:ea typeface="Arial"/>
                  <a:cs typeface="Arial"/>
                  <a:sym typeface="Arial"/>
                </a:rPr>
                <a:t>This Pilot Autonomous bus in Herøya was the first autonomous service without an operator on board in Northern Europe in an Industrial site</a:t>
              </a:r>
              <a:endParaRPr sz="1200" b="0" i="0" u="none" strike="noStrike" cap="none">
                <a:solidFill>
                  <a:srgbClr val="004452"/>
                </a:solidFill>
                <a:latin typeface="Arial"/>
                <a:ea typeface="Arial"/>
                <a:cs typeface="Arial"/>
                <a:sym typeface="Arial"/>
              </a:endParaRPr>
            </a:p>
            <a:p>
              <a:pPr marL="176212" marR="0" lvl="0" indent="-176212" algn="l" rtl="0">
                <a:lnSpc>
                  <a:spcPct val="100000"/>
                </a:lnSpc>
                <a:spcBef>
                  <a:spcPts val="200"/>
                </a:spcBef>
                <a:spcAft>
                  <a:spcPts val="0"/>
                </a:spcAft>
                <a:buClr>
                  <a:srgbClr val="000000"/>
                </a:buClr>
                <a:buSzPts val="1100"/>
                <a:buFont typeface="Arial"/>
                <a:buChar char="•"/>
              </a:pPr>
              <a:r>
                <a:rPr lang="no-NO" sz="1050" b="0" i="0" u="none" strike="noStrike" cap="none">
                  <a:solidFill>
                    <a:srgbClr val="004452"/>
                  </a:solidFill>
                  <a:latin typeface="Arial"/>
                  <a:ea typeface="Arial"/>
                  <a:cs typeface="Arial"/>
                  <a:sym typeface="Arial"/>
                </a:rPr>
                <a:t>400 m route on a closed industrial site connected the main entrance with the canteen and a workshop</a:t>
              </a:r>
              <a:endParaRPr sz="1200" b="0" i="0" u="none" strike="noStrike" cap="none">
                <a:solidFill>
                  <a:srgbClr val="004452"/>
                </a:solidFill>
                <a:latin typeface="Arial"/>
                <a:ea typeface="Arial"/>
                <a:cs typeface="Arial"/>
                <a:sym typeface="Arial"/>
              </a:endParaRPr>
            </a:p>
          </p:txBody>
        </p:sp>
      </p:grpSp>
      <p:grpSp>
        <p:nvGrpSpPr>
          <p:cNvPr id="762" name="Google Shape;762;g12fbe55718e_0_448"/>
          <p:cNvGrpSpPr/>
          <p:nvPr/>
        </p:nvGrpSpPr>
        <p:grpSpPr>
          <a:xfrm>
            <a:off x="4733238" y="4999547"/>
            <a:ext cx="7123593" cy="1295999"/>
            <a:chOff x="4733238" y="4999547"/>
            <a:chExt cx="7123593" cy="1295999"/>
          </a:xfrm>
        </p:grpSpPr>
        <p:pic>
          <p:nvPicPr>
            <p:cNvPr id="763" name="Google Shape;763;g12fbe55718e_0_448"/>
            <p:cNvPicPr preferRelativeResize="0"/>
            <p:nvPr/>
          </p:nvPicPr>
          <p:blipFill rotWithShape="1">
            <a:blip r:embed="rId4">
              <a:alphaModFix/>
            </a:blip>
            <a:srcRect/>
            <a:stretch/>
          </p:blipFill>
          <p:spPr>
            <a:xfrm>
              <a:off x="4733238" y="4999547"/>
              <a:ext cx="2160975" cy="1295999"/>
            </a:xfrm>
            <a:prstGeom prst="rect">
              <a:avLst/>
            </a:prstGeom>
            <a:noFill/>
            <a:ln>
              <a:noFill/>
            </a:ln>
          </p:spPr>
        </p:pic>
        <p:sp>
          <p:nvSpPr>
            <p:cNvPr id="764" name="Google Shape;764;g12fbe55718e_0_448"/>
            <p:cNvSpPr/>
            <p:nvPr/>
          </p:nvSpPr>
          <p:spPr>
            <a:xfrm>
              <a:off x="6873055" y="4999548"/>
              <a:ext cx="4983775" cy="1295998"/>
            </a:xfrm>
            <a:prstGeom prst="rect">
              <a:avLst/>
            </a:prstGeom>
            <a:solidFill>
              <a:srgbClr val="004452">
                <a:alpha val="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65" name="Google Shape;765;g12fbe55718e_0_448"/>
            <p:cNvSpPr/>
            <p:nvPr/>
          </p:nvSpPr>
          <p:spPr>
            <a:xfrm>
              <a:off x="7020231" y="4999547"/>
              <a:ext cx="4836600" cy="1295998"/>
            </a:xfrm>
            <a:prstGeom prst="rect">
              <a:avLst/>
            </a:prstGeom>
            <a:noFill/>
            <a:ln>
              <a:noFill/>
            </a:ln>
          </p:spPr>
          <p:txBody>
            <a:bodyPr spcFirstLastPara="1" wrap="square" lIns="36000" tIns="45700" rIns="36000"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no-NO" sz="1100" b="1" i="0" u="none" strike="noStrike" cap="none">
                  <a:solidFill>
                    <a:srgbClr val="004452"/>
                  </a:solidFill>
                  <a:latin typeface="Arial"/>
                  <a:ea typeface="Arial"/>
                  <a:cs typeface="Arial"/>
                  <a:sym typeface="Arial"/>
                </a:rPr>
                <a:t>H2020 project - Autonomous logistics in real-life operations</a:t>
              </a:r>
              <a:endParaRPr sz="1400" b="0" i="0" u="none" strike="noStrike" cap="none">
                <a:solidFill>
                  <a:srgbClr val="004452"/>
                </a:solidFill>
                <a:latin typeface="Arial"/>
                <a:ea typeface="Arial"/>
                <a:cs typeface="Arial"/>
                <a:sym typeface="Arial"/>
              </a:endParaRPr>
            </a:p>
            <a:p>
              <a:pPr marL="176212" marR="0" lvl="0" indent="-176212" algn="l" rtl="0">
                <a:lnSpc>
                  <a:spcPct val="100000"/>
                </a:lnSpc>
                <a:spcBef>
                  <a:spcPts val="200"/>
                </a:spcBef>
                <a:spcAft>
                  <a:spcPts val="0"/>
                </a:spcAft>
                <a:buClr>
                  <a:srgbClr val="000000"/>
                </a:buClr>
                <a:buSzPts val="1100"/>
                <a:buFont typeface="Arial"/>
                <a:buChar char="•"/>
              </a:pPr>
              <a:r>
                <a:rPr lang="no-NO" sz="1050" b="0" i="0" u="none" strike="noStrike" cap="none">
                  <a:solidFill>
                    <a:srgbClr val="004452"/>
                  </a:solidFill>
                  <a:latin typeface="Arial"/>
                  <a:ea typeface="Arial"/>
                  <a:cs typeface="Arial"/>
                  <a:sym typeface="Arial"/>
                </a:rPr>
                <a:t>4 different vehicles in 4 different industrial use cases: Airport, Hub-to-Hub, Port, Warehouse</a:t>
              </a:r>
              <a:endParaRPr sz="1050" b="0" i="0" u="none" strike="noStrike" cap="none">
                <a:solidFill>
                  <a:srgbClr val="004452"/>
                </a:solidFill>
                <a:latin typeface="Arial"/>
                <a:ea typeface="Arial"/>
                <a:cs typeface="Arial"/>
                <a:sym typeface="Arial"/>
              </a:endParaRPr>
            </a:p>
            <a:p>
              <a:pPr marL="176212" marR="0" lvl="0" indent="-176212" algn="l" rtl="0">
                <a:lnSpc>
                  <a:spcPct val="100000"/>
                </a:lnSpc>
                <a:spcBef>
                  <a:spcPts val="200"/>
                </a:spcBef>
                <a:spcAft>
                  <a:spcPts val="0"/>
                </a:spcAft>
                <a:buClr>
                  <a:schemeClr val="accent5"/>
                </a:buClr>
                <a:buSzPts val="1100"/>
                <a:buFont typeface="Arial"/>
                <a:buChar char="•"/>
              </a:pPr>
              <a:r>
                <a:rPr lang="no-NO" sz="1050" b="0" i="0" u="none" strike="noStrike" cap="none">
                  <a:solidFill>
                    <a:srgbClr val="004452"/>
                  </a:solidFill>
                  <a:latin typeface="Arial"/>
                  <a:ea typeface="Arial"/>
                  <a:cs typeface="Arial"/>
                  <a:sym typeface="Arial"/>
                </a:rPr>
                <a:t>xFlow® supporting all vehicles and their operations simultaneously</a:t>
              </a:r>
              <a:endParaRPr sz="1050" b="0" i="0" u="none" strike="noStrike" cap="none">
                <a:solidFill>
                  <a:srgbClr val="004452"/>
                </a:solidFill>
                <a:latin typeface="Arial"/>
                <a:ea typeface="Arial"/>
                <a:cs typeface="Arial"/>
                <a:sym typeface="Arial"/>
              </a:endParaRPr>
            </a:p>
            <a:p>
              <a:pPr marL="176212" marR="0" lvl="0" indent="-176212" algn="l" rtl="0">
                <a:lnSpc>
                  <a:spcPct val="100000"/>
                </a:lnSpc>
                <a:spcBef>
                  <a:spcPts val="200"/>
                </a:spcBef>
                <a:spcAft>
                  <a:spcPts val="0"/>
                </a:spcAft>
                <a:buClr>
                  <a:schemeClr val="accent5"/>
                </a:buClr>
                <a:buSzPts val="1100"/>
                <a:buFont typeface="Arial"/>
                <a:buChar char="•"/>
              </a:pPr>
              <a:r>
                <a:rPr lang="no-NO" sz="1050" b="0" i="0" u="none" strike="noStrike" cap="none">
                  <a:solidFill>
                    <a:srgbClr val="004452"/>
                  </a:solidFill>
                  <a:latin typeface="Arial"/>
                  <a:ea typeface="Arial"/>
                  <a:cs typeface="Arial"/>
                  <a:sym typeface="Arial"/>
                </a:rPr>
                <a:t>xFlow® takes in data from different sources (road sensors, weather stations…), organises an optimised vehicle dispatch and provides all necessary information to fleet managers and teleoperators</a:t>
              </a:r>
              <a:endParaRPr sz="1050" b="0" i="0" u="none" strike="noStrike" cap="none">
                <a:solidFill>
                  <a:srgbClr val="004452"/>
                </a:solidFill>
                <a:latin typeface="Arial"/>
                <a:ea typeface="Arial"/>
                <a:cs typeface="Arial"/>
                <a:sym typeface="Arial"/>
              </a:endParaRPr>
            </a:p>
          </p:txBody>
        </p:sp>
      </p:grpSp>
      <p:sp>
        <p:nvSpPr>
          <p:cNvPr id="766" name="Google Shape;766;g12fbe55718e_0_448"/>
          <p:cNvSpPr/>
          <p:nvPr/>
        </p:nvSpPr>
        <p:spPr>
          <a:xfrm>
            <a:off x="737418" y="2161957"/>
            <a:ext cx="717900" cy="717900"/>
          </a:xfrm>
          <a:prstGeom prst="ellipse">
            <a:avLst/>
          </a:prstGeom>
          <a:solidFill>
            <a:srgbClr val="004452">
              <a:alpha val="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no-NO" sz="1600" b="1">
                <a:solidFill>
                  <a:srgbClr val="004452"/>
                </a:solidFill>
              </a:rPr>
              <a:t>4</a:t>
            </a:r>
            <a:endParaRPr sz="1600" b="1" i="0" u="none" strike="noStrike" cap="none">
              <a:solidFill>
                <a:srgbClr val="004452"/>
              </a:solidFill>
              <a:latin typeface="Arial"/>
              <a:ea typeface="Arial"/>
              <a:cs typeface="Arial"/>
              <a:sym typeface="Arial"/>
            </a:endParaRPr>
          </a:p>
        </p:txBody>
      </p:sp>
      <p:sp>
        <p:nvSpPr>
          <p:cNvPr id="767" name="Google Shape;767;g12fbe55718e_0_448"/>
          <p:cNvSpPr/>
          <p:nvPr/>
        </p:nvSpPr>
        <p:spPr>
          <a:xfrm>
            <a:off x="1596847" y="2176729"/>
            <a:ext cx="2833500" cy="665100"/>
          </a:xfrm>
          <a:prstGeom prst="rect">
            <a:avLst/>
          </a:prstGeom>
          <a:noFill/>
          <a:ln>
            <a:noFill/>
          </a:ln>
        </p:spPr>
        <p:txBody>
          <a:bodyPr spcFirstLastPara="1" wrap="square" lIns="36000" tIns="45700" rIns="360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no-NO" sz="1400" b="1" i="0" u="none" strike="noStrike" cap="none">
                <a:solidFill>
                  <a:srgbClr val="004452"/>
                </a:solidFill>
                <a:latin typeface="Arial"/>
                <a:ea typeface="Arial"/>
                <a:cs typeface="Arial"/>
                <a:sym typeface="Arial"/>
              </a:rPr>
              <a:t># of Paying customers</a:t>
            </a:r>
            <a:endParaRPr sz="1400" b="1" i="0" u="none" strike="noStrike" cap="none">
              <a:solidFill>
                <a:srgbClr val="004452"/>
              </a:solidFill>
              <a:latin typeface="Arial"/>
              <a:ea typeface="Arial"/>
              <a:cs typeface="Arial"/>
              <a:sym typeface="Arial"/>
            </a:endParaRPr>
          </a:p>
        </p:txBody>
      </p:sp>
      <p:sp>
        <p:nvSpPr>
          <p:cNvPr id="768" name="Google Shape;768;g12fbe55718e_0_448"/>
          <p:cNvSpPr/>
          <p:nvPr/>
        </p:nvSpPr>
        <p:spPr>
          <a:xfrm>
            <a:off x="737418" y="3237271"/>
            <a:ext cx="717900" cy="717900"/>
          </a:xfrm>
          <a:prstGeom prst="ellipse">
            <a:avLst/>
          </a:prstGeom>
          <a:solidFill>
            <a:srgbClr val="004452">
              <a:alpha val="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no-NO" sz="1600" b="1" i="0" u="none" strike="noStrike" cap="none">
                <a:solidFill>
                  <a:srgbClr val="004452"/>
                </a:solidFill>
                <a:latin typeface="Arial"/>
                <a:ea typeface="Arial"/>
                <a:cs typeface="Arial"/>
                <a:sym typeface="Arial"/>
              </a:rPr>
              <a:t>4</a:t>
            </a:r>
            <a:endParaRPr sz="1600" b="1" i="0" u="none" strike="noStrike" cap="none">
              <a:solidFill>
                <a:srgbClr val="004452"/>
              </a:solidFill>
              <a:latin typeface="Arial"/>
              <a:ea typeface="Arial"/>
              <a:cs typeface="Arial"/>
              <a:sym typeface="Arial"/>
            </a:endParaRPr>
          </a:p>
        </p:txBody>
      </p:sp>
      <p:sp>
        <p:nvSpPr>
          <p:cNvPr id="769" name="Google Shape;769;g12fbe55718e_0_448"/>
          <p:cNvSpPr/>
          <p:nvPr/>
        </p:nvSpPr>
        <p:spPr>
          <a:xfrm>
            <a:off x="1596847" y="3263598"/>
            <a:ext cx="2833500" cy="665100"/>
          </a:xfrm>
          <a:prstGeom prst="rect">
            <a:avLst/>
          </a:prstGeom>
          <a:noFill/>
          <a:ln>
            <a:noFill/>
          </a:ln>
        </p:spPr>
        <p:txBody>
          <a:bodyPr spcFirstLastPara="1" wrap="square" lIns="36000" tIns="45700" rIns="360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no-NO" sz="1400" b="1" i="0" u="none" strike="noStrike" cap="none">
                <a:solidFill>
                  <a:srgbClr val="004452"/>
                </a:solidFill>
                <a:latin typeface="Arial"/>
                <a:ea typeface="Arial"/>
                <a:cs typeface="Arial"/>
                <a:sym typeface="Arial"/>
              </a:rPr>
              <a:t># test partners/pilots</a:t>
            </a:r>
            <a:endParaRPr sz="1400" b="1" i="0" u="none" strike="noStrike" cap="none">
              <a:solidFill>
                <a:srgbClr val="004452"/>
              </a:solidFill>
              <a:latin typeface="Arial"/>
              <a:ea typeface="Arial"/>
              <a:cs typeface="Arial"/>
              <a:sym typeface="Arial"/>
            </a:endParaRPr>
          </a:p>
        </p:txBody>
      </p:sp>
      <p:sp>
        <p:nvSpPr>
          <p:cNvPr id="770" name="Google Shape;770;g12fbe55718e_0_448"/>
          <p:cNvSpPr/>
          <p:nvPr/>
        </p:nvSpPr>
        <p:spPr>
          <a:xfrm>
            <a:off x="737418" y="4312585"/>
            <a:ext cx="717900" cy="717900"/>
          </a:xfrm>
          <a:prstGeom prst="ellipse">
            <a:avLst/>
          </a:prstGeom>
          <a:solidFill>
            <a:srgbClr val="004452">
              <a:alpha val="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no-NO" sz="1600" b="1" i="0" u="none" strike="noStrike" cap="none">
                <a:solidFill>
                  <a:srgbClr val="004452"/>
                </a:solidFill>
                <a:latin typeface="Arial"/>
                <a:ea typeface="Arial"/>
                <a:cs typeface="Arial"/>
                <a:sym typeface="Arial"/>
              </a:rPr>
              <a:t>2</a:t>
            </a:r>
            <a:endParaRPr sz="1600" b="1" i="0" u="none" strike="noStrike" cap="none">
              <a:solidFill>
                <a:srgbClr val="004452"/>
              </a:solidFill>
              <a:latin typeface="Arial"/>
              <a:ea typeface="Arial"/>
              <a:cs typeface="Arial"/>
              <a:sym typeface="Arial"/>
            </a:endParaRPr>
          </a:p>
        </p:txBody>
      </p:sp>
      <p:sp>
        <p:nvSpPr>
          <p:cNvPr id="771" name="Google Shape;771;g12fbe55718e_0_448"/>
          <p:cNvSpPr/>
          <p:nvPr/>
        </p:nvSpPr>
        <p:spPr>
          <a:xfrm>
            <a:off x="1596847" y="4338911"/>
            <a:ext cx="2833500" cy="665100"/>
          </a:xfrm>
          <a:prstGeom prst="rect">
            <a:avLst/>
          </a:prstGeom>
          <a:noFill/>
          <a:ln>
            <a:noFill/>
          </a:ln>
        </p:spPr>
        <p:txBody>
          <a:bodyPr spcFirstLastPara="1" wrap="square" lIns="36000" tIns="45700" rIns="360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no-NO" sz="1400" b="1" i="0" u="none" strike="noStrike" cap="none">
                <a:solidFill>
                  <a:srgbClr val="004452"/>
                </a:solidFill>
                <a:latin typeface="Arial"/>
                <a:ea typeface="Arial"/>
                <a:cs typeface="Arial"/>
                <a:sym typeface="Arial"/>
              </a:rPr>
              <a:t># of funded projects</a:t>
            </a:r>
            <a:endParaRPr sz="1400" b="1" i="0" u="none" strike="noStrike" cap="none">
              <a:solidFill>
                <a:srgbClr val="004452"/>
              </a:solidFill>
              <a:latin typeface="Arial"/>
              <a:ea typeface="Arial"/>
              <a:cs typeface="Arial"/>
              <a:sym typeface="Arial"/>
            </a:endParaRPr>
          </a:p>
        </p:txBody>
      </p:sp>
      <p:sp>
        <p:nvSpPr>
          <p:cNvPr id="772" name="Google Shape;772;g12fbe55718e_0_448"/>
          <p:cNvSpPr/>
          <p:nvPr/>
        </p:nvSpPr>
        <p:spPr>
          <a:xfrm>
            <a:off x="723625" y="5387900"/>
            <a:ext cx="731700" cy="717900"/>
          </a:xfrm>
          <a:prstGeom prst="ellipse">
            <a:avLst/>
          </a:prstGeom>
          <a:solidFill>
            <a:srgbClr val="004452">
              <a:alpha val="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no-NO" sz="1500" b="1">
                <a:solidFill>
                  <a:srgbClr val="004452"/>
                </a:solidFill>
              </a:rPr>
              <a:t>50 000</a:t>
            </a:r>
            <a:endParaRPr sz="1500" b="1" i="0" u="none" strike="noStrike" cap="none">
              <a:solidFill>
                <a:srgbClr val="004452"/>
              </a:solidFill>
              <a:latin typeface="Arial"/>
              <a:ea typeface="Arial"/>
              <a:cs typeface="Arial"/>
              <a:sym typeface="Arial"/>
            </a:endParaRPr>
          </a:p>
        </p:txBody>
      </p:sp>
      <p:sp>
        <p:nvSpPr>
          <p:cNvPr id="773" name="Google Shape;773;g12fbe55718e_0_448"/>
          <p:cNvSpPr/>
          <p:nvPr/>
        </p:nvSpPr>
        <p:spPr>
          <a:xfrm>
            <a:off x="1596847" y="5414224"/>
            <a:ext cx="2833500" cy="665100"/>
          </a:xfrm>
          <a:prstGeom prst="rect">
            <a:avLst/>
          </a:prstGeom>
          <a:noFill/>
          <a:ln>
            <a:noFill/>
          </a:ln>
        </p:spPr>
        <p:txBody>
          <a:bodyPr spcFirstLastPara="1" wrap="square" lIns="36000" tIns="45700" rIns="360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no-NO" sz="1400" b="1" i="0" u="none" strike="noStrike" cap="none">
                <a:solidFill>
                  <a:srgbClr val="004452"/>
                </a:solidFill>
                <a:latin typeface="Arial"/>
                <a:ea typeface="Arial"/>
                <a:cs typeface="Arial"/>
                <a:sym typeface="Arial"/>
              </a:rPr>
              <a:t>km operated with xFlow®</a:t>
            </a:r>
            <a:endParaRPr sz="1400" b="1" i="0" u="none" strike="noStrike" cap="none">
              <a:solidFill>
                <a:srgbClr val="004452"/>
              </a:solidFill>
              <a:latin typeface="Arial"/>
              <a:ea typeface="Arial"/>
              <a:cs typeface="Arial"/>
              <a:sym typeface="Arial"/>
            </a:endParaRPr>
          </a:p>
        </p:txBody>
      </p:sp>
      <p:sp>
        <p:nvSpPr>
          <p:cNvPr id="774" name="Google Shape;774;g12fbe55718e_0_448"/>
          <p:cNvSpPr/>
          <p:nvPr/>
        </p:nvSpPr>
        <p:spPr>
          <a:xfrm>
            <a:off x="4722278" y="1445342"/>
            <a:ext cx="7134600" cy="334200"/>
          </a:xfrm>
          <a:prstGeom prst="roundRect">
            <a:avLst>
              <a:gd name="adj" fmla="val 0"/>
            </a:avLst>
          </a:prstGeom>
          <a:solidFill>
            <a:srgbClr val="004452"/>
          </a:solidFill>
          <a:ln>
            <a:noFill/>
          </a:ln>
        </p:spPr>
        <p:txBody>
          <a:bodyPr spcFirstLastPara="1" wrap="square" lIns="144000"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no-NO" sz="1200" b="1" i="0" u="none" strike="noStrike" cap="none">
                <a:solidFill>
                  <a:schemeClr val="lt1"/>
                </a:solidFill>
                <a:latin typeface="Arial"/>
                <a:ea typeface="Arial"/>
                <a:cs typeface="Arial"/>
                <a:sym typeface="Arial"/>
              </a:rPr>
              <a:t>Case studies</a:t>
            </a:r>
            <a:endParaRPr sz="1200" b="1" i="0" u="none" strike="noStrike" cap="none">
              <a:solidFill>
                <a:schemeClr val="lt1"/>
              </a:solidFill>
              <a:latin typeface="Arial"/>
              <a:ea typeface="Arial"/>
              <a:cs typeface="Arial"/>
              <a:sym typeface="Arial"/>
            </a:endParaRPr>
          </a:p>
        </p:txBody>
      </p:sp>
      <p:grpSp>
        <p:nvGrpSpPr>
          <p:cNvPr id="775" name="Google Shape;775;g12fbe55718e_0_448"/>
          <p:cNvGrpSpPr/>
          <p:nvPr/>
        </p:nvGrpSpPr>
        <p:grpSpPr>
          <a:xfrm>
            <a:off x="4715613" y="3500195"/>
            <a:ext cx="7141218" cy="1203581"/>
            <a:chOff x="4715613" y="3428994"/>
            <a:chExt cx="7141218" cy="1203581"/>
          </a:xfrm>
        </p:grpSpPr>
        <p:sp>
          <p:nvSpPr>
            <p:cNvPr id="776" name="Google Shape;776;g12fbe55718e_0_448"/>
            <p:cNvSpPr/>
            <p:nvPr/>
          </p:nvSpPr>
          <p:spPr>
            <a:xfrm>
              <a:off x="6873055" y="3428994"/>
              <a:ext cx="4983775" cy="1203581"/>
            </a:xfrm>
            <a:prstGeom prst="rect">
              <a:avLst/>
            </a:prstGeom>
            <a:solidFill>
              <a:srgbClr val="004452">
                <a:alpha val="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77" name="Google Shape;777;g12fbe55718e_0_448"/>
            <p:cNvSpPr/>
            <p:nvPr/>
          </p:nvSpPr>
          <p:spPr>
            <a:xfrm>
              <a:off x="7020231" y="3429000"/>
              <a:ext cx="4836600" cy="1203575"/>
            </a:xfrm>
            <a:prstGeom prst="rect">
              <a:avLst/>
            </a:prstGeom>
            <a:noFill/>
            <a:ln>
              <a:noFill/>
            </a:ln>
          </p:spPr>
          <p:txBody>
            <a:bodyPr spcFirstLastPara="1" wrap="square" lIns="36000" tIns="45700" rIns="36000"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no-NO" sz="1100" b="1" i="0" u="none" strike="noStrike" cap="none">
                  <a:solidFill>
                    <a:srgbClr val="004452"/>
                  </a:solidFill>
                  <a:latin typeface="Arial"/>
                  <a:ea typeface="Arial"/>
                  <a:cs typeface="Arial"/>
                  <a:sym typeface="Arial"/>
                </a:rPr>
                <a:t>European project - Autonomous goods delivery</a:t>
              </a:r>
              <a:endParaRPr sz="1100" b="0" i="0" u="none" strike="noStrike" cap="none">
                <a:solidFill>
                  <a:srgbClr val="004452"/>
                </a:solidFill>
                <a:latin typeface="Arial"/>
                <a:ea typeface="Arial"/>
                <a:cs typeface="Arial"/>
                <a:sym typeface="Arial"/>
              </a:endParaRPr>
            </a:p>
            <a:p>
              <a:pPr marL="176212" marR="0" lvl="0" indent="-176212" algn="l" rtl="0">
                <a:lnSpc>
                  <a:spcPct val="100000"/>
                </a:lnSpc>
                <a:spcBef>
                  <a:spcPts val="200"/>
                </a:spcBef>
                <a:spcAft>
                  <a:spcPts val="0"/>
                </a:spcAft>
                <a:buClr>
                  <a:srgbClr val="000000"/>
                </a:buClr>
                <a:buSzPts val="1100"/>
                <a:buFont typeface="Arial"/>
                <a:buChar char="•"/>
              </a:pPr>
              <a:r>
                <a:rPr lang="no-NO" sz="1050" b="0" i="0" u="none" strike="noStrike" cap="none">
                  <a:solidFill>
                    <a:srgbClr val="004452"/>
                  </a:solidFill>
                  <a:latin typeface="Arial"/>
                  <a:ea typeface="Arial"/>
                  <a:cs typeface="Arial"/>
                  <a:sym typeface="Arial"/>
                </a:rPr>
                <a:t>An autonomous logistics vehicle delivers drinks in Kongsberg</a:t>
              </a:r>
              <a:endParaRPr sz="1050" b="0" i="0" u="none" strike="noStrike" cap="none">
                <a:solidFill>
                  <a:srgbClr val="004452"/>
                </a:solidFill>
                <a:latin typeface="Arial"/>
                <a:ea typeface="Arial"/>
                <a:cs typeface="Arial"/>
                <a:sym typeface="Arial"/>
              </a:endParaRPr>
            </a:p>
            <a:p>
              <a:pPr marL="176212" marR="0" lvl="0" indent="-176212" algn="l" rtl="0">
                <a:lnSpc>
                  <a:spcPct val="100000"/>
                </a:lnSpc>
                <a:spcBef>
                  <a:spcPts val="200"/>
                </a:spcBef>
                <a:spcAft>
                  <a:spcPts val="0"/>
                </a:spcAft>
                <a:buClr>
                  <a:srgbClr val="000000"/>
                </a:buClr>
                <a:buSzPts val="1100"/>
                <a:buFont typeface="Arial"/>
                <a:buChar char="•"/>
              </a:pPr>
              <a:r>
                <a:rPr lang="no-NO" sz="1050" b="0" i="0" u="none" strike="noStrike" cap="none">
                  <a:solidFill>
                    <a:srgbClr val="004452"/>
                  </a:solidFill>
                  <a:latin typeface="Arial"/>
                  <a:ea typeface="Arial"/>
                  <a:cs typeface="Arial"/>
                  <a:sym typeface="Arial"/>
                </a:rPr>
                <a:t>Applied Autonomy integrated the vehicle into the xFlow® platform and provided all safety assessments for the pilot</a:t>
              </a:r>
              <a:endParaRPr sz="1050" b="0" i="0" u="none" strike="noStrike" cap="none">
                <a:solidFill>
                  <a:srgbClr val="004452"/>
                </a:solidFill>
                <a:latin typeface="Arial"/>
                <a:ea typeface="Arial"/>
                <a:cs typeface="Arial"/>
                <a:sym typeface="Arial"/>
              </a:endParaRPr>
            </a:p>
            <a:p>
              <a:pPr marL="176212" marR="0" lvl="0" indent="-176212" algn="l" rtl="0">
                <a:lnSpc>
                  <a:spcPct val="100000"/>
                </a:lnSpc>
                <a:spcBef>
                  <a:spcPts val="200"/>
                </a:spcBef>
                <a:spcAft>
                  <a:spcPts val="0"/>
                </a:spcAft>
                <a:buClr>
                  <a:schemeClr val="accent5"/>
                </a:buClr>
                <a:buSzPts val="1100"/>
                <a:buFont typeface="Arial"/>
                <a:buChar char="•"/>
              </a:pPr>
              <a:r>
                <a:rPr lang="no-NO" sz="1050" b="0" i="0" u="none" strike="noStrike" cap="none">
                  <a:solidFill>
                    <a:srgbClr val="004452"/>
                  </a:solidFill>
                  <a:latin typeface="Arial"/>
                  <a:ea typeface="Arial"/>
                  <a:cs typeface="Arial"/>
                  <a:sym typeface="Arial"/>
                </a:rPr>
                <a:t>The vehicle can be modified to deliver parcels or other goods without additional integration effort</a:t>
              </a:r>
              <a:endParaRPr sz="1050" b="0" i="0" u="none" strike="noStrike" cap="none">
                <a:solidFill>
                  <a:srgbClr val="004452"/>
                </a:solidFill>
                <a:latin typeface="Arial"/>
                <a:ea typeface="Arial"/>
                <a:cs typeface="Arial"/>
                <a:sym typeface="Arial"/>
              </a:endParaRPr>
            </a:p>
          </p:txBody>
        </p:sp>
        <p:pic>
          <p:nvPicPr>
            <p:cNvPr id="778" name="Google Shape;778;g12fbe55718e_0_448"/>
            <p:cNvPicPr preferRelativeResize="0"/>
            <p:nvPr/>
          </p:nvPicPr>
          <p:blipFill rotWithShape="1">
            <a:blip r:embed="rId5">
              <a:alphaModFix/>
            </a:blip>
            <a:srcRect/>
            <a:stretch/>
          </p:blipFill>
          <p:spPr>
            <a:xfrm>
              <a:off x="4715613" y="3428994"/>
              <a:ext cx="2160975" cy="1203581"/>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31"/>
          <p:cNvSpPr/>
          <p:nvPr/>
        </p:nvSpPr>
        <p:spPr>
          <a:xfrm>
            <a:off x="552799" y="1779638"/>
            <a:ext cx="5218751" cy="4494162"/>
          </a:xfrm>
          <a:prstGeom prst="rect">
            <a:avLst/>
          </a:prstGeom>
          <a:solidFill>
            <a:srgbClr val="004452">
              <a:alpha val="8627"/>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p3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p>
            <a:pPr marL="0" lvl="0" indent="0" algn="r" rtl="0">
              <a:lnSpc>
                <a:spcPct val="100000"/>
              </a:lnSpc>
              <a:spcBef>
                <a:spcPts val="0"/>
              </a:spcBef>
              <a:spcAft>
                <a:spcPts val="0"/>
              </a:spcAft>
              <a:buSzPts val="1300"/>
              <a:buNone/>
            </a:pPr>
            <a:fld id="{00000000-1234-1234-1234-123412341234}" type="slidenum">
              <a:rPr lang="no-NO"/>
              <a:t>13</a:t>
            </a:fld>
            <a:endParaRPr/>
          </a:p>
        </p:txBody>
      </p:sp>
      <p:sp>
        <p:nvSpPr>
          <p:cNvPr id="785" name="Google Shape;785;p31"/>
          <p:cNvSpPr txBox="1">
            <a:spLocks noGrp="1"/>
          </p:cNvSpPr>
          <p:nvPr>
            <p:ph type="title"/>
          </p:nvPr>
        </p:nvSpPr>
        <p:spPr>
          <a:xfrm>
            <a:off x="553400" y="89375"/>
            <a:ext cx="10609900" cy="6567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0288A5"/>
              </a:buClr>
              <a:buSzPts val="3700"/>
              <a:buFont typeface="Open Sans"/>
              <a:buNone/>
            </a:pPr>
            <a:r>
              <a:rPr lang="no-NO" b="1">
                <a:solidFill>
                  <a:srgbClr val="004452"/>
                </a:solidFill>
              </a:rPr>
              <a:t>xFlow®, SaaS solution enabling autonomous vehicle &amp; machines to operate jointly in complex environments</a:t>
            </a:r>
            <a:endParaRPr>
              <a:solidFill>
                <a:srgbClr val="004452"/>
              </a:solidFill>
            </a:endParaRPr>
          </a:p>
        </p:txBody>
      </p:sp>
      <p:sp>
        <p:nvSpPr>
          <p:cNvPr id="786" name="Google Shape;786;p31"/>
          <p:cNvSpPr/>
          <p:nvPr/>
        </p:nvSpPr>
        <p:spPr>
          <a:xfrm>
            <a:off x="553399" y="1445342"/>
            <a:ext cx="5218751" cy="334296"/>
          </a:xfrm>
          <a:prstGeom prst="roundRect">
            <a:avLst>
              <a:gd name="adj" fmla="val 0"/>
            </a:avLst>
          </a:prstGeom>
          <a:solidFill>
            <a:srgbClr val="00445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no-NO" sz="1400" b="1" i="0" u="none" strike="noStrike" cap="none">
                <a:solidFill>
                  <a:schemeClr val="lt1"/>
                </a:solidFill>
                <a:latin typeface="Arial"/>
                <a:ea typeface="Arial"/>
                <a:cs typeface="Arial"/>
                <a:sym typeface="Arial"/>
              </a:rPr>
              <a:t>Enabling assets to operate jointly in complex environments</a:t>
            </a:r>
            <a:endParaRPr sz="1400" b="1" i="0" u="none" strike="noStrike" cap="none">
              <a:solidFill>
                <a:schemeClr val="lt1"/>
              </a:solidFill>
              <a:latin typeface="Arial"/>
              <a:ea typeface="Arial"/>
              <a:cs typeface="Arial"/>
              <a:sym typeface="Arial"/>
            </a:endParaRPr>
          </a:p>
        </p:txBody>
      </p:sp>
      <p:grpSp>
        <p:nvGrpSpPr>
          <p:cNvPr id="787" name="Google Shape;787;p31"/>
          <p:cNvGrpSpPr/>
          <p:nvPr/>
        </p:nvGrpSpPr>
        <p:grpSpPr>
          <a:xfrm>
            <a:off x="689513" y="1933408"/>
            <a:ext cx="4945323" cy="1511010"/>
            <a:chOff x="689513" y="2008861"/>
            <a:chExt cx="4945323" cy="1511010"/>
          </a:xfrm>
        </p:grpSpPr>
        <p:grpSp>
          <p:nvGrpSpPr>
            <p:cNvPr id="788" name="Google Shape;788;p31"/>
            <p:cNvGrpSpPr/>
            <p:nvPr/>
          </p:nvGrpSpPr>
          <p:grpSpPr>
            <a:xfrm>
              <a:off x="3154856" y="2895912"/>
              <a:ext cx="2301878" cy="612437"/>
              <a:chOff x="1231545" y="4440751"/>
              <a:chExt cx="2273964" cy="612437"/>
            </a:xfrm>
          </p:grpSpPr>
          <p:pic>
            <p:nvPicPr>
              <p:cNvPr id="789" name="Google Shape;789;p31" descr="Streetlight with solid fill"/>
              <p:cNvPicPr preferRelativeResize="0"/>
              <p:nvPr/>
            </p:nvPicPr>
            <p:blipFill rotWithShape="1">
              <a:blip r:embed="rId3">
                <a:alphaModFix/>
              </a:blip>
              <a:srcRect/>
              <a:stretch/>
            </p:blipFill>
            <p:spPr>
              <a:xfrm>
                <a:off x="1927129" y="4507389"/>
                <a:ext cx="301854" cy="301854"/>
              </a:xfrm>
              <a:prstGeom prst="rect">
                <a:avLst/>
              </a:prstGeom>
              <a:noFill/>
              <a:ln>
                <a:noFill/>
              </a:ln>
            </p:spPr>
          </p:pic>
          <p:cxnSp>
            <p:nvCxnSpPr>
              <p:cNvPr id="790" name="Google Shape;790;p31"/>
              <p:cNvCxnSpPr/>
              <p:nvPr/>
            </p:nvCxnSpPr>
            <p:spPr>
              <a:xfrm>
                <a:off x="1231545" y="4794509"/>
                <a:ext cx="1980000" cy="0"/>
              </a:xfrm>
              <a:prstGeom prst="straightConnector1">
                <a:avLst/>
              </a:prstGeom>
              <a:noFill/>
              <a:ln w="9525" cap="flat" cmpd="sng">
                <a:solidFill>
                  <a:srgbClr val="0288A5"/>
                </a:solidFill>
                <a:prstDash val="solid"/>
                <a:round/>
                <a:headEnd type="none" w="sm" len="sm"/>
                <a:tailEnd type="none" w="sm" len="sm"/>
              </a:ln>
            </p:spPr>
          </p:cxnSp>
          <p:cxnSp>
            <p:nvCxnSpPr>
              <p:cNvPr id="791" name="Google Shape;791;p31"/>
              <p:cNvCxnSpPr/>
              <p:nvPr/>
            </p:nvCxnSpPr>
            <p:spPr>
              <a:xfrm>
                <a:off x="1525509" y="5010409"/>
                <a:ext cx="1980000" cy="0"/>
              </a:xfrm>
              <a:prstGeom prst="straightConnector1">
                <a:avLst/>
              </a:prstGeom>
              <a:noFill/>
              <a:ln w="9525" cap="flat" cmpd="sng">
                <a:solidFill>
                  <a:srgbClr val="0288A5"/>
                </a:solidFill>
                <a:prstDash val="solid"/>
                <a:round/>
                <a:headEnd type="none" w="sm" len="sm"/>
                <a:tailEnd type="none" w="sm" len="sm"/>
              </a:ln>
            </p:spPr>
          </p:cxnSp>
          <p:cxnSp>
            <p:nvCxnSpPr>
              <p:cNvPr id="792" name="Google Shape;792;p31"/>
              <p:cNvCxnSpPr/>
              <p:nvPr/>
            </p:nvCxnSpPr>
            <p:spPr>
              <a:xfrm>
                <a:off x="1382784" y="4896109"/>
                <a:ext cx="1980000" cy="0"/>
              </a:xfrm>
              <a:prstGeom prst="straightConnector1">
                <a:avLst/>
              </a:prstGeom>
              <a:noFill/>
              <a:ln w="9525" cap="flat" cmpd="sng">
                <a:solidFill>
                  <a:srgbClr val="0288A5"/>
                </a:solidFill>
                <a:prstDash val="lgDash"/>
                <a:round/>
                <a:headEnd type="none" w="sm" len="sm"/>
                <a:tailEnd type="none" w="sm" len="sm"/>
              </a:ln>
            </p:spPr>
          </p:cxnSp>
          <p:grpSp>
            <p:nvGrpSpPr>
              <p:cNvPr id="793" name="Google Shape;793;p31"/>
              <p:cNvGrpSpPr/>
              <p:nvPr/>
            </p:nvGrpSpPr>
            <p:grpSpPr>
              <a:xfrm>
                <a:off x="1477494" y="4440751"/>
                <a:ext cx="355483" cy="503073"/>
                <a:chOff x="1416167" y="4634397"/>
                <a:chExt cx="355483" cy="503073"/>
              </a:xfrm>
            </p:grpSpPr>
            <p:pic>
              <p:nvPicPr>
                <p:cNvPr id="794" name="Google Shape;794;p31" descr="Bus with solid fill"/>
                <p:cNvPicPr preferRelativeResize="0"/>
                <p:nvPr/>
              </p:nvPicPr>
              <p:blipFill rotWithShape="1">
                <a:blip r:embed="rId4">
                  <a:alphaModFix/>
                </a:blip>
                <a:srcRect/>
                <a:stretch/>
              </p:blipFill>
              <p:spPr>
                <a:xfrm>
                  <a:off x="1416167" y="4781987"/>
                  <a:ext cx="355483" cy="355483"/>
                </a:xfrm>
                <a:prstGeom prst="rect">
                  <a:avLst/>
                </a:prstGeom>
                <a:noFill/>
                <a:ln>
                  <a:noFill/>
                </a:ln>
              </p:spPr>
            </p:pic>
            <p:pic>
              <p:nvPicPr>
                <p:cNvPr id="795" name="Google Shape;795;p31" descr="Wi-Fi outline"/>
                <p:cNvPicPr preferRelativeResize="0"/>
                <p:nvPr/>
              </p:nvPicPr>
              <p:blipFill rotWithShape="1">
                <a:blip r:embed="rId5">
                  <a:alphaModFix/>
                </a:blip>
                <a:srcRect/>
                <a:stretch/>
              </p:blipFill>
              <p:spPr>
                <a:xfrm>
                  <a:off x="1458082" y="4634397"/>
                  <a:ext cx="268652" cy="268652"/>
                </a:xfrm>
                <a:prstGeom prst="rect">
                  <a:avLst/>
                </a:prstGeom>
                <a:noFill/>
                <a:ln>
                  <a:noFill/>
                </a:ln>
              </p:spPr>
            </p:pic>
          </p:grpSp>
          <p:pic>
            <p:nvPicPr>
              <p:cNvPr id="796" name="Google Shape;796;p31" descr="Car with solid fill"/>
              <p:cNvPicPr preferRelativeResize="0"/>
              <p:nvPr/>
            </p:nvPicPr>
            <p:blipFill rotWithShape="1">
              <a:blip r:embed="rId6">
                <a:alphaModFix/>
              </a:blip>
              <a:srcRect/>
              <a:stretch/>
            </p:blipFill>
            <p:spPr>
              <a:xfrm>
                <a:off x="2074395" y="4641730"/>
                <a:ext cx="302093" cy="302093"/>
              </a:xfrm>
              <a:prstGeom prst="rect">
                <a:avLst/>
              </a:prstGeom>
              <a:noFill/>
              <a:ln>
                <a:noFill/>
              </a:ln>
            </p:spPr>
          </p:pic>
          <p:grpSp>
            <p:nvGrpSpPr>
              <p:cNvPr id="797" name="Google Shape;797;p31"/>
              <p:cNvGrpSpPr/>
              <p:nvPr/>
            </p:nvGrpSpPr>
            <p:grpSpPr>
              <a:xfrm>
                <a:off x="2563017" y="4550115"/>
                <a:ext cx="355483" cy="503073"/>
                <a:chOff x="1089283" y="4634397"/>
                <a:chExt cx="355483" cy="503073"/>
              </a:xfrm>
            </p:grpSpPr>
            <p:pic>
              <p:nvPicPr>
                <p:cNvPr id="798" name="Google Shape;798;p31" descr="Bus with solid fill"/>
                <p:cNvPicPr preferRelativeResize="0"/>
                <p:nvPr/>
              </p:nvPicPr>
              <p:blipFill rotWithShape="1">
                <a:blip r:embed="rId4">
                  <a:alphaModFix/>
                </a:blip>
                <a:srcRect/>
                <a:stretch/>
              </p:blipFill>
              <p:spPr>
                <a:xfrm flipH="1">
                  <a:off x="1089283" y="4781987"/>
                  <a:ext cx="355483" cy="355483"/>
                </a:xfrm>
                <a:prstGeom prst="rect">
                  <a:avLst/>
                </a:prstGeom>
                <a:noFill/>
                <a:ln>
                  <a:noFill/>
                </a:ln>
              </p:spPr>
            </p:pic>
            <p:pic>
              <p:nvPicPr>
                <p:cNvPr id="799" name="Google Shape;799;p31" descr="Wi-Fi outline"/>
                <p:cNvPicPr preferRelativeResize="0"/>
                <p:nvPr/>
              </p:nvPicPr>
              <p:blipFill rotWithShape="1">
                <a:blip r:embed="rId5">
                  <a:alphaModFix/>
                </a:blip>
                <a:srcRect/>
                <a:stretch/>
              </p:blipFill>
              <p:spPr>
                <a:xfrm>
                  <a:off x="1131198" y="4634397"/>
                  <a:ext cx="268652" cy="268652"/>
                </a:xfrm>
                <a:prstGeom prst="rect">
                  <a:avLst/>
                </a:prstGeom>
                <a:noFill/>
                <a:ln>
                  <a:noFill/>
                </a:ln>
              </p:spPr>
            </p:pic>
          </p:grpSp>
          <p:pic>
            <p:nvPicPr>
              <p:cNvPr id="800" name="Google Shape;800;p31" descr="Streetlight with solid fill"/>
              <p:cNvPicPr preferRelativeResize="0"/>
              <p:nvPr/>
            </p:nvPicPr>
            <p:blipFill rotWithShape="1">
              <a:blip r:embed="rId3">
                <a:alphaModFix/>
              </a:blip>
              <a:srcRect/>
              <a:stretch/>
            </p:blipFill>
            <p:spPr>
              <a:xfrm>
                <a:off x="2918374" y="4505008"/>
                <a:ext cx="301854" cy="301854"/>
              </a:xfrm>
              <a:prstGeom prst="rect">
                <a:avLst/>
              </a:prstGeom>
              <a:noFill/>
              <a:ln>
                <a:noFill/>
              </a:ln>
            </p:spPr>
          </p:pic>
        </p:grpSp>
        <p:cxnSp>
          <p:nvCxnSpPr>
            <p:cNvPr id="801" name="Google Shape;801;p31"/>
            <p:cNvCxnSpPr/>
            <p:nvPr/>
          </p:nvCxnSpPr>
          <p:spPr>
            <a:xfrm>
              <a:off x="1997938" y="3202130"/>
              <a:ext cx="917247" cy="0"/>
            </a:xfrm>
            <a:prstGeom prst="straightConnector1">
              <a:avLst/>
            </a:prstGeom>
            <a:noFill/>
            <a:ln w="38100" cap="flat" cmpd="sng">
              <a:solidFill>
                <a:srgbClr val="7F7F7F"/>
              </a:solidFill>
              <a:prstDash val="solid"/>
              <a:round/>
              <a:headEnd type="none" w="sm" len="sm"/>
              <a:tailEnd type="triangle" w="med" len="med"/>
            </a:ln>
          </p:spPr>
        </p:cxnSp>
        <p:sp>
          <p:nvSpPr>
            <p:cNvPr id="802" name="Google Shape;802;p31"/>
            <p:cNvSpPr/>
            <p:nvPr/>
          </p:nvSpPr>
          <p:spPr>
            <a:xfrm>
              <a:off x="689513" y="2008861"/>
              <a:ext cx="1395334" cy="19315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no-NO" sz="1000" b="1" i="0" u="none" strike="noStrike" cap="none">
                  <a:solidFill>
                    <a:srgbClr val="014452"/>
                  </a:solidFill>
                  <a:latin typeface="Arial"/>
                  <a:ea typeface="Arial"/>
                  <a:cs typeface="Arial"/>
                  <a:sym typeface="Arial"/>
                </a:rPr>
                <a:t>On-the-road</a:t>
              </a:r>
              <a:endParaRPr sz="1000" b="1" i="0" u="none" strike="noStrike" cap="none">
                <a:solidFill>
                  <a:srgbClr val="014452"/>
                </a:solidFill>
                <a:latin typeface="Arial"/>
                <a:ea typeface="Arial"/>
                <a:cs typeface="Arial"/>
                <a:sym typeface="Arial"/>
              </a:endParaRPr>
            </a:p>
          </p:txBody>
        </p:sp>
        <p:sp>
          <p:nvSpPr>
            <p:cNvPr id="803" name="Google Shape;803;p31"/>
            <p:cNvSpPr/>
            <p:nvPr/>
          </p:nvSpPr>
          <p:spPr>
            <a:xfrm>
              <a:off x="689514" y="2313944"/>
              <a:ext cx="1395333" cy="32443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no-NO" sz="900" b="0" i="1" u="none" strike="noStrike" cap="none">
                  <a:solidFill>
                    <a:srgbClr val="014452"/>
                  </a:solidFill>
                  <a:latin typeface="Arial"/>
                  <a:ea typeface="Arial"/>
                  <a:cs typeface="Arial"/>
                  <a:sym typeface="Arial"/>
                </a:rPr>
                <a:t>Enables an autonomous vehicle…</a:t>
              </a:r>
              <a:endParaRPr sz="900" b="0" i="1" u="none" strike="noStrike" cap="none">
                <a:solidFill>
                  <a:srgbClr val="014452"/>
                </a:solidFill>
                <a:latin typeface="Arial"/>
                <a:ea typeface="Arial"/>
                <a:cs typeface="Arial"/>
                <a:sym typeface="Arial"/>
              </a:endParaRPr>
            </a:p>
          </p:txBody>
        </p:sp>
        <p:grpSp>
          <p:nvGrpSpPr>
            <p:cNvPr id="804" name="Google Shape;804;p31"/>
            <p:cNvGrpSpPr/>
            <p:nvPr/>
          </p:nvGrpSpPr>
          <p:grpSpPr>
            <a:xfrm>
              <a:off x="1136571" y="2884390"/>
              <a:ext cx="501219" cy="635481"/>
              <a:chOff x="1136571" y="2722955"/>
              <a:chExt cx="501219" cy="635481"/>
            </a:xfrm>
          </p:grpSpPr>
          <p:pic>
            <p:nvPicPr>
              <p:cNvPr id="805" name="Google Shape;805;p31" descr="Bus with solid fill"/>
              <p:cNvPicPr preferRelativeResize="0"/>
              <p:nvPr/>
            </p:nvPicPr>
            <p:blipFill rotWithShape="1">
              <a:blip r:embed="rId7">
                <a:alphaModFix/>
              </a:blip>
              <a:srcRect/>
              <a:stretch/>
            </p:blipFill>
            <p:spPr>
              <a:xfrm>
                <a:off x="1136571" y="2857217"/>
                <a:ext cx="501219" cy="501219"/>
              </a:xfrm>
              <a:prstGeom prst="rect">
                <a:avLst/>
              </a:prstGeom>
              <a:noFill/>
              <a:ln>
                <a:noFill/>
              </a:ln>
            </p:spPr>
          </p:pic>
          <p:pic>
            <p:nvPicPr>
              <p:cNvPr id="806" name="Google Shape;806;p31" descr="Wi-Fi outline"/>
              <p:cNvPicPr preferRelativeResize="0"/>
              <p:nvPr/>
            </p:nvPicPr>
            <p:blipFill rotWithShape="1">
              <a:blip r:embed="rId8">
                <a:alphaModFix/>
              </a:blip>
              <a:srcRect/>
              <a:stretch/>
            </p:blipFill>
            <p:spPr>
              <a:xfrm>
                <a:off x="1242595" y="2722955"/>
                <a:ext cx="271950" cy="268652"/>
              </a:xfrm>
              <a:prstGeom prst="rect">
                <a:avLst/>
              </a:prstGeom>
              <a:noFill/>
              <a:ln>
                <a:noFill/>
              </a:ln>
            </p:spPr>
          </p:pic>
        </p:grpSp>
        <p:sp>
          <p:nvSpPr>
            <p:cNvPr id="807" name="Google Shape;807;p31"/>
            <p:cNvSpPr/>
            <p:nvPr/>
          </p:nvSpPr>
          <p:spPr>
            <a:xfrm>
              <a:off x="2875175" y="2313944"/>
              <a:ext cx="2759661" cy="32443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no-NO" sz="900" b="0" i="1" u="none" strike="noStrike" cap="none">
                  <a:solidFill>
                    <a:srgbClr val="014452"/>
                  </a:solidFill>
                  <a:latin typeface="Arial"/>
                  <a:ea typeface="Arial"/>
                  <a:cs typeface="Arial"/>
                  <a:sym typeface="Arial"/>
                </a:rPr>
                <a:t>… to operate in traffic communicating orders to the vehicle when and where to drive and giving the operator a fleet management overview</a:t>
              </a:r>
              <a:endParaRPr sz="900" b="0" i="1" u="none" strike="noStrike" cap="none">
                <a:solidFill>
                  <a:srgbClr val="014452"/>
                </a:solidFill>
                <a:latin typeface="Arial"/>
                <a:ea typeface="Arial"/>
                <a:cs typeface="Arial"/>
                <a:sym typeface="Arial"/>
              </a:endParaRPr>
            </a:p>
          </p:txBody>
        </p:sp>
      </p:grpSp>
      <p:sp>
        <p:nvSpPr>
          <p:cNvPr id="808" name="Google Shape;808;p31"/>
          <p:cNvSpPr/>
          <p:nvPr/>
        </p:nvSpPr>
        <p:spPr>
          <a:xfrm>
            <a:off x="689513" y="4620939"/>
            <a:ext cx="1395334" cy="19315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no-NO" sz="1000" b="1" i="0" u="none" strike="noStrike" cap="none">
                <a:solidFill>
                  <a:srgbClr val="014452"/>
                </a:solidFill>
                <a:latin typeface="Arial"/>
                <a:ea typeface="Arial"/>
                <a:cs typeface="Arial"/>
                <a:sym typeface="Arial"/>
              </a:rPr>
              <a:t>In-the-factory</a:t>
            </a:r>
            <a:endParaRPr sz="1000" b="1" i="0" u="none" strike="noStrike" cap="none">
              <a:solidFill>
                <a:srgbClr val="014452"/>
              </a:solidFill>
              <a:latin typeface="Arial"/>
              <a:ea typeface="Arial"/>
              <a:cs typeface="Arial"/>
              <a:sym typeface="Arial"/>
            </a:endParaRPr>
          </a:p>
        </p:txBody>
      </p:sp>
      <p:sp>
        <p:nvSpPr>
          <p:cNvPr id="809" name="Google Shape;809;p31"/>
          <p:cNvSpPr/>
          <p:nvPr/>
        </p:nvSpPr>
        <p:spPr>
          <a:xfrm>
            <a:off x="689514" y="4935449"/>
            <a:ext cx="1395333" cy="32443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no-NO" sz="900" b="0" i="1" u="none" strike="noStrike" cap="none">
                <a:solidFill>
                  <a:srgbClr val="014452"/>
                </a:solidFill>
                <a:latin typeface="Arial"/>
                <a:ea typeface="Arial"/>
                <a:cs typeface="Arial"/>
                <a:sym typeface="Arial"/>
              </a:rPr>
              <a:t>Enables an autonomous vehicles &amp; machines…</a:t>
            </a:r>
            <a:endParaRPr sz="900" b="0" i="1" u="none" strike="noStrike" cap="none">
              <a:solidFill>
                <a:srgbClr val="014452"/>
              </a:solidFill>
              <a:latin typeface="Arial"/>
              <a:ea typeface="Arial"/>
              <a:cs typeface="Arial"/>
              <a:sym typeface="Arial"/>
            </a:endParaRPr>
          </a:p>
        </p:txBody>
      </p:sp>
      <p:sp>
        <p:nvSpPr>
          <p:cNvPr id="810" name="Google Shape;810;p31"/>
          <p:cNvSpPr/>
          <p:nvPr/>
        </p:nvSpPr>
        <p:spPr>
          <a:xfrm>
            <a:off x="2875175" y="4935449"/>
            <a:ext cx="2759661" cy="32443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no-NO" sz="900" b="0" i="1" u="none" strike="noStrike" cap="none">
                <a:solidFill>
                  <a:srgbClr val="014452"/>
                </a:solidFill>
                <a:latin typeface="Arial"/>
                <a:ea typeface="Arial"/>
                <a:cs typeface="Arial"/>
                <a:sym typeface="Arial"/>
              </a:rPr>
              <a:t>…to operate jointly by communicating orders and giving the operate a fleet management overview</a:t>
            </a:r>
            <a:endParaRPr sz="900" b="0" i="1" u="none" strike="noStrike" cap="none">
              <a:solidFill>
                <a:srgbClr val="014452"/>
              </a:solidFill>
              <a:latin typeface="Arial"/>
              <a:ea typeface="Arial"/>
              <a:cs typeface="Arial"/>
              <a:sym typeface="Arial"/>
            </a:endParaRPr>
          </a:p>
        </p:txBody>
      </p:sp>
      <p:pic>
        <p:nvPicPr>
          <p:cNvPr id="811" name="Google Shape;811;p31" descr="Crane outline"/>
          <p:cNvPicPr preferRelativeResize="0"/>
          <p:nvPr/>
        </p:nvPicPr>
        <p:blipFill rotWithShape="1">
          <a:blip r:embed="rId9">
            <a:alphaModFix/>
          </a:blip>
          <a:srcRect/>
          <a:stretch/>
        </p:blipFill>
        <p:spPr>
          <a:xfrm>
            <a:off x="817240" y="5448343"/>
            <a:ext cx="359847" cy="359847"/>
          </a:xfrm>
          <a:prstGeom prst="rect">
            <a:avLst/>
          </a:prstGeom>
          <a:noFill/>
          <a:ln>
            <a:noFill/>
          </a:ln>
        </p:spPr>
      </p:pic>
      <p:pic>
        <p:nvPicPr>
          <p:cNvPr id="812" name="Google Shape;812;p31" descr="Wi-Fi outline"/>
          <p:cNvPicPr preferRelativeResize="0"/>
          <p:nvPr/>
        </p:nvPicPr>
        <p:blipFill rotWithShape="1">
          <a:blip r:embed="rId8">
            <a:alphaModFix/>
          </a:blip>
          <a:srcRect/>
          <a:stretch/>
        </p:blipFill>
        <p:spPr>
          <a:xfrm>
            <a:off x="871325" y="5338046"/>
            <a:ext cx="156427" cy="152490"/>
          </a:xfrm>
          <a:prstGeom prst="rect">
            <a:avLst/>
          </a:prstGeom>
          <a:noFill/>
          <a:ln>
            <a:noFill/>
          </a:ln>
        </p:spPr>
      </p:pic>
      <p:grpSp>
        <p:nvGrpSpPr>
          <p:cNvPr id="813" name="Google Shape;813;p31"/>
          <p:cNvGrpSpPr/>
          <p:nvPr/>
        </p:nvGrpSpPr>
        <p:grpSpPr>
          <a:xfrm>
            <a:off x="3409117" y="5540758"/>
            <a:ext cx="1683187" cy="469632"/>
            <a:chOff x="3409117" y="5540758"/>
            <a:chExt cx="1683187" cy="469632"/>
          </a:xfrm>
        </p:grpSpPr>
        <p:pic>
          <p:nvPicPr>
            <p:cNvPr id="814" name="Google Shape;814;p31" descr="Truck with solid fill"/>
            <p:cNvPicPr preferRelativeResize="0"/>
            <p:nvPr/>
          </p:nvPicPr>
          <p:blipFill rotWithShape="1">
            <a:blip r:embed="rId10">
              <a:alphaModFix/>
            </a:blip>
            <a:srcRect/>
            <a:stretch/>
          </p:blipFill>
          <p:spPr>
            <a:xfrm>
              <a:off x="4085637" y="5589763"/>
              <a:ext cx="383703" cy="405007"/>
            </a:xfrm>
            <a:prstGeom prst="rect">
              <a:avLst/>
            </a:prstGeom>
            <a:noFill/>
            <a:ln>
              <a:noFill/>
            </a:ln>
          </p:spPr>
        </p:pic>
        <p:pic>
          <p:nvPicPr>
            <p:cNvPr id="815" name="Google Shape;815;p31" descr="Crane with solid fill"/>
            <p:cNvPicPr preferRelativeResize="0"/>
            <p:nvPr/>
          </p:nvPicPr>
          <p:blipFill rotWithShape="1">
            <a:blip r:embed="rId11">
              <a:alphaModFix/>
            </a:blip>
            <a:srcRect/>
            <a:stretch/>
          </p:blipFill>
          <p:spPr>
            <a:xfrm>
              <a:off x="3409117" y="5564882"/>
              <a:ext cx="421310" cy="445508"/>
            </a:xfrm>
            <a:prstGeom prst="rect">
              <a:avLst/>
            </a:prstGeom>
            <a:noFill/>
            <a:ln>
              <a:noFill/>
            </a:ln>
          </p:spPr>
        </p:pic>
        <p:pic>
          <p:nvPicPr>
            <p:cNvPr id="816" name="Google Shape;816;p31" descr="Factory with solid fill"/>
            <p:cNvPicPr preferRelativeResize="0"/>
            <p:nvPr/>
          </p:nvPicPr>
          <p:blipFill rotWithShape="1">
            <a:blip r:embed="rId12">
              <a:alphaModFix/>
            </a:blip>
            <a:srcRect/>
            <a:stretch/>
          </p:blipFill>
          <p:spPr>
            <a:xfrm>
              <a:off x="4677237" y="5540758"/>
              <a:ext cx="415067" cy="445508"/>
            </a:xfrm>
            <a:prstGeom prst="rect">
              <a:avLst/>
            </a:prstGeom>
            <a:noFill/>
            <a:ln>
              <a:noFill/>
            </a:ln>
          </p:spPr>
        </p:pic>
        <p:grpSp>
          <p:nvGrpSpPr>
            <p:cNvPr id="817" name="Google Shape;817;p31"/>
            <p:cNvGrpSpPr/>
            <p:nvPr/>
          </p:nvGrpSpPr>
          <p:grpSpPr>
            <a:xfrm>
              <a:off x="3852605" y="5710360"/>
              <a:ext cx="787712" cy="177855"/>
              <a:chOff x="5502082" y="5160149"/>
              <a:chExt cx="2914513" cy="274264"/>
            </a:xfrm>
          </p:grpSpPr>
          <p:cxnSp>
            <p:nvCxnSpPr>
              <p:cNvPr id="818" name="Google Shape;818;p31"/>
              <p:cNvCxnSpPr/>
              <p:nvPr/>
            </p:nvCxnSpPr>
            <p:spPr>
              <a:xfrm>
                <a:off x="5502082" y="5434413"/>
                <a:ext cx="874271" cy="0"/>
              </a:xfrm>
              <a:prstGeom prst="straightConnector1">
                <a:avLst/>
              </a:prstGeom>
              <a:noFill/>
              <a:ln w="9525" cap="flat" cmpd="sng">
                <a:solidFill>
                  <a:schemeClr val="accent5"/>
                </a:solidFill>
                <a:prstDash val="solid"/>
                <a:round/>
                <a:headEnd type="none" w="sm" len="sm"/>
                <a:tailEnd type="triangle" w="med" len="med"/>
              </a:ln>
            </p:spPr>
          </p:cxnSp>
          <p:cxnSp>
            <p:nvCxnSpPr>
              <p:cNvPr id="819" name="Google Shape;819;p31"/>
              <p:cNvCxnSpPr/>
              <p:nvPr/>
            </p:nvCxnSpPr>
            <p:spPr>
              <a:xfrm>
                <a:off x="7542324" y="5434413"/>
                <a:ext cx="874271" cy="0"/>
              </a:xfrm>
              <a:prstGeom prst="straightConnector1">
                <a:avLst/>
              </a:prstGeom>
              <a:noFill/>
              <a:ln w="9525" cap="flat" cmpd="sng">
                <a:solidFill>
                  <a:schemeClr val="accent5"/>
                </a:solidFill>
                <a:prstDash val="solid"/>
                <a:round/>
                <a:headEnd type="none" w="sm" len="sm"/>
                <a:tailEnd type="triangle" w="med" len="med"/>
              </a:ln>
            </p:spPr>
          </p:cxnSp>
          <p:grpSp>
            <p:nvGrpSpPr>
              <p:cNvPr id="820" name="Google Shape;820;p31"/>
              <p:cNvGrpSpPr/>
              <p:nvPr/>
            </p:nvGrpSpPr>
            <p:grpSpPr>
              <a:xfrm flipH="1">
                <a:off x="5502082" y="5160149"/>
                <a:ext cx="2914513" cy="0"/>
                <a:chOff x="7534275" y="4056777"/>
                <a:chExt cx="2914513" cy="0"/>
              </a:xfrm>
            </p:grpSpPr>
            <p:cxnSp>
              <p:nvCxnSpPr>
                <p:cNvPr id="821" name="Google Shape;821;p31"/>
                <p:cNvCxnSpPr/>
                <p:nvPr/>
              </p:nvCxnSpPr>
              <p:spPr>
                <a:xfrm>
                  <a:off x="7534275" y="4056777"/>
                  <a:ext cx="874271" cy="0"/>
                </a:xfrm>
                <a:prstGeom prst="straightConnector1">
                  <a:avLst/>
                </a:prstGeom>
                <a:noFill/>
                <a:ln w="9525" cap="flat" cmpd="sng">
                  <a:solidFill>
                    <a:schemeClr val="accent5"/>
                  </a:solidFill>
                  <a:prstDash val="solid"/>
                  <a:round/>
                  <a:headEnd type="none" w="sm" len="sm"/>
                  <a:tailEnd type="triangle" w="med" len="med"/>
                </a:ln>
              </p:spPr>
            </p:cxnSp>
            <p:cxnSp>
              <p:nvCxnSpPr>
                <p:cNvPr id="822" name="Google Shape;822;p31"/>
                <p:cNvCxnSpPr/>
                <p:nvPr/>
              </p:nvCxnSpPr>
              <p:spPr>
                <a:xfrm>
                  <a:off x="9574517" y="4056777"/>
                  <a:ext cx="874271" cy="0"/>
                </a:xfrm>
                <a:prstGeom prst="straightConnector1">
                  <a:avLst/>
                </a:prstGeom>
                <a:noFill/>
                <a:ln w="9525" cap="flat" cmpd="sng">
                  <a:solidFill>
                    <a:schemeClr val="accent5"/>
                  </a:solidFill>
                  <a:prstDash val="solid"/>
                  <a:round/>
                  <a:headEnd type="none" w="sm" len="sm"/>
                  <a:tailEnd type="triangle" w="med" len="med"/>
                </a:ln>
              </p:spPr>
            </p:cxnSp>
          </p:grpSp>
        </p:grpSp>
      </p:grpSp>
      <p:cxnSp>
        <p:nvCxnSpPr>
          <p:cNvPr id="823" name="Google Shape;823;p31"/>
          <p:cNvCxnSpPr/>
          <p:nvPr/>
        </p:nvCxnSpPr>
        <p:spPr>
          <a:xfrm>
            <a:off x="1997938" y="5787636"/>
            <a:ext cx="917247" cy="0"/>
          </a:xfrm>
          <a:prstGeom prst="straightConnector1">
            <a:avLst/>
          </a:prstGeom>
          <a:noFill/>
          <a:ln w="38100" cap="flat" cmpd="sng">
            <a:solidFill>
              <a:srgbClr val="7F7F7F"/>
            </a:solidFill>
            <a:prstDash val="solid"/>
            <a:round/>
            <a:headEnd type="none" w="sm" len="sm"/>
            <a:tailEnd type="triangle" w="med" len="med"/>
          </a:ln>
        </p:spPr>
      </p:cxnSp>
      <p:pic>
        <p:nvPicPr>
          <p:cNvPr id="824" name="Google Shape;824;p31" descr="Truck with solid fill"/>
          <p:cNvPicPr preferRelativeResize="0"/>
          <p:nvPr/>
        </p:nvPicPr>
        <p:blipFill rotWithShape="1">
          <a:blip r:embed="rId10">
            <a:alphaModFix/>
          </a:blip>
          <a:srcRect/>
          <a:stretch/>
        </p:blipFill>
        <p:spPr>
          <a:xfrm>
            <a:off x="1334652" y="5431352"/>
            <a:ext cx="383703" cy="405007"/>
          </a:xfrm>
          <a:prstGeom prst="rect">
            <a:avLst/>
          </a:prstGeom>
          <a:noFill/>
          <a:ln>
            <a:noFill/>
          </a:ln>
        </p:spPr>
      </p:pic>
      <p:pic>
        <p:nvPicPr>
          <p:cNvPr id="825" name="Google Shape;825;p31" descr="Wi-Fi outline"/>
          <p:cNvPicPr preferRelativeResize="0"/>
          <p:nvPr/>
        </p:nvPicPr>
        <p:blipFill rotWithShape="1">
          <a:blip r:embed="rId8">
            <a:alphaModFix/>
          </a:blip>
          <a:srcRect/>
          <a:stretch/>
        </p:blipFill>
        <p:spPr>
          <a:xfrm>
            <a:off x="1405773" y="5338046"/>
            <a:ext cx="156427" cy="152490"/>
          </a:xfrm>
          <a:prstGeom prst="rect">
            <a:avLst/>
          </a:prstGeom>
          <a:noFill/>
          <a:ln>
            <a:noFill/>
          </a:ln>
        </p:spPr>
      </p:pic>
      <p:pic>
        <p:nvPicPr>
          <p:cNvPr id="826" name="Google Shape;826;p31" descr="Robot Hand with solid fill"/>
          <p:cNvPicPr preferRelativeResize="0"/>
          <p:nvPr/>
        </p:nvPicPr>
        <p:blipFill rotWithShape="1">
          <a:blip r:embed="rId13">
            <a:alphaModFix/>
          </a:blip>
          <a:srcRect/>
          <a:stretch/>
        </p:blipFill>
        <p:spPr>
          <a:xfrm>
            <a:off x="843006" y="5851835"/>
            <a:ext cx="352541" cy="352541"/>
          </a:xfrm>
          <a:prstGeom prst="rect">
            <a:avLst/>
          </a:prstGeom>
          <a:noFill/>
          <a:ln>
            <a:noFill/>
          </a:ln>
        </p:spPr>
      </p:pic>
      <p:pic>
        <p:nvPicPr>
          <p:cNvPr id="827" name="Google Shape;827;p31" descr="Wi-Fi outline"/>
          <p:cNvPicPr preferRelativeResize="0"/>
          <p:nvPr/>
        </p:nvPicPr>
        <p:blipFill rotWithShape="1">
          <a:blip r:embed="rId8">
            <a:alphaModFix/>
          </a:blip>
          <a:srcRect/>
          <a:stretch/>
        </p:blipFill>
        <p:spPr>
          <a:xfrm>
            <a:off x="871325" y="5799333"/>
            <a:ext cx="156427" cy="152490"/>
          </a:xfrm>
          <a:prstGeom prst="rect">
            <a:avLst/>
          </a:prstGeom>
          <a:noFill/>
          <a:ln>
            <a:noFill/>
          </a:ln>
        </p:spPr>
      </p:pic>
      <p:grpSp>
        <p:nvGrpSpPr>
          <p:cNvPr id="828" name="Google Shape;828;p31"/>
          <p:cNvGrpSpPr/>
          <p:nvPr/>
        </p:nvGrpSpPr>
        <p:grpSpPr>
          <a:xfrm>
            <a:off x="1353112" y="5750498"/>
            <a:ext cx="384053" cy="467124"/>
            <a:chOff x="1686726" y="2329448"/>
            <a:chExt cx="505993" cy="615440"/>
          </a:xfrm>
        </p:grpSpPr>
        <p:pic>
          <p:nvPicPr>
            <p:cNvPr id="829" name="Google Shape;829;p31" descr="Cruise ship outline"/>
            <p:cNvPicPr preferRelativeResize="0"/>
            <p:nvPr/>
          </p:nvPicPr>
          <p:blipFill rotWithShape="1">
            <a:blip r:embed="rId14">
              <a:alphaModFix/>
            </a:blip>
            <a:srcRect/>
            <a:stretch/>
          </p:blipFill>
          <p:spPr>
            <a:xfrm>
              <a:off x="1686726" y="2438895"/>
              <a:ext cx="505993" cy="505993"/>
            </a:xfrm>
            <a:prstGeom prst="rect">
              <a:avLst/>
            </a:prstGeom>
            <a:noFill/>
            <a:ln>
              <a:noFill/>
            </a:ln>
          </p:spPr>
        </p:pic>
        <p:pic>
          <p:nvPicPr>
            <p:cNvPr id="830" name="Google Shape;830;p31" descr="Wi-Fi outline"/>
            <p:cNvPicPr preferRelativeResize="0"/>
            <p:nvPr/>
          </p:nvPicPr>
          <p:blipFill rotWithShape="1">
            <a:blip r:embed="rId8">
              <a:alphaModFix/>
            </a:blip>
            <a:srcRect/>
            <a:stretch/>
          </p:blipFill>
          <p:spPr>
            <a:xfrm>
              <a:off x="1741195" y="2329448"/>
              <a:ext cx="219958" cy="214420"/>
            </a:xfrm>
            <a:prstGeom prst="rect">
              <a:avLst/>
            </a:prstGeom>
            <a:noFill/>
            <a:ln>
              <a:noFill/>
            </a:ln>
          </p:spPr>
        </p:pic>
      </p:grpSp>
      <p:sp>
        <p:nvSpPr>
          <p:cNvPr id="831" name="Google Shape;831;p31"/>
          <p:cNvSpPr/>
          <p:nvPr/>
        </p:nvSpPr>
        <p:spPr>
          <a:xfrm>
            <a:off x="1977401" y="3596742"/>
            <a:ext cx="958320" cy="958320"/>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32" name="Google Shape;832;p31" descr="Cloud outline"/>
          <p:cNvPicPr preferRelativeResize="0"/>
          <p:nvPr/>
        </p:nvPicPr>
        <p:blipFill rotWithShape="1">
          <a:blip r:embed="rId15">
            <a:alphaModFix/>
          </a:blip>
          <a:srcRect l="2944" t="20549" r="3410" b="19642"/>
          <a:stretch/>
        </p:blipFill>
        <p:spPr>
          <a:xfrm>
            <a:off x="1984104" y="3717925"/>
            <a:ext cx="959335" cy="612737"/>
          </a:xfrm>
          <a:prstGeom prst="rect">
            <a:avLst/>
          </a:prstGeom>
          <a:noFill/>
          <a:ln>
            <a:noFill/>
          </a:ln>
        </p:spPr>
      </p:pic>
      <p:sp>
        <p:nvSpPr>
          <p:cNvPr id="833" name="Google Shape;833;p31"/>
          <p:cNvSpPr/>
          <p:nvPr/>
        </p:nvSpPr>
        <p:spPr>
          <a:xfrm>
            <a:off x="2029577" y="3923066"/>
            <a:ext cx="868389" cy="385339"/>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no-NO" sz="1400" b="1" i="0" u="none" strike="noStrike" cap="none">
                <a:solidFill>
                  <a:srgbClr val="004452"/>
                </a:solidFill>
                <a:latin typeface="Arial"/>
                <a:ea typeface="Arial"/>
                <a:cs typeface="Arial"/>
                <a:sym typeface="Arial"/>
              </a:rPr>
              <a:t>xFlow®</a:t>
            </a:r>
            <a:endParaRPr sz="1400" b="1" i="0" u="none" strike="noStrike" cap="none">
              <a:solidFill>
                <a:srgbClr val="004452"/>
              </a:solidFill>
              <a:latin typeface="Arial"/>
              <a:ea typeface="Arial"/>
              <a:cs typeface="Arial"/>
              <a:sym typeface="Arial"/>
            </a:endParaRPr>
          </a:p>
        </p:txBody>
      </p:sp>
      <p:cxnSp>
        <p:nvCxnSpPr>
          <p:cNvPr id="834" name="Google Shape;834;p31"/>
          <p:cNvCxnSpPr>
            <a:stCxn id="831" idx="0"/>
          </p:cNvCxnSpPr>
          <p:nvPr/>
        </p:nvCxnSpPr>
        <p:spPr>
          <a:xfrm rot="10800000" flipH="1">
            <a:off x="2456561" y="3115842"/>
            <a:ext cx="3900" cy="480900"/>
          </a:xfrm>
          <a:prstGeom prst="straightConnector1">
            <a:avLst/>
          </a:prstGeom>
          <a:noFill/>
          <a:ln w="38100" cap="flat" cmpd="sng">
            <a:solidFill>
              <a:srgbClr val="7F7F7F"/>
            </a:solidFill>
            <a:prstDash val="solid"/>
            <a:round/>
            <a:headEnd type="none" w="sm" len="sm"/>
            <a:tailEnd type="triangle" w="med" len="med"/>
          </a:ln>
        </p:spPr>
      </p:cxnSp>
      <p:cxnSp>
        <p:nvCxnSpPr>
          <p:cNvPr id="835" name="Google Shape;835;p31"/>
          <p:cNvCxnSpPr>
            <a:stCxn id="831" idx="4"/>
          </p:cNvCxnSpPr>
          <p:nvPr/>
        </p:nvCxnSpPr>
        <p:spPr>
          <a:xfrm>
            <a:off x="2456561" y="4555062"/>
            <a:ext cx="3900" cy="1208400"/>
          </a:xfrm>
          <a:prstGeom prst="straightConnector1">
            <a:avLst/>
          </a:prstGeom>
          <a:noFill/>
          <a:ln w="38100" cap="flat" cmpd="sng">
            <a:solidFill>
              <a:srgbClr val="7F7F7F"/>
            </a:solidFill>
            <a:prstDash val="solid"/>
            <a:round/>
            <a:headEnd type="none" w="sm" len="sm"/>
            <a:tailEnd type="triangle" w="med" len="med"/>
          </a:ln>
        </p:spPr>
      </p:cxnSp>
      <p:sp>
        <p:nvSpPr>
          <p:cNvPr id="836" name="Google Shape;836;p31"/>
          <p:cNvSpPr/>
          <p:nvPr/>
        </p:nvSpPr>
        <p:spPr>
          <a:xfrm>
            <a:off x="6096000" y="1445342"/>
            <a:ext cx="5218751" cy="334296"/>
          </a:xfrm>
          <a:prstGeom prst="roundRect">
            <a:avLst>
              <a:gd name="adj" fmla="val 0"/>
            </a:avLst>
          </a:prstGeom>
          <a:solidFill>
            <a:srgbClr val="00445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no-NO" sz="1400" b="1" i="0" u="none" strike="noStrike" cap="none">
                <a:solidFill>
                  <a:schemeClr val="lt1"/>
                </a:solidFill>
                <a:latin typeface="Arial"/>
                <a:ea typeface="Arial"/>
                <a:cs typeface="Arial"/>
                <a:sym typeface="Arial"/>
              </a:rPr>
              <a:t>xFlow® functionality &amp; benefits</a:t>
            </a:r>
            <a:endParaRPr sz="1400" b="1" i="0" u="none" strike="noStrike" cap="none">
              <a:solidFill>
                <a:schemeClr val="lt1"/>
              </a:solidFill>
              <a:latin typeface="Arial"/>
              <a:ea typeface="Arial"/>
              <a:cs typeface="Arial"/>
              <a:sym typeface="Arial"/>
            </a:endParaRPr>
          </a:p>
        </p:txBody>
      </p:sp>
      <p:sp>
        <p:nvSpPr>
          <p:cNvPr id="837" name="Google Shape;837;p31"/>
          <p:cNvSpPr/>
          <p:nvPr/>
        </p:nvSpPr>
        <p:spPr>
          <a:xfrm>
            <a:off x="6743700" y="1994325"/>
            <a:ext cx="4571051" cy="704255"/>
          </a:xfrm>
          <a:prstGeom prst="roundRect">
            <a:avLst>
              <a:gd name="adj" fmla="val 0"/>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o-NO" sz="1400" b="1" i="0" u="none" strike="noStrike" cap="none">
                <a:solidFill>
                  <a:srgbClr val="02667C"/>
                </a:solidFill>
                <a:latin typeface="Arial"/>
                <a:ea typeface="Arial"/>
                <a:cs typeface="Arial"/>
                <a:sym typeface="Arial"/>
              </a:rPr>
              <a:t>The hub for operations</a:t>
            </a:r>
            <a:endParaRPr sz="1400" b="1" i="0" u="none" strike="noStrike" cap="none">
              <a:solidFill>
                <a:srgbClr val="02667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NO" sz="1400" b="0" i="1" u="none" strike="noStrike" cap="none">
                <a:solidFill>
                  <a:srgbClr val="02667C"/>
                </a:solidFill>
                <a:latin typeface="Arial"/>
                <a:ea typeface="Arial"/>
                <a:cs typeface="Arial"/>
                <a:sym typeface="Arial"/>
              </a:rPr>
              <a:t>Software that gives orders to assets on when and where to drive, load, dispatch, etc.</a:t>
            </a:r>
            <a:endParaRPr sz="1400" b="0" i="1" u="none" strike="noStrike" cap="none">
              <a:solidFill>
                <a:srgbClr val="02667C"/>
              </a:solidFill>
              <a:latin typeface="Arial"/>
              <a:ea typeface="Arial"/>
              <a:cs typeface="Arial"/>
              <a:sym typeface="Arial"/>
            </a:endParaRPr>
          </a:p>
        </p:txBody>
      </p:sp>
      <p:sp>
        <p:nvSpPr>
          <p:cNvPr id="838" name="Google Shape;838;p31"/>
          <p:cNvSpPr/>
          <p:nvPr/>
        </p:nvSpPr>
        <p:spPr>
          <a:xfrm>
            <a:off x="6743700" y="2913267"/>
            <a:ext cx="4571051" cy="704255"/>
          </a:xfrm>
          <a:prstGeom prst="roundRect">
            <a:avLst>
              <a:gd name="adj" fmla="val 0"/>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o-NO" sz="1400" b="1" i="0" u="none" strike="noStrike" cap="none">
                <a:solidFill>
                  <a:srgbClr val="02667C"/>
                </a:solidFill>
                <a:latin typeface="Arial"/>
                <a:ea typeface="Arial"/>
                <a:cs typeface="Arial"/>
                <a:sym typeface="Arial"/>
              </a:rPr>
              <a:t>Optimize asset usage</a:t>
            </a:r>
            <a:endParaRPr sz="1400" b="1" i="0" u="none" strike="noStrike" cap="none">
              <a:solidFill>
                <a:srgbClr val="02667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NO" sz="1400" b="0" i="1" u="none" strike="noStrike" cap="none">
                <a:solidFill>
                  <a:srgbClr val="02667C"/>
                </a:solidFill>
                <a:latin typeface="Arial"/>
                <a:ea typeface="Arial"/>
                <a:cs typeface="Arial"/>
                <a:sym typeface="Arial"/>
              </a:rPr>
              <a:t>Analytics tool and AI based on historical data to optimize asset usage</a:t>
            </a:r>
            <a:endParaRPr sz="1400" b="0" i="1" u="none" strike="noStrike" cap="none">
              <a:solidFill>
                <a:srgbClr val="02667C"/>
              </a:solidFill>
              <a:latin typeface="Arial"/>
              <a:ea typeface="Arial"/>
              <a:cs typeface="Arial"/>
              <a:sym typeface="Arial"/>
            </a:endParaRPr>
          </a:p>
        </p:txBody>
      </p:sp>
      <p:sp>
        <p:nvSpPr>
          <p:cNvPr id="839" name="Google Shape;839;p31"/>
          <p:cNvSpPr/>
          <p:nvPr/>
        </p:nvSpPr>
        <p:spPr>
          <a:xfrm>
            <a:off x="6743700" y="3832209"/>
            <a:ext cx="4571051" cy="704254"/>
          </a:xfrm>
          <a:prstGeom prst="roundRect">
            <a:avLst>
              <a:gd name="adj" fmla="val 0"/>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o-NO" sz="1400" b="1" i="0" u="none" strike="noStrike" cap="none">
                <a:solidFill>
                  <a:srgbClr val="02667C"/>
                </a:solidFill>
                <a:latin typeface="Arial"/>
                <a:ea typeface="Arial"/>
                <a:cs typeface="Arial"/>
                <a:sym typeface="Arial"/>
              </a:rPr>
              <a:t>Fleet management overview</a:t>
            </a:r>
            <a:endParaRPr sz="1400" b="1" i="0" u="none" strike="noStrike" cap="none">
              <a:solidFill>
                <a:srgbClr val="02667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NO" sz="1400" b="0" i="1" u="none" strike="noStrike" cap="none">
                <a:solidFill>
                  <a:srgbClr val="02667C"/>
                </a:solidFill>
                <a:latin typeface="Arial"/>
                <a:ea typeface="Arial"/>
                <a:cs typeface="Arial"/>
                <a:sym typeface="Arial"/>
              </a:rPr>
              <a:t>Gives the asset owner and their control center full overview of the assets at any given point of time</a:t>
            </a:r>
            <a:endParaRPr sz="1400" b="0" i="1" u="none" strike="noStrike" cap="none">
              <a:solidFill>
                <a:srgbClr val="02667C"/>
              </a:solidFill>
              <a:latin typeface="Arial"/>
              <a:ea typeface="Arial"/>
              <a:cs typeface="Arial"/>
              <a:sym typeface="Arial"/>
            </a:endParaRPr>
          </a:p>
        </p:txBody>
      </p:sp>
      <p:sp>
        <p:nvSpPr>
          <p:cNvPr id="840" name="Google Shape;840;p31"/>
          <p:cNvSpPr/>
          <p:nvPr/>
        </p:nvSpPr>
        <p:spPr>
          <a:xfrm>
            <a:off x="6743700" y="4760586"/>
            <a:ext cx="4571051" cy="524700"/>
          </a:xfrm>
          <a:prstGeom prst="roundRect">
            <a:avLst>
              <a:gd name="adj" fmla="val 0"/>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o-NO" sz="1400" b="1" i="0" u="none" strike="noStrike" cap="none">
                <a:solidFill>
                  <a:srgbClr val="02667C"/>
                </a:solidFill>
                <a:latin typeface="Arial"/>
                <a:ea typeface="Arial"/>
                <a:cs typeface="Arial"/>
                <a:sym typeface="Arial"/>
              </a:rPr>
              <a:t>Asset &amp; System agnostic</a:t>
            </a:r>
            <a:endParaRPr sz="1400" b="1" i="0" u="none" strike="noStrike" cap="none">
              <a:solidFill>
                <a:srgbClr val="02667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NO" sz="1400" b="0" i="1" u="none" strike="noStrike" cap="none">
                <a:solidFill>
                  <a:srgbClr val="02667C"/>
                </a:solidFill>
                <a:latin typeface="Arial"/>
                <a:ea typeface="Arial"/>
                <a:cs typeface="Arial"/>
                <a:sym typeface="Arial"/>
              </a:rPr>
              <a:t>Integrates with all sources through standard APIs</a:t>
            </a:r>
            <a:endParaRPr sz="1400" b="0" i="0" u="none" strike="noStrike" cap="none">
              <a:solidFill>
                <a:srgbClr val="000000"/>
              </a:solidFill>
              <a:latin typeface="Arial"/>
              <a:ea typeface="Arial"/>
              <a:cs typeface="Arial"/>
              <a:sym typeface="Arial"/>
            </a:endParaRPr>
          </a:p>
        </p:txBody>
      </p:sp>
      <p:sp>
        <p:nvSpPr>
          <p:cNvPr id="841" name="Google Shape;841;p31"/>
          <p:cNvSpPr/>
          <p:nvPr/>
        </p:nvSpPr>
        <p:spPr>
          <a:xfrm>
            <a:off x="6743700" y="5490536"/>
            <a:ext cx="4571051" cy="524700"/>
          </a:xfrm>
          <a:prstGeom prst="roundRect">
            <a:avLst>
              <a:gd name="adj" fmla="val 0"/>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o-NO" sz="1400" b="1" i="0" u="none" strike="noStrike" cap="none">
                <a:solidFill>
                  <a:srgbClr val="02667C"/>
                </a:solidFill>
                <a:latin typeface="Arial"/>
                <a:ea typeface="Arial"/>
                <a:cs typeface="Arial"/>
                <a:sym typeface="Arial"/>
              </a:rPr>
              <a:t>Cybersecure</a:t>
            </a:r>
            <a:endParaRPr sz="1400" b="1" i="0" u="none" strike="noStrike" cap="none">
              <a:solidFill>
                <a:srgbClr val="02667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NO" sz="1400" b="0" i="1" u="none" strike="noStrike" cap="none">
                <a:solidFill>
                  <a:srgbClr val="02667C"/>
                </a:solidFill>
                <a:latin typeface="Arial"/>
                <a:ea typeface="Arial"/>
                <a:cs typeface="Arial"/>
                <a:sym typeface="Arial"/>
              </a:rPr>
              <a:t>Architecture designed to limit cybersec. Threats with AD control</a:t>
            </a:r>
            <a:endParaRPr sz="1400" b="0" i="0" u="none" strike="noStrike" cap="none">
              <a:solidFill>
                <a:srgbClr val="000000"/>
              </a:solidFill>
              <a:latin typeface="Arial"/>
              <a:ea typeface="Arial"/>
              <a:cs typeface="Arial"/>
              <a:sym typeface="Arial"/>
            </a:endParaRPr>
          </a:p>
        </p:txBody>
      </p:sp>
      <p:pic>
        <p:nvPicPr>
          <p:cNvPr id="842" name="Google Shape;842;p31" descr="Cloud with solid fill"/>
          <p:cNvPicPr preferRelativeResize="0"/>
          <p:nvPr/>
        </p:nvPicPr>
        <p:blipFill rotWithShape="1">
          <a:blip r:embed="rId16">
            <a:alphaModFix/>
          </a:blip>
          <a:srcRect/>
          <a:stretch/>
        </p:blipFill>
        <p:spPr>
          <a:xfrm>
            <a:off x="6092645" y="4689126"/>
            <a:ext cx="624548" cy="624548"/>
          </a:xfrm>
          <a:prstGeom prst="rect">
            <a:avLst/>
          </a:prstGeom>
          <a:noFill/>
          <a:ln>
            <a:noFill/>
          </a:ln>
        </p:spPr>
      </p:pic>
      <p:pic>
        <p:nvPicPr>
          <p:cNvPr id="843" name="Google Shape;843;p31" descr="Shield Tick with solid fill"/>
          <p:cNvPicPr preferRelativeResize="0"/>
          <p:nvPr/>
        </p:nvPicPr>
        <p:blipFill rotWithShape="1">
          <a:blip r:embed="rId17">
            <a:alphaModFix/>
          </a:blip>
          <a:srcRect/>
          <a:stretch/>
        </p:blipFill>
        <p:spPr>
          <a:xfrm>
            <a:off x="6146842" y="5604805"/>
            <a:ext cx="516155" cy="516155"/>
          </a:xfrm>
          <a:prstGeom prst="rect">
            <a:avLst/>
          </a:prstGeom>
          <a:noFill/>
          <a:ln>
            <a:noFill/>
          </a:ln>
        </p:spPr>
      </p:pic>
      <p:pic>
        <p:nvPicPr>
          <p:cNvPr id="844" name="Google Shape;844;p31" descr="Sort with solid fill"/>
          <p:cNvPicPr preferRelativeResize="0"/>
          <p:nvPr/>
        </p:nvPicPr>
        <p:blipFill rotWithShape="1">
          <a:blip r:embed="rId18">
            <a:alphaModFix/>
          </a:blip>
          <a:srcRect/>
          <a:stretch/>
        </p:blipFill>
        <p:spPr>
          <a:xfrm>
            <a:off x="6146842" y="2088375"/>
            <a:ext cx="516155" cy="516155"/>
          </a:xfrm>
          <a:prstGeom prst="rect">
            <a:avLst/>
          </a:prstGeom>
          <a:noFill/>
          <a:ln>
            <a:noFill/>
          </a:ln>
        </p:spPr>
      </p:pic>
      <p:pic>
        <p:nvPicPr>
          <p:cNvPr id="845" name="Google Shape;845;p31" descr="Research with solid fill"/>
          <p:cNvPicPr preferRelativeResize="0"/>
          <p:nvPr/>
        </p:nvPicPr>
        <p:blipFill rotWithShape="1">
          <a:blip r:embed="rId19">
            <a:alphaModFix/>
          </a:blip>
          <a:srcRect/>
          <a:stretch/>
        </p:blipFill>
        <p:spPr>
          <a:xfrm>
            <a:off x="6146842" y="3007316"/>
            <a:ext cx="516155" cy="516155"/>
          </a:xfrm>
          <a:prstGeom prst="rect">
            <a:avLst/>
          </a:prstGeom>
          <a:noFill/>
          <a:ln>
            <a:noFill/>
          </a:ln>
        </p:spPr>
      </p:pic>
      <p:pic>
        <p:nvPicPr>
          <p:cNvPr id="846" name="Google Shape;846;p31" descr="Monitor with solid fill"/>
          <p:cNvPicPr preferRelativeResize="0"/>
          <p:nvPr/>
        </p:nvPicPr>
        <p:blipFill rotWithShape="1">
          <a:blip r:embed="rId20">
            <a:alphaModFix/>
          </a:blip>
          <a:srcRect/>
          <a:stretch/>
        </p:blipFill>
        <p:spPr>
          <a:xfrm>
            <a:off x="6092645" y="3888487"/>
            <a:ext cx="624548" cy="62454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8"/>
          <p:cNvSpPr/>
          <p:nvPr/>
        </p:nvSpPr>
        <p:spPr>
          <a:xfrm>
            <a:off x="553398" y="2406137"/>
            <a:ext cx="3443565" cy="1716098"/>
          </a:xfrm>
          <a:prstGeom prst="rect">
            <a:avLst/>
          </a:prstGeom>
          <a:solidFill>
            <a:srgbClr val="004452">
              <a:alpha val="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52" name="Google Shape;852;p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p>
            <a:pPr marL="0" lvl="0" indent="0" algn="r" rtl="0">
              <a:lnSpc>
                <a:spcPct val="100000"/>
              </a:lnSpc>
              <a:spcBef>
                <a:spcPts val="0"/>
              </a:spcBef>
              <a:spcAft>
                <a:spcPts val="0"/>
              </a:spcAft>
              <a:buSzPts val="1300"/>
              <a:buNone/>
            </a:pPr>
            <a:fld id="{00000000-1234-1234-1234-123412341234}" type="slidenum">
              <a:rPr lang="no-NO"/>
              <a:t>14</a:t>
            </a:fld>
            <a:endParaRPr/>
          </a:p>
        </p:txBody>
      </p:sp>
      <p:sp>
        <p:nvSpPr>
          <p:cNvPr id="853" name="Google Shape;853;p8"/>
          <p:cNvSpPr txBox="1">
            <a:spLocks noGrp="1"/>
          </p:cNvSpPr>
          <p:nvPr>
            <p:ph type="title"/>
          </p:nvPr>
        </p:nvSpPr>
        <p:spPr>
          <a:xfrm>
            <a:off x="553400" y="89374"/>
            <a:ext cx="9773100" cy="1099345"/>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0288A5"/>
              </a:buClr>
              <a:buSzPts val="3700"/>
              <a:buFont typeface="Open Sans"/>
              <a:buNone/>
            </a:pPr>
            <a:r>
              <a:rPr lang="no-NO" b="1">
                <a:solidFill>
                  <a:srgbClr val="004452"/>
                </a:solidFill>
              </a:rPr>
              <a:t>Customers and business model</a:t>
            </a:r>
            <a:endParaRPr b="1">
              <a:solidFill>
                <a:srgbClr val="004452"/>
              </a:solidFill>
            </a:endParaRPr>
          </a:p>
        </p:txBody>
      </p:sp>
      <p:sp>
        <p:nvSpPr>
          <p:cNvPr id="854" name="Google Shape;854;p8"/>
          <p:cNvSpPr/>
          <p:nvPr/>
        </p:nvSpPr>
        <p:spPr>
          <a:xfrm>
            <a:off x="553399" y="1953652"/>
            <a:ext cx="3443565" cy="452487"/>
          </a:xfrm>
          <a:prstGeom prst="rect">
            <a:avLst/>
          </a:prstGeom>
          <a:solidFill>
            <a:srgbClr val="0288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no-NO" sz="1100" b="1" i="0" u="none" strike="noStrike" cap="none">
                <a:solidFill>
                  <a:schemeClr val="lt1"/>
                </a:solidFill>
                <a:latin typeface="Arial"/>
                <a:ea typeface="Arial"/>
                <a:cs typeface="Arial"/>
                <a:sym typeface="Arial"/>
              </a:rPr>
              <a:t>Turn Key solution as a service</a:t>
            </a:r>
            <a:endParaRPr sz="1100" b="1" i="0" u="none" strike="noStrike" cap="none">
              <a:solidFill>
                <a:schemeClr val="lt1"/>
              </a:solidFill>
              <a:latin typeface="Arial"/>
              <a:ea typeface="Arial"/>
              <a:cs typeface="Arial"/>
              <a:sym typeface="Arial"/>
            </a:endParaRPr>
          </a:p>
        </p:txBody>
      </p:sp>
      <p:sp>
        <p:nvSpPr>
          <p:cNvPr id="855" name="Google Shape;855;p8"/>
          <p:cNvSpPr/>
          <p:nvPr/>
        </p:nvSpPr>
        <p:spPr>
          <a:xfrm>
            <a:off x="553399" y="2406138"/>
            <a:ext cx="3443565" cy="16324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445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no-NO" sz="1000" b="0" i="0" u="none" strike="noStrike" cap="none">
                <a:solidFill>
                  <a:srgbClr val="004452"/>
                </a:solidFill>
                <a:latin typeface="Arial"/>
                <a:ea typeface="Arial"/>
                <a:cs typeface="Arial"/>
                <a:sym typeface="Arial"/>
              </a:rPr>
              <a:t>Customers outsource their transport, logistics and services to Applied Autonomy</a:t>
            </a:r>
            <a:endParaRPr sz="1400" b="0" i="0" u="none" strike="noStrike" cap="none">
              <a:solidFill>
                <a:srgbClr val="00445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445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no-NO" sz="1000" b="0" i="0" u="none" strike="noStrike" cap="none">
                <a:solidFill>
                  <a:srgbClr val="004452"/>
                </a:solidFill>
                <a:latin typeface="Arial"/>
                <a:ea typeface="Arial"/>
                <a:cs typeface="Arial"/>
                <a:sym typeface="Arial"/>
              </a:rPr>
              <a:t>Reference cases:</a:t>
            </a:r>
            <a:endParaRPr sz="1400" b="0" i="0" u="none" strike="noStrike" cap="none">
              <a:solidFill>
                <a:srgbClr val="004452"/>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no-NO" sz="1000" b="0" i="0" u="none" strike="noStrike" cap="none">
                <a:solidFill>
                  <a:srgbClr val="004452"/>
                </a:solidFill>
                <a:latin typeface="Arial"/>
                <a:ea typeface="Arial"/>
                <a:cs typeface="Arial"/>
                <a:sym typeface="Arial"/>
              </a:rPr>
              <a:t>Autonomous transportation in Latvia</a:t>
            </a:r>
            <a:endParaRPr sz="1400" b="0" i="0" u="none" strike="noStrike" cap="none">
              <a:solidFill>
                <a:srgbClr val="004452"/>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no-NO" sz="1000" b="0" i="0" u="none" strike="noStrike" cap="none">
                <a:solidFill>
                  <a:srgbClr val="004452"/>
                </a:solidFill>
                <a:latin typeface="Arial"/>
                <a:ea typeface="Arial"/>
                <a:cs typeface="Arial"/>
                <a:sym typeface="Arial"/>
              </a:rPr>
              <a:t>Autonomous transportation in Kongsberg</a:t>
            </a:r>
            <a:endParaRPr sz="1400" b="0" i="0" u="none" strike="noStrike" cap="none">
              <a:solidFill>
                <a:srgbClr val="004452"/>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no-NO" sz="1000" b="0" i="0" u="none" strike="noStrike" cap="none">
                <a:solidFill>
                  <a:srgbClr val="004452"/>
                </a:solidFill>
                <a:latin typeface="Arial"/>
                <a:ea typeface="Arial"/>
                <a:cs typeface="Arial"/>
                <a:sym typeface="Arial"/>
              </a:rPr>
              <a:t>Winter operation Statens Vegvesen</a:t>
            </a:r>
            <a:endParaRPr sz="1000" b="0" i="0" u="none" strike="noStrike" cap="none">
              <a:solidFill>
                <a:srgbClr val="004452"/>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no-NO" sz="1000" b="0" i="0" u="none" strike="noStrike" cap="none">
                <a:solidFill>
                  <a:srgbClr val="004452"/>
                </a:solidFill>
                <a:latin typeface="Arial"/>
                <a:ea typeface="Arial"/>
                <a:cs typeface="Arial"/>
                <a:sym typeface="Arial"/>
              </a:rPr>
              <a:t>Autonomous transportation at Svalbard</a:t>
            </a:r>
            <a:endParaRPr sz="1400" b="0" i="0" u="none" strike="noStrike" cap="none">
              <a:solidFill>
                <a:srgbClr val="004452"/>
              </a:solidFill>
              <a:latin typeface="Arial"/>
              <a:ea typeface="Arial"/>
              <a:cs typeface="Arial"/>
              <a:sym typeface="Arial"/>
            </a:endParaRPr>
          </a:p>
          <a:p>
            <a:pPr marL="171450" marR="0" lvl="0" indent="-107950" algn="l" rtl="0">
              <a:lnSpc>
                <a:spcPct val="100000"/>
              </a:lnSpc>
              <a:spcBef>
                <a:spcPts val="0"/>
              </a:spcBef>
              <a:spcAft>
                <a:spcPts val="0"/>
              </a:spcAft>
              <a:buClr>
                <a:srgbClr val="000000"/>
              </a:buClr>
              <a:buSzPts val="1000"/>
              <a:buFont typeface="Arial"/>
              <a:buNone/>
            </a:pPr>
            <a:endParaRPr sz="1000" b="0" i="0" u="none" strike="noStrike" cap="none">
              <a:solidFill>
                <a:srgbClr val="004452"/>
              </a:solidFill>
              <a:latin typeface="Arial"/>
              <a:ea typeface="Arial"/>
              <a:cs typeface="Arial"/>
              <a:sym typeface="Arial"/>
            </a:endParaRPr>
          </a:p>
          <a:p>
            <a:pPr marL="171450" marR="0" lvl="0" indent="-107950" algn="l" rtl="0">
              <a:lnSpc>
                <a:spcPct val="100000"/>
              </a:lnSpc>
              <a:spcBef>
                <a:spcPts val="0"/>
              </a:spcBef>
              <a:spcAft>
                <a:spcPts val="0"/>
              </a:spcAft>
              <a:buClr>
                <a:srgbClr val="000000"/>
              </a:buClr>
              <a:buSzPts val="1000"/>
              <a:buFont typeface="Arial"/>
              <a:buNone/>
            </a:pPr>
            <a:endParaRPr sz="1000" b="0" i="0" u="none" strike="noStrike" cap="none">
              <a:solidFill>
                <a:srgbClr val="00445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445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445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445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4452"/>
              </a:solidFill>
              <a:latin typeface="Arial"/>
              <a:ea typeface="Arial"/>
              <a:cs typeface="Arial"/>
              <a:sym typeface="Arial"/>
            </a:endParaRPr>
          </a:p>
        </p:txBody>
      </p:sp>
      <p:sp>
        <p:nvSpPr>
          <p:cNvPr id="856" name="Google Shape;856;p8"/>
          <p:cNvSpPr/>
          <p:nvPr/>
        </p:nvSpPr>
        <p:spPr>
          <a:xfrm>
            <a:off x="4474950" y="1953651"/>
            <a:ext cx="3443565" cy="452487"/>
          </a:xfrm>
          <a:prstGeom prst="rect">
            <a:avLst/>
          </a:prstGeom>
          <a:solidFill>
            <a:srgbClr val="0288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no-NO" sz="1100" b="1" i="0" u="none" strike="noStrike" cap="none">
                <a:solidFill>
                  <a:schemeClr val="lt1"/>
                </a:solidFill>
                <a:latin typeface="Arial"/>
                <a:ea typeface="Arial"/>
                <a:cs typeface="Arial"/>
                <a:sym typeface="Arial"/>
              </a:rPr>
              <a:t>Platform and solution </a:t>
            </a:r>
            <a:br>
              <a:rPr lang="no-NO" sz="1100" b="1" i="0" u="none" strike="noStrike" cap="none">
                <a:solidFill>
                  <a:schemeClr val="lt1"/>
                </a:solidFill>
                <a:latin typeface="Arial"/>
                <a:ea typeface="Arial"/>
                <a:cs typeface="Arial"/>
                <a:sym typeface="Arial"/>
              </a:rPr>
            </a:br>
            <a:r>
              <a:rPr lang="no-NO" sz="1100" b="1" i="0" u="none" strike="noStrike" cap="none">
                <a:solidFill>
                  <a:schemeClr val="lt1"/>
                </a:solidFill>
                <a:latin typeface="Arial"/>
                <a:ea typeface="Arial"/>
                <a:cs typeface="Arial"/>
                <a:sym typeface="Arial"/>
              </a:rPr>
              <a:t>service agreement</a:t>
            </a:r>
            <a:endParaRPr sz="1100" b="1" i="0" u="none" strike="noStrike" cap="none">
              <a:solidFill>
                <a:schemeClr val="lt1"/>
              </a:solidFill>
              <a:latin typeface="Arial"/>
              <a:ea typeface="Arial"/>
              <a:cs typeface="Arial"/>
              <a:sym typeface="Arial"/>
            </a:endParaRPr>
          </a:p>
        </p:txBody>
      </p:sp>
      <p:sp>
        <p:nvSpPr>
          <p:cNvPr id="857" name="Google Shape;857;p8"/>
          <p:cNvSpPr/>
          <p:nvPr/>
        </p:nvSpPr>
        <p:spPr>
          <a:xfrm>
            <a:off x="4474950" y="2406138"/>
            <a:ext cx="3443565" cy="16324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445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no-NO" sz="1000" b="0" i="0" u="none" strike="noStrike" cap="none">
                <a:solidFill>
                  <a:srgbClr val="004452"/>
                </a:solidFill>
                <a:latin typeface="Arial"/>
                <a:ea typeface="Arial"/>
                <a:cs typeface="Arial"/>
                <a:sym typeface="Arial"/>
              </a:rPr>
              <a:t>Customers buy:</a:t>
            </a:r>
            <a:endParaRPr sz="1400" b="0" i="0" u="none" strike="noStrike" cap="none">
              <a:solidFill>
                <a:srgbClr val="004452"/>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no-NO" sz="1000" b="0" i="0" u="none" strike="noStrike" cap="none">
                <a:solidFill>
                  <a:srgbClr val="004452"/>
                </a:solidFill>
                <a:latin typeface="Arial"/>
                <a:ea typeface="Arial"/>
                <a:cs typeface="Arial"/>
                <a:sym typeface="Arial"/>
              </a:rPr>
              <a:t>xFlow® Platform as a service</a:t>
            </a:r>
            <a:endParaRPr sz="1400" b="0" i="0" u="none" strike="noStrike" cap="none">
              <a:solidFill>
                <a:srgbClr val="004452"/>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no-NO" sz="1000" b="0" i="0" u="none" strike="noStrike" cap="none">
                <a:solidFill>
                  <a:srgbClr val="004452"/>
                </a:solidFill>
                <a:latin typeface="Arial"/>
                <a:ea typeface="Arial"/>
                <a:cs typeface="Arial"/>
                <a:sym typeface="Arial"/>
              </a:rPr>
              <a:t>Support and solution design</a:t>
            </a:r>
            <a:endParaRPr sz="1400" b="0" i="0" u="none" strike="noStrike" cap="none">
              <a:solidFill>
                <a:srgbClr val="004452"/>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no-NO" sz="1000" b="0" i="0" u="none" strike="noStrike" cap="none">
                <a:solidFill>
                  <a:srgbClr val="004452"/>
                </a:solidFill>
                <a:latin typeface="Arial"/>
                <a:ea typeface="Arial"/>
                <a:cs typeface="Arial"/>
                <a:sym typeface="Arial"/>
              </a:rPr>
              <a:t>Outsource safety and GDPR responsibility to Applied Autonomy</a:t>
            </a:r>
            <a:endParaRPr sz="1400" b="0" i="0" u="none" strike="noStrike" cap="none">
              <a:solidFill>
                <a:srgbClr val="00445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no-NO" sz="1000" b="0" i="0" u="none" strike="noStrike" cap="none">
                <a:solidFill>
                  <a:srgbClr val="004452"/>
                </a:solidFill>
                <a:latin typeface="Arial"/>
                <a:ea typeface="Arial"/>
                <a:cs typeface="Arial"/>
                <a:sym typeface="Arial"/>
              </a:rPr>
              <a:t>Reference cases:</a:t>
            </a:r>
            <a:endParaRPr sz="1400" b="0" i="0" u="none" strike="noStrike" cap="none">
              <a:solidFill>
                <a:srgbClr val="004452"/>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no-NO" sz="1000" b="0" i="0" u="none" strike="noStrike" cap="none">
                <a:solidFill>
                  <a:srgbClr val="004452"/>
                </a:solidFill>
                <a:latin typeface="Arial"/>
                <a:ea typeface="Arial"/>
                <a:cs typeface="Arial"/>
                <a:sym typeface="Arial"/>
              </a:rPr>
              <a:t>Large self-driving buss in Stavanger</a:t>
            </a:r>
            <a:endParaRPr sz="1400" b="0" i="0" u="none" strike="noStrike" cap="none">
              <a:solidFill>
                <a:srgbClr val="004452"/>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no-NO" sz="1000" b="0" i="0" u="none" strike="noStrike" cap="none">
                <a:solidFill>
                  <a:srgbClr val="004452"/>
                </a:solidFill>
                <a:latin typeface="Arial"/>
                <a:ea typeface="Arial"/>
                <a:cs typeface="Arial"/>
                <a:sym typeface="Arial"/>
              </a:rPr>
              <a:t>System supplier to ecosystem at Norefjell</a:t>
            </a:r>
            <a:endParaRPr sz="1000" b="0" i="0" u="none" strike="noStrike" cap="none">
              <a:solidFill>
                <a:srgbClr val="004452"/>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no-NO" sz="1000" b="0" i="0" u="none" strike="noStrike" cap="none">
                <a:solidFill>
                  <a:srgbClr val="004452"/>
                </a:solidFill>
                <a:latin typeface="Arial"/>
                <a:ea typeface="Arial"/>
                <a:cs typeface="Arial"/>
                <a:sym typeface="Arial"/>
              </a:rPr>
              <a:t>Safety solutions to transportation companies</a:t>
            </a:r>
            <a:endParaRPr sz="1400" b="0" i="0" u="none" strike="noStrike" cap="none">
              <a:solidFill>
                <a:srgbClr val="004452"/>
              </a:solidFill>
              <a:latin typeface="Arial"/>
              <a:ea typeface="Arial"/>
              <a:cs typeface="Arial"/>
              <a:sym typeface="Arial"/>
            </a:endParaRPr>
          </a:p>
        </p:txBody>
      </p:sp>
      <p:sp>
        <p:nvSpPr>
          <p:cNvPr id="858" name="Google Shape;858;p8"/>
          <p:cNvSpPr/>
          <p:nvPr/>
        </p:nvSpPr>
        <p:spPr>
          <a:xfrm>
            <a:off x="8396501" y="1953651"/>
            <a:ext cx="3443565" cy="452487"/>
          </a:xfrm>
          <a:prstGeom prst="rect">
            <a:avLst/>
          </a:prstGeom>
          <a:solidFill>
            <a:srgbClr val="0288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no-NO" sz="1100" b="1" i="0" u="none" strike="noStrike" cap="none">
                <a:solidFill>
                  <a:schemeClr val="lt1"/>
                </a:solidFill>
                <a:latin typeface="Arial"/>
                <a:ea typeface="Arial"/>
                <a:cs typeface="Arial"/>
                <a:sym typeface="Arial"/>
              </a:rPr>
              <a:t>Platform as a service</a:t>
            </a:r>
            <a:endParaRPr sz="1100" b="1" i="0" u="none" strike="noStrike" cap="none">
              <a:solidFill>
                <a:schemeClr val="lt1"/>
              </a:solidFill>
              <a:latin typeface="Arial"/>
              <a:ea typeface="Arial"/>
              <a:cs typeface="Arial"/>
              <a:sym typeface="Arial"/>
            </a:endParaRPr>
          </a:p>
        </p:txBody>
      </p:sp>
      <p:sp>
        <p:nvSpPr>
          <p:cNvPr id="859" name="Google Shape;859;p8"/>
          <p:cNvSpPr/>
          <p:nvPr/>
        </p:nvSpPr>
        <p:spPr>
          <a:xfrm>
            <a:off x="8396501" y="2406138"/>
            <a:ext cx="3443565" cy="16324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445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no-NO" sz="1000" b="0" i="0" u="none" strike="noStrike" cap="none">
                <a:solidFill>
                  <a:srgbClr val="004452"/>
                </a:solidFill>
                <a:latin typeface="Arial"/>
                <a:ea typeface="Arial"/>
                <a:cs typeface="Arial"/>
                <a:sym typeface="Arial"/>
              </a:rPr>
              <a:t>Customers choose their equipment themselves and use the xFlow® platform to operate their solution</a:t>
            </a:r>
            <a:endParaRPr sz="1400" b="0" i="0" u="none" strike="noStrike" cap="none">
              <a:solidFill>
                <a:srgbClr val="00445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445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no-NO" sz="1000" b="0" i="0" u="none" strike="noStrike" cap="none">
                <a:solidFill>
                  <a:srgbClr val="004452"/>
                </a:solidFill>
                <a:latin typeface="Arial"/>
                <a:ea typeface="Arial"/>
                <a:cs typeface="Arial"/>
                <a:sym typeface="Arial"/>
              </a:rPr>
              <a:t>Reference case:</a:t>
            </a:r>
            <a:endParaRPr sz="1400" b="0" i="0" u="none" strike="noStrike" cap="none">
              <a:solidFill>
                <a:srgbClr val="004452"/>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a:buChar char="•"/>
            </a:pPr>
            <a:r>
              <a:rPr lang="no-NO" sz="1000" b="0" i="0" u="none" strike="noStrike" cap="none">
                <a:solidFill>
                  <a:srgbClr val="004452"/>
                </a:solidFill>
                <a:latin typeface="Arial"/>
                <a:ea typeface="Arial"/>
                <a:cs typeface="Arial"/>
                <a:sym typeface="Arial"/>
              </a:rPr>
              <a:t>Adastec: Supplier of control center solution. Adastec is a leading supplier of software to autonomize large busses and have chosen Applied Autonomy as their partner.</a:t>
            </a:r>
            <a:endParaRPr sz="1400" b="0" i="0" u="none" strike="noStrike" cap="none">
              <a:solidFill>
                <a:srgbClr val="004452"/>
              </a:solidFill>
              <a:latin typeface="Arial"/>
              <a:ea typeface="Arial"/>
              <a:cs typeface="Arial"/>
              <a:sym typeface="Arial"/>
            </a:endParaRPr>
          </a:p>
        </p:txBody>
      </p:sp>
      <p:sp>
        <p:nvSpPr>
          <p:cNvPr id="860" name="Google Shape;860;p8"/>
          <p:cNvSpPr/>
          <p:nvPr/>
        </p:nvSpPr>
        <p:spPr>
          <a:xfrm>
            <a:off x="553400" y="1381704"/>
            <a:ext cx="11286666" cy="452487"/>
          </a:xfrm>
          <a:prstGeom prst="rect">
            <a:avLst/>
          </a:prstGeom>
          <a:solidFill>
            <a:srgbClr val="0044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no-NO" sz="1400" b="1" i="0" u="none" strike="noStrike" cap="none">
                <a:solidFill>
                  <a:schemeClr val="lt1"/>
                </a:solidFill>
                <a:latin typeface="Arial"/>
                <a:ea typeface="Arial"/>
                <a:cs typeface="Arial"/>
                <a:sym typeface="Arial"/>
              </a:rPr>
              <a:t>Delivery Options</a:t>
            </a:r>
            <a:endParaRPr sz="1600" b="1" i="0" u="none" strike="noStrike" cap="none">
              <a:solidFill>
                <a:schemeClr val="lt1"/>
              </a:solidFill>
              <a:latin typeface="Arial"/>
              <a:ea typeface="Arial"/>
              <a:cs typeface="Arial"/>
              <a:sym typeface="Arial"/>
            </a:endParaRPr>
          </a:p>
        </p:txBody>
      </p:sp>
      <p:pic>
        <p:nvPicPr>
          <p:cNvPr id="861" name="Google Shape;861;p8"/>
          <p:cNvPicPr preferRelativeResize="0"/>
          <p:nvPr/>
        </p:nvPicPr>
        <p:blipFill rotWithShape="1">
          <a:blip r:embed="rId3">
            <a:alphaModFix/>
          </a:blip>
          <a:srcRect/>
          <a:stretch/>
        </p:blipFill>
        <p:spPr>
          <a:xfrm>
            <a:off x="553399" y="4122236"/>
            <a:ext cx="3443565" cy="2061707"/>
          </a:xfrm>
          <a:prstGeom prst="rect">
            <a:avLst/>
          </a:prstGeom>
          <a:noFill/>
          <a:ln>
            <a:noFill/>
          </a:ln>
        </p:spPr>
      </p:pic>
      <p:pic>
        <p:nvPicPr>
          <p:cNvPr id="862" name="Google Shape;862;p8"/>
          <p:cNvPicPr preferRelativeResize="0"/>
          <p:nvPr/>
        </p:nvPicPr>
        <p:blipFill rotWithShape="1">
          <a:blip r:embed="rId4">
            <a:alphaModFix/>
          </a:blip>
          <a:srcRect b="1923"/>
          <a:stretch/>
        </p:blipFill>
        <p:spPr>
          <a:xfrm>
            <a:off x="4474950" y="4122236"/>
            <a:ext cx="3443565" cy="2061706"/>
          </a:xfrm>
          <a:prstGeom prst="rect">
            <a:avLst/>
          </a:prstGeom>
          <a:noFill/>
          <a:ln>
            <a:noFill/>
          </a:ln>
        </p:spPr>
      </p:pic>
      <p:pic>
        <p:nvPicPr>
          <p:cNvPr id="863" name="Google Shape;863;p8" descr="Karsan autonomous bus. Work in progress to implement the Atak Electric -  Sustainable Bus"/>
          <p:cNvPicPr preferRelativeResize="0"/>
          <p:nvPr/>
        </p:nvPicPr>
        <p:blipFill rotWithShape="1">
          <a:blip r:embed="rId5">
            <a:alphaModFix/>
          </a:blip>
          <a:srcRect b="11531"/>
          <a:stretch/>
        </p:blipFill>
        <p:spPr>
          <a:xfrm>
            <a:off x="8396501" y="4122235"/>
            <a:ext cx="3443564" cy="2061707"/>
          </a:xfrm>
          <a:prstGeom prst="rect">
            <a:avLst/>
          </a:prstGeom>
          <a:noFill/>
          <a:ln>
            <a:noFill/>
          </a:ln>
        </p:spPr>
      </p:pic>
      <p:sp>
        <p:nvSpPr>
          <p:cNvPr id="864" name="Google Shape;864;p8"/>
          <p:cNvSpPr/>
          <p:nvPr/>
        </p:nvSpPr>
        <p:spPr>
          <a:xfrm>
            <a:off x="553399" y="1953651"/>
            <a:ext cx="472125" cy="45248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no-NO" sz="2000" b="1" i="0" u="none" strike="noStrike" cap="none">
                <a:solidFill>
                  <a:schemeClr val="lt1"/>
                </a:solidFill>
                <a:latin typeface="Arial"/>
                <a:ea typeface="Arial"/>
                <a:cs typeface="Arial"/>
                <a:sym typeface="Arial"/>
              </a:rPr>
              <a:t>1</a:t>
            </a:r>
            <a:endParaRPr sz="2000" b="1" i="0" u="none" strike="noStrike" cap="none">
              <a:solidFill>
                <a:schemeClr val="lt1"/>
              </a:solidFill>
              <a:latin typeface="Arial"/>
              <a:ea typeface="Arial"/>
              <a:cs typeface="Arial"/>
              <a:sym typeface="Arial"/>
            </a:endParaRPr>
          </a:p>
        </p:txBody>
      </p:sp>
      <p:sp>
        <p:nvSpPr>
          <p:cNvPr id="865" name="Google Shape;865;p8"/>
          <p:cNvSpPr/>
          <p:nvPr/>
        </p:nvSpPr>
        <p:spPr>
          <a:xfrm>
            <a:off x="4474950" y="1953653"/>
            <a:ext cx="472125" cy="45248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no-NO" sz="2000" b="1" i="0" u="none" strike="noStrike" cap="none">
                <a:solidFill>
                  <a:schemeClr val="lt1"/>
                </a:solidFill>
                <a:latin typeface="Arial"/>
                <a:ea typeface="Arial"/>
                <a:cs typeface="Arial"/>
                <a:sym typeface="Arial"/>
              </a:rPr>
              <a:t>2</a:t>
            </a:r>
            <a:endParaRPr sz="2000" b="1" i="0" u="none" strike="noStrike" cap="none">
              <a:solidFill>
                <a:schemeClr val="lt1"/>
              </a:solidFill>
              <a:latin typeface="Arial"/>
              <a:ea typeface="Arial"/>
              <a:cs typeface="Arial"/>
              <a:sym typeface="Arial"/>
            </a:endParaRPr>
          </a:p>
        </p:txBody>
      </p:sp>
      <p:sp>
        <p:nvSpPr>
          <p:cNvPr id="866" name="Google Shape;866;p8"/>
          <p:cNvSpPr/>
          <p:nvPr/>
        </p:nvSpPr>
        <p:spPr>
          <a:xfrm>
            <a:off x="8396501" y="1953653"/>
            <a:ext cx="472125" cy="45248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no-NO" sz="2000" b="1" i="0" u="none" strike="noStrike" cap="none">
                <a:solidFill>
                  <a:schemeClr val="lt1"/>
                </a:solidFill>
                <a:latin typeface="Arial"/>
                <a:ea typeface="Arial"/>
                <a:cs typeface="Arial"/>
                <a:sym typeface="Arial"/>
              </a:rPr>
              <a:t>3</a:t>
            </a:r>
            <a:endParaRPr sz="2000" b="1" i="0" u="none" strike="noStrike" cap="none">
              <a:solidFill>
                <a:schemeClr val="lt1"/>
              </a:solidFill>
              <a:latin typeface="Arial"/>
              <a:ea typeface="Arial"/>
              <a:cs typeface="Arial"/>
              <a:sym typeface="Arial"/>
            </a:endParaRPr>
          </a:p>
        </p:txBody>
      </p:sp>
      <p:sp>
        <p:nvSpPr>
          <p:cNvPr id="867" name="Google Shape;867;p8"/>
          <p:cNvSpPr/>
          <p:nvPr/>
        </p:nvSpPr>
        <p:spPr>
          <a:xfrm>
            <a:off x="4474950" y="2406136"/>
            <a:ext cx="3443565" cy="1716098"/>
          </a:xfrm>
          <a:prstGeom prst="rect">
            <a:avLst/>
          </a:prstGeom>
          <a:solidFill>
            <a:srgbClr val="004452">
              <a:alpha val="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68" name="Google Shape;868;p8"/>
          <p:cNvSpPr/>
          <p:nvPr/>
        </p:nvSpPr>
        <p:spPr>
          <a:xfrm>
            <a:off x="8397212" y="2406125"/>
            <a:ext cx="3443700" cy="1716000"/>
          </a:xfrm>
          <a:prstGeom prst="rect">
            <a:avLst/>
          </a:prstGeom>
          <a:solidFill>
            <a:srgbClr val="004452">
              <a:alpha val="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no-NO">
                <a:solidFill>
                  <a:schemeClr val="lt1"/>
                </a:solidFill>
              </a:rPr>
              <a:t>s</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12"/>
          <p:cNvSpPr/>
          <p:nvPr/>
        </p:nvSpPr>
        <p:spPr>
          <a:xfrm>
            <a:off x="9250171" y="1862100"/>
            <a:ext cx="2603502" cy="1046675"/>
          </a:xfrm>
          <a:prstGeom prst="rect">
            <a:avLst/>
          </a:prstGeom>
          <a:solidFill>
            <a:srgbClr val="004452">
              <a:alpha val="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74" name="Google Shape;874;p12"/>
          <p:cNvSpPr/>
          <p:nvPr/>
        </p:nvSpPr>
        <p:spPr>
          <a:xfrm>
            <a:off x="9250171" y="2996909"/>
            <a:ext cx="2603502" cy="1046675"/>
          </a:xfrm>
          <a:prstGeom prst="rect">
            <a:avLst/>
          </a:prstGeom>
          <a:solidFill>
            <a:srgbClr val="004452">
              <a:alpha val="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75" name="Google Shape;875;p12"/>
          <p:cNvSpPr/>
          <p:nvPr/>
        </p:nvSpPr>
        <p:spPr>
          <a:xfrm>
            <a:off x="9250171" y="4124023"/>
            <a:ext cx="2603502" cy="1046675"/>
          </a:xfrm>
          <a:prstGeom prst="rect">
            <a:avLst/>
          </a:prstGeom>
          <a:solidFill>
            <a:srgbClr val="004452">
              <a:alpha val="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76" name="Google Shape;876;p12"/>
          <p:cNvSpPr/>
          <p:nvPr/>
        </p:nvSpPr>
        <p:spPr>
          <a:xfrm>
            <a:off x="9250171" y="5251109"/>
            <a:ext cx="2603502" cy="1046675"/>
          </a:xfrm>
          <a:prstGeom prst="rect">
            <a:avLst/>
          </a:prstGeom>
          <a:solidFill>
            <a:srgbClr val="004452">
              <a:alpha val="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77" name="Google Shape;877;p12"/>
          <p:cNvSpPr/>
          <p:nvPr/>
        </p:nvSpPr>
        <p:spPr>
          <a:xfrm>
            <a:off x="1322895" y="1862100"/>
            <a:ext cx="2603501" cy="1046675"/>
          </a:xfrm>
          <a:prstGeom prst="rect">
            <a:avLst/>
          </a:prstGeom>
          <a:solidFill>
            <a:srgbClr val="004452">
              <a:alpha val="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78" name="Google Shape;878;p12"/>
          <p:cNvSpPr/>
          <p:nvPr/>
        </p:nvSpPr>
        <p:spPr>
          <a:xfrm>
            <a:off x="1322895" y="2993062"/>
            <a:ext cx="2603501" cy="1046675"/>
          </a:xfrm>
          <a:prstGeom prst="rect">
            <a:avLst/>
          </a:prstGeom>
          <a:solidFill>
            <a:srgbClr val="004452">
              <a:alpha val="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79" name="Google Shape;879;p12"/>
          <p:cNvSpPr/>
          <p:nvPr/>
        </p:nvSpPr>
        <p:spPr>
          <a:xfrm>
            <a:off x="1322895" y="4124025"/>
            <a:ext cx="2603501" cy="1046675"/>
          </a:xfrm>
          <a:prstGeom prst="rect">
            <a:avLst/>
          </a:prstGeom>
          <a:solidFill>
            <a:srgbClr val="004452">
              <a:alpha val="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80" name="Google Shape;880;p12"/>
          <p:cNvSpPr/>
          <p:nvPr/>
        </p:nvSpPr>
        <p:spPr>
          <a:xfrm>
            <a:off x="1322895" y="5254988"/>
            <a:ext cx="2603501" cy="1046675"/>
          </a:xfrm>
          <a:prstGeom prst="rect">
            <a:avLst/>
          </a:prstGeom>
          <a:solidFill>
            <a:srgbClr val="004452">
              <a:alpha val="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81" name="Google Shape;881;p12" descr="Synne Homble - Emneside | DN"/>
          <p:cNvPicPr preferRelativeResize="0"/>
          <p:nvPr/>
        </p:nvPicPr>
        <p:blipFill rotWithShape="1">
          <a:blip r:embed="rId3">
            <a:alphaModFix/>
          </a:blip>
          <a:srcRect l="21958" r="28962"/>
          <a:stretch/>
        </p:blipFill>
        <p:spPr>
          <a:xfrm>
            <a:off x="8336875" y="5251109"/>
            <a:ext cx="913295" cy="1046706"/>
          </a:xfrm>
          <a:prstGeom prst="rect">
            <a:avLst/>
          </a:prstGeom>
          <a:noFill/>
          <a:ln>
            <a:noFill/>
          </a:ln>
        </p:spPr>
      </p:pic>
      <p:pic>
        <p:nvPicPr>
          <p:cNvPr id="882" name="Google Shape;882;p12" descr="Profilbilde av Halvor Bru"/>
          <p:cNvPicPr preferRelativeResize="0"/>
          <p:nvPr/>
        </p:nvPicPr>
        <p:blipFill rotWithShape="1">
          <a:blip r:embed="rId4">
            <a:alphaModFix/>
          </a:blip>
          <a:srcRect l="6807" r="5930"/>
          <a:stretch/>
        </p:blipFill>
        <p:spPr>
          <a:xfrm>
            <a:off x="8336876" y="4124023"/>
            <a:ext cx="913295" cy="1046676"/>
          </a:xfrm>
          <a:prstGeom prst="rect">
            <a:avLst/>
          </a:prstGeom>
          <a:noFill/>
          <a:ln>
            <a:noFill/>
          </a:ln>
        </p:spPr>
      </p:pic>
      <p:pic>
        <p:nvPicPr>
          <p:cNvPr id="883" name="Google Shape;883;p12" descr="Konsulenter"/>
          <p:cNvPicPr preferRelativeResize="0"/>
          <p:nvPr/>
        </p:nvPicPr>
        <p:blipFill rotWithShape="1">
          <a:blip r:embed="rId5">
            <a:alphaModFix/>
          </a:blip>
          <a:srcRect l="27683" r="16375" b="3657"/>
          <a:stretch/>
        </p:blipFill>
        <p:spPr>
          <a:xfrm>
            <a:off x="8336876" y="2996909"/>
            <a:ext cx="913296" cy="1046676"/>
          </a:xfrm>
          <a:prstGeom prst="rect">
            <a:avLst/>
          </a:prstGeom>
          <a:noFill/>
          <a:ln>
            <a:noFill/>
          </a:ln>
        </p:spPr>
      </p:pic>
      <p:sp>
        <p:nvSpPr>
          <p:cNvPr id="884" name="Google Shape;884;p1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p>
            <a:pPr marL="0" lvl="0" indent="0" algn="r" rtl="0">
              <a:lnSpc>
                <a:spcPct val="100000"/>
              </a:lnSpc>
              <a:spcBef>
                <a:spcPts val="0"/>
              </a:spcBef>
              <a:spcAft>
                <a:spcPts val="0"/>
              </a:spcAft>
              <a:buSzPts val="1300"/>
              <a:buNone/>
            </a:pPr>
            <a:fld id="{00000000-1234-1234-1234-123412341234}" type="slidenum">
              <a:rPr lang="no-NO"/>
              <a:t>15</a:t>
            </a:fld>
            <a:endParaRPr/>
          </a:p>
        </p:txBody>
      </p:sp>
      <p:sp>
        <p:nvSpPr>
          <p:cNvPr id="885" name="Google Shape;885;p12"/>
          <p:cNvSpPr txBox="1">
            <a:spLocks noGrp="1"/>
          </p:cNvSpPr>
          <p:nvPr>
            <p:ph type="title"/>
          </p:nvPr>
        </p:nvSpPr>
        <p:spPr>
          <a:xfrm>
            <a:off x="553400" y="89375"/>
            <a:ext cx="9773100" cy="6567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0288A5"/>
              </a:buClr>
              <a:buSzPts val="3700"/>
              <a:buFont typeface="Open Sans"/>
              <a:buNone/>
            </a:pPr>
            <a:r>
              <a:rPr lang="no-NO" b="1">
                <a:solidFill>
                  <a:srgbClr val="004452"/>
                </a:solidFill>
              </a:rPr>
              <a:t>The Applied Autonomy Team</a:t>
            </a:r>
            <a:endParaRPr b="1">
              <a:solidFill>
                <a:srgbClr val="004452"/>
              </a:solidFill>
            </a:endParaRPr>
          </a:p>
        </p:txBody>
      </p:sp>
      <p:pic>
        <p:nvPicPr>
          <p:cNvPr id="886" name="Google Shape;886;p12" descr="Profilbilde av Olav Madland"/>
          <p:cNvPicPr preferRelativeResize="0"/>
          <p:nvPr/>
        </p:nvPicPr>
        <p:blipFill rotWithShape="1">
          <a:blip r:embed="rId6">
            <a:alphaModFix/>
          </a:blip>
          <a:srcRect l="20072" r="36714" b="50474"/>
          <a:stretch/>
        </p:blipFill>
        <p:spPr>
          <a:xfrm>
            <a:off x="409601" y="1862100"/>
            <a:ext cx="913295" cy="1046676"/>
          </a:xfrm>
          <a:prstGeom prst="rect">
            <a:avLst/>
          </a:prstGeom>
          <a:noFill/>
          <a:ln>
            <a:noFill/>
          </a:ln>
        </p:spPr>
      </p:pic>
      <p:sp>
        <p:nvSpPr>
          <p:cNvPr id="887" name="Google Shape;887;p12"/>
          <p:cNvSpPr/>
          <p:nvPr/>
        </p:nvSpPr>
        <p:spPr>
          <a:xfrm>
            <a:off x="1322492" y="1862100"/>
            <a:ext cx="2497618" cy="2768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no-NO" sz="1050" b="1" i="0" u="none" strike="noStrike" cap="none">
                <a:solidFill>
                  <a:srgbClr val="004452"/>
                </a:solidFill>
                <a:latin typeface="Arial"/>
                <a:ea typeface="Arial"/>
                <a:cs typeface="Arial"/>
                <a:sym typeface="Arial"/>
              </a:rPr>
              <a:t>Olav Madland - CEO</a:t>
            </a:r>
            <a:endParaRPr sz="1600" b="0" i="0" u="none" strike="noStrike" cap="none">
              <a:solidFill>
                <a:srgbClr val="004452"/>
              </a:solidFill>
              <a:latin typeface="Arial"/>
              <a:ea typeface="Arial"/>
              <a:cs typeface="Arial"/>
              <a:sym typeface="Arial"/>
            </a:endParaRPr>
          </a:p>
        </p:txBody>
      </p:sp>
      <p:sp>
        <p:nvSpPr>
          <p:cNvPr id="888" name="Google Shape;888;p12"/>
          <p:cNvSpPr/>
          <p:nvPr/>
        </p:nvSpPr>
        <p:spPr>
          <a:xfrm>
            <a:off x="1428779" y="2077003"/>
            <a:ext cx="2401700" cy="812723"/>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no-NO" sz="900" b="0" i="0" u="none" strike="noStrike" cap="none">
                <a:solidFill>
                  <a:srgbClr val="004452"/>
                </a:solidFill>
                <a:latin typeface="Arial"/>
                <a:ea typeface="Arial"/>
                <a:cs typeface="Arial"/>
                <a:sym typeface="Arial"/>
              </a:rPr>
              <a:t>&gt;15 years of executive experience</a:t>
            </a:r>
            <a:endParaRPr sz="1600" b="0" i="0" u="none" strike="noStrike" cap="none">
              <a:solidFill>
                <a:srgbClr val="00445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no-NO" sz="900" b="0" i="0" u="none" strike="noStrike" cap="none">
                <a:solidFill>
                  <a:srgbClr val="004452"/>
                </a:solidFill>
                <a:latin typeface="Arial"/>
                <a:ea typeface="Arial"/>
                <a:cs typeface="Arial"/>
                <a:sym typeface="Arial"/>
              </a:rPr>
              <a:t>MSc. in information technology – UiB</a:t>
            </a:r>
            <a:endParaRPr sz="900" b="0" i="0" u="none" strike="noStrike" cap="none">
              <a:solidFill>
                <a:srgbClr val="00445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no-NO" sz="900" b="0" i="0" u="none" strike="noStrike" cap="none">
                <a:solidFill>
                  <a:srgbClr val="004452"/>
                </a:solidFill>
                <a:latin typeface="Arial"/>
                <a:ea typeface="Arial"/>
                <a:cs typeface="Arial"/>
                <a:sym typeface="Arial"/>
              </a:rPr>
              <a:t> </a:t>
            </a:r>
            <a:endParaRPr sz="1600" b="0" i="0" u="none" strike="noStrike" cap="none">
              <a:solidFill>
                <a:srgbClr val="004452"/>
              </a:solidFill>
              <a:latin typeface="Arial"/>
              <a:ea typeface="Arial"/>
              <a:cs typeface="Arial"/>
              <a:sym typeface="Arial"/>
            </a:endParaRPr>
          </a:p>
        </p:txBody>
      </p:sp>
      <p:pic>
        <p:nvPicPr>
          <p:cNvPr id="889" name="Google Shape;889;p12" descr="Det handler ikke bare om bussen – 3600"/>
          <p:cNvPicPr preferRelativeResize="0"/>
          <p:nvPr/>
        </p:nvPicPr>
        <p:blipFill rotWithShape="1">
          <a:blip r:embed="rId7">
            <a:alphaModFix/>
          </a:blip>
          <a:srcRect l="6371" r="6370"/>
          <a:stretch/>
        </p:blipFill>
        <p:spPr>
          <a:xfrm>
            <a:off x="409600" y="2993062"/>
            <a:ext cx="913295" cy="1046677"/>
          </a:xfrm>
          <a:prstGeom prst="rect">
            <a:avLst/>
          </a:prstGeom>
          <a:noFill/>
          <a:ln>
            <a:noFill/>
          </a:ln>
        </p:spPr>
      </p:pic>
      <p:sp>
        <p:nvSpPr>
          <p:cNvPr id="890" name="Google Shape;890;p12"/>
          <p:cNvSpPr/>
          <p:nvPr/>
        </p:nvSpPr>
        <p:spPr>
          <a:xfrm>
            <a:off x="1322492" y="2993063"/>
            <a:ext cx="2497618" cy="2768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no-NO" sz="1050" b="1" i="0" u="none" strike="noStrike" cap="none">
                <a:solidFill>
                  <a:srgbClr val="004452"/>
                </a:solidFill>
                <a:latin typeface="Arial"/>
                <a:ea typeface="Arial"/>
                <a:cs typeface="Arial"/>
                <a:sym typeface="Arial"/>
              </a:rPr>
              <a:t>Gunn Drogset - CTO</a:t>
            </a:r>
            <a:endParaRPr sz="1600" b="0" i="0" u="none" strike="noStrike" cap="none">
              <a:solidFill>
                <a:srgbClr val="004452"/>
              </a:solidFill>
              <a:latin typeface="Arial"/>
              <a:ea typeface="Arial"/>
              <a:cs typeface="Arial"/>
              <a:sym typeface="Arial"/>
            </a:endParaRPr>
          </a:p>
        </p:txBody>
      </p:sp>
      <p:sp>
        <p:nvSpPr>
          <p:cNvPr id="891" name="Google Shape;891;p12"/>
          <p:cNvSpPr/>
          <p:nvPr/>
        </p:nvSpPr>
        <p:spPr>
          <a:xfrm>
            <a:off x="1428779" y="3207966"/>
            <a:ext cx="2401700" cy="812723"/>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no-NO" sz="900" b="0" i="0" u="none" strike="noStrike" cap="none">
                <a:solidFill>
                  <a:srgbClr val="004452"/>
                </a:solidFill>
                <a:latin typeface="Arial"/>
                <a:ea typeface="Arial"/>
                <a:cs typeface="Arial"/>
                <a:sym typeface="Arial"/>
              </a:rPr>
              <a:t>&gt;25 years experience as Senior Systems Engineer</a:t>
            </a:r>
            <a:endParaRPr sz="1600" b="0" i="0" u="none" strike="noStrike" cap="none">
              <a:solidFill>
                <a:srgbClr val="00445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no-NO" sz="900" b="0" i="0" u="none" strike="noStrike" cap="none">
                <a:solidFill>
                  <a:srgbClr val="004452"/>
                </a:solidFill>
                <a:latin typeface="Arial"/>
                <a:ea typeface="Arial"/>
                <a:cs typeface="Arial"/>
                <a:sym typeface="Arial"/>
              </a:rPr>
              <a:t>MSc. in Cybernetics – NTNU</a:t>
            </a:r>
            <a:endParaRPr sz="1600" b="0" i="0" u="none" strike="noStrike" cap="none">
              <a:solidFill>
                <a:srgbClr val="00445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4452"/>
              </a:solidFill>
              <a:latin typeface="Arial"/>
              <a:ea typeface="Arial"/>
              <a:cs typeface="Arial"/>
              <a:sym typeface="Arial"/>
            </a:endParaRPr>
          </a:p>
        </p:txBody>
      </p:sp>
      <p:pic>
        <p:nvPicPr>
          <p:cNvPr id="892" name="Google Shape;892;p12" descr="Profilbilde av Rebecca Ronke"/>
          <p:cNvPicPr preferRelativeResize="0"/>
          <p:nvPr/>
        </p:nvPicPr>
        <p:blipFill rotWithShape="1">
          <a:blip r:embed="rId8">
            <a:alphaModFix/>
          </a:blip>
          <a:srcRect l="6371" r="6370"/>
          <a:stretch/>
        </p:blipFill>
        <p:spPr>
          <a:xfrm>
            <a:off x="409599" y="4124025"/>
            <a:ext cx="913295" cy="1046677"/>
          </a:xfrm>
          <a:prstGeom prst="rect">
            <a:avLst/>
          </a:prstGeom>
          <a:noFill/>
          <a:ln>
            <a:noFill/>
          </a:ln>
        </p:spPr>
      </p:pic>
      <p:sp>
        <p:nvSpPr>
          <p:cNvPr id="893" name="Google Shape;893;p12"/>
          <p:cNvSpPr/>
          <p:nvPr/>
        </p:nvSpPr>
        <p:spPr>
          <a:xfrm>
            <a:off x="1322492" y="4124026"/>
            <a:ext cx="2497618" cy="2768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no-NO" sz="1050" b="1" i="0" u="none" strike="noStrike" cap="none">
                <a:solidFill>
                  <a:srgbClr val="004452"/>
                </a:solidFill>
                <a:latin typeface="Arial"/>
                <a:ea typeface="Arial"/>
                <a:cs typeface="Arial"/>
                <a:sym typeface="Arial"/>
              </a:rPr>
              <a:t>Rebecca Ronke - COO</a:t>
            </a:r>
            <a:endParaRPr sz="1600" b="0" i="0" u="none" strike="noStrike" cap="none">
              <a:solidFill>
                <a:srgbClr val="004452"/>
              </a:solidFill>
              <a:latin typeface="Arial"/>
              <a:ea typeface="Arial"/>
              <a:cs typeface="Arial"/>
              <a:sym typeface="Arial"/>
            </a:endParaRPr>
          </a:p>
        </p:txBody>
      </p:sp>
      <p:sp>
        <p:nvSpPr>
          <p:cNvPr id="894" name="Google Shape;894;p12"/>
          <p:cNvSpPr/>
          <p:nvPr/>
        </p:nvSpPr>
        <p:spPr>
          <a:xfrm>
            <a:off x="1428779" y="4338929"/>
            <a:ext cx="2401700" cy="812723"/>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no-NO" sz="900" b="0" i="0" u="none" strike="noStrike" cap="none">
                <a:solidFill>
                  <a:srgbClr val="004452"/>
                </a:solidFill>
                <a:latin typeface="Arial"/>
                <a:ea typeface="Arial"/>
                <a:cs typeface="Arial"/>
                <a:sym typeface="Arial"/>
              </a:rPr>
              <a:t>&gt;20 years experience in R&amp;D</a:t>
            </a:r>
            <a:endParaRPr sz="1600" b="0" i="0" u="none" strike="noStrike" cap="none">
              <a:solidFill>
                <a:srgbClr val="00445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no-NO" sz="900" b="0" i="0" u="none" strike="noStrike" cap="none">
                <a:solidFill>
                  <a:srgbClr val="004452"/>
                </a:solidFill>
                <a:latin typeface="Arial"/>
                <a:ea typeface="Arial"/>
                <a:cs typeface="Arial"/>
                <a:sym typeface="Arial"/>
              </a:rPr>
              <a:t>PhD. in Quantum Physics – UoY</a:t>
            </a:r>
            <a:endParaRPr sz="900" b="0" i="0" u="none" strike="noStrike" cap="none">
              <a:solidFill>
                <a:srgbClr val="00445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4452"/>
              </a:solidFill>
              <a:latin typeface="Arial"/>
              <a:ea typeface="Arial"/>
              <a:cs typeface="Arial"/>
              <a:sym typeface="Arial"/>
            </a:endParaRPr>
          </a:p>
        </p:txBody>
      </p:sp>
      <p:pic>
        <p:nvPicPr>
          <p:cNvPr id="895" name="Google Shape;895;p12"/>
          <p:cNvPicPr preferRelativeResize="0"/>
          <p:nvPr/>
        </p:nvPicPr>
        <p:blipFill rotWithShape="1">
          <a:blip r:embed="rId9">
            <a:alphaModFix/>
          </a:blip>
          <a:srcRect l="25109" t="11966" r="25109" b="11966"/>
          <a:stretch/>
        </p:blipFill>
        <p:spPr>
          <a:xfrm>
            <a:off x="409599" y="5254988"/>
            <a:ext cx="913295" cy="1046676"/>
          </a:xfrm>
          <a:prstGeom prst="rect">
            <a:avLst/>
          </a:prstGeom>
          <a:noFill/>
          <a:ln>
            <a:noFill/>
          </a:ln>
        </p:spPr>
      </p:pic>
      <p:sp>
        <p:nvSpPr>
          <p:cNvPr id="896" name="Google Shape;896;p12"/>
          <p:cNvSpPr/>
          <p:nvPr/>
        </p:nvSpPr>
        <p:spPr>
          <a:xfrm>
            <a:off x="1322492" y="5254988"/>
            <a:ext cx="2497618" cy="2768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no-NO" sz="1050" b="1" i="0" u="none" strike="noStrike" cap="none">
                <a:solidFill>
                  <a:srgbClr val="004452"/>
                </a:solidFill>
                <a:latin typeface="Arial"/>
                <a:ea typeface="Arial"/>
                <a:cs typeface="Arial"/>
                <a:sym typeface="Arial"/>
              </a:rPr>
              <a:t>Marius Halle - CGO</a:t>
            </a:r>
            <a:endParaRPr sz="1600" b="0" i="0" u="none" strike="noStrike" cap="none">
              <a:solidFill>
                <a:srgbClr val="004452"/>
              </a:solidFill>
              <a:latin typeface="Arial"/>
              <a:ea typeface="Arial"/>
              <a:cs typeface="Arial"/>
              <a:sym typeface="Arial"/>
            </a:endParaRPr>
          </a:p>
        </p:txBody>
      </p:sp>
      <p:sp>
        <p:nvSpPr>
          <p:cNvPr id="897" name="Google Shape;897;p12"/>
          <p:cNvSpPr/>
          <p:nvPr/>
        </p:nvSpPr>
        <p:spPr>
          <a:xfrm>
            <a:off x="1428779" y="5469891"/>
            <a:ext cx="2401700" cy="812723"/>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no-NO" sz="900" b="0" i="0" u="none" strike="noStrike" cap="none">
                <a:solidFill>
                  <a:srgbClr val="004452"/>
                </a:solidFill>
                <a:latin typeface="Arial"/>
                <a:ea typeface="Arial"/>
                <a:cs typeface="Arial"/>
                <a:sym typeface="Arial"/>
              </a:rPr>
              <a:t>&gt;20 years experience in Sales and Management</a:t>
            </a:r>
            <a:endParaRPr sz="1600" b="0" i="0" u="none" strike="noStrike" cap="none">
              <a:solidFill>
                <a:srgbClr val="00445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no-NO" sz="900" b="0" i="0" u="none" strike="noStrike" cap="none">
                <a:solidFill>
                  <a:srgbClr val="004452"/>
                </a:solidFill>
                <a:latin typeface="Arial"/>
                <a:ea typeface="Arial"/>
                <a:cs typeface="Arial"/>
                <a:sym typeface="Arial"/>
              </a:rPr>
              <a:t>BBA in Business – BI &amp; NHH</a:t>
            </a:r>
            <a:endParaRPr sz="1600" b="0" i="0" u="none" strike="noStrike" cap="none">
              <a:solidFill>
                <a:srgbClr val="004452"/>
              </a:solidFill>
              <a:latin typeface="Arial"/>
              <a:ea typeface="Arial"/>
              <a:cs typeface="Arial"/>
              <a:sym typeface="Arial"/>
            </a:endParaRPr>
          </a:p>
        </p:txBody>
      </p:sp>
      <p:sp>
        <p:nvSpPr>
          <p:cNvPr id="898" name="Google Shape;898;p12"/>
          <p:cNvSpPr/>
          <p:nvPr/>
        </p:nvSpPr>
        <p:spPr>
          <a:xfrm>
            <a:off x="409599" y="1470737"/>
            <a:ext cx="3516798" cy="276841"/>
          </a:xfrm>
          <a:prstGeom prst="rect">
            <a:avLst/>
          </a:prstGeom>
          <a:solidFill>
            <a:srgbClr val="004452"/>
          </a:solidFill>
          <a:ln>
            <a:noFill/>
          </a:ln>
        </p:spPr>
        <p:txBody>
          <a:bodyPr spcFirstLastPara="1" wrap="square" lIns="180000"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no-NO" sz="1100" b="1" i="0" u="none" strike="noStrike" cap="none">
                <a:solidFill>
                  <a:schemeClr val="lt1"/>
                </a:solidFill>
                <a:latin typeface="Arial"/>
                <a:ea typeface="Arial"/>
                <a:cs typeface="Arial"/>
                <a:sym typeface="Arial"/>
              </a:rPr>
              <a:t>Management</a:t>
            </a:r>
            <a:endParaRPr sz="1100" b="1" i="0" u="none" strike="noStrike" cap="none">
              <a:solidFill>
                <a:schemeClr val="lt1"/>
              </a:solidFill>
              <a:latin typeface="Arial"/>
              <a:ea typeface="Arial"/>
              <a:cs typeface="Arial"/>
              <a:sym typeface="Arial"/>
            </a:endParaRPr>
          </a:p>
        </p:txBody>
      </p:sp>
      <p:pic>
        <p:nvPicPr>
          <p:cNvPr id="899" name="Google Shape;899;p12" descr="A picture containing mask&#10;&#10;Description automatically generated"/>
          <p:cNvPicPr preferRelativeResize="0"/>
          <p:nvPr/>
        </p:nvPicPr>
        <p:blipFill rotWithShape="1">
          <a:blip r:embed="rId10">
            <a:alphaModFix/>
          </a:blip>
          <a:srcRect/>
          <a:stretch/>
        </p:blipFill>
        <p:spPr>
          <a:xfrm>
            <a:off x="1527204" y="2557444"/>
            <a:ext cx="495300" cy="210979"/>
          </a:xfrm>
          <a:prstGeom prst="rect">
            <a:avLst/>
          </a:prstGeom>
          <a:noFill/>
          <a:ln>
            <a:noFill/>
          </a:ln>
        </p:spPr>
      </p:pic>
      <p:pic>
        <p:nvPicPr>
          <p:cNvPr id="900" name="Google Shape;900;p12" descr="A black rectangle with a black background&#10;&#10;Description automatically generated with low confidence"/>
          <p:cNvPicPr preferRelativeResize="0"/>
          <p:nvPr/>
        </p:nvPicPr>
        <p:blipFill rotWithShape="1">
          <a:blip r:embed="rId11">
            <a:alphaModFix/>
          </a:blip>
          <a:srcRect t="25094" b="25094"/>
          <a:stretch/>
        </p:blipFill>
        <p:spPr>
          <a:xfrm>
            <a:off x="2069575" y="2556111"/>
            <a:ext cx="423559" cy="210979"/>
          </a:xfrm>
          <a:prstGeom prst="rect">
            <a:avLst/>
          </a:prstGeom>
          <a:noFill/>
          <a:ln>
            <a:noFill/>
          </a:ln>
        </p:spPr>
      </p:pic>
      <p:pic>
        <p:nvPicPr>
          <p:cNvPr id="901" name="Google Shape;901;p12" descr="Logo, company name&#10;&#10;Description automatically generated"/>
          <p:cNvPicPr preferRelativeResize="0"/>
          <p:nvPr/>
        </p:nvPicPr>
        <p:blipFill rotWithShape="1">
          <a:blip r:embed="rId12">
            <a:alphaModFix/>
          </a:blip>
          <a:srcRect t="56860" b="25495"/>
          <a:stretch/>
        </p:blipFill>
        <p:spPr>
          <a:xfrm>
            <a:off x="1429496" y="3779269"/>
            <a:ext cx="1143315" cy="201741"/>
          </a:xfrm>
          <a:prstGeom prst="rect">
            <a:avLst/>
          </a:prstGeom>
          <a:noFill/>
          <a:ln>
            <a:noFill/>
          </a:ln>
        </p:spPr>
      </p:pic>
      <p:pic>
        <p:nvPicPr>
          <p:cNvPr id="902" name="Google Shape;902;p12" descr="A picture containing text, bottle, red, sign&#10;&#10;Description automatically generated"/>
          <p:cNvPicPr preferRelativeResize="0"/>
          <p:nvPr/>
        </p:nvPicPr>
        <p:blipFill rotWithShape="1">
          <a:blip r:embed="rId13">
            <a:alphaModFix/>
          </a:blip>
          <a:srcRect/>
          <a:stretch/>
        </p:blipFill>
        <p:spPr>
          <a:xfrm>
            <a:off x="1547782" y="4844407"/>
            <a:ext cx="453372" cy="200995"/>
          </a:xfrm>
          <a:prstGeom prst="rect">
            <a:avLst/>
          </a:prstGeom>
          <a:noFill/>
          <a:ln>
            <a:noFill/>
          </a:ln>
        </p:spPr>
      </p:pic>
      <p:pic>
        <p:nvPicPr>
          <p:cNvPr id="903" name="Google Shape;903;p12" descr="Text&#10;&#10;Description automatically generated"/>
          <p:cNvPicPr preferRelativeResize="0"/>
          <p:nvPr/>
        </p:nvPicPr>
        <p:blipFill rotWithShape="1">
          <a:blip r:embed="rId14">
            <a:alphaModFix/>
          </a:blip>
          <a:srcRect/>
          <a:stretch/>
        </p:blipFill>
        <p:spPr>
          <a:xfrm>
            <a:off x="2141507" y="4837428"/>
            <a:ext cx="597089" cy="214952"/>
          </a:xfrm>
          <a:prstGeom prst="rect">
            <a:avLst/>
          </a:prstGeom>
          <a:noFill/>
          <a:ln>
            <a:noFill/>
          </a:ln>
        </p:spPr>
      </p:pic>
      <p:pic>
        <p:nvPicPr>
          <p:cNvPr id="904" name="Google Shape;904;p12" descr="Logo&#10;&#10;Description automatically generated"/>
          <p:cNvPicPr preferRelativeResize="0"/>
          <p:nvPr/>
        </p:nvPicPr>
        <p:blipFill rotWithShape="1">
          <a:blip r:embed="rId15">
            <a:alphaModFix/>
          </a:blip>
          <a:srcRect l="18914" r="18913"/>
          <a:stretch/>
        </p:blipFill>
        <p:spPr>
          <a:xfrm>
            <a:off x="2921582" y="4823968"/>
            <a:ext cx="267333" cy="241872"/>
          </a:xfrm>
          <a:prstGeom prst="rect">
            <a:avLst/>
          </a:prstGeom>
          <a:noFill/>
          <a:ln>
            <a:noFill/>
          </a:ln>
        </p:spPr>
      </p:pic>
      <p:pic>
        <p:nvPicPr>
          <p:cNvPr id="905" name="Google Shape;905;p12" descr="A picture containing mask&#10;&#10;Description automatically generated"/>
          <p:cNvPicPr preferRelativeResize="0"/>
          <p:nvPr/>
        </p:nvPicPr>
        <p:blipFill rotWithShape="1">
          <a:blip r:embed="rId10">
            <a:alphaModFix/>
          </a:blip>
          <a:srcRect/>
          <a:stretch/>
        </p:blipFill>
        <p:spPr>
          <a:xfrm>
            <a:off x="1507688" y="5959603"/>
            <a:ext cx="553400" cy="235728"/>
          </a:xfrm>
          <a:prstGeom prst="rect">
            <a:avLst/>
          </a:prstGeom>
          <a:noFill/>
          <a:ln>
            <a:noFill/>
          </a:ln>
        </p:spPr>
      </p:pic>
      <p:pic>
        <p:nvPicPr>
          <p:cNvPr id="906" name="Google Shape;906;p12" descr="Logo&#10;&#10;Description automatically generated with medium confidence"/>
          <p:cNvPicPr preferRelativeResize="0"/>
          <p:nvPr/>
        </p:nvPicPr>
        <p:blipFill rotWithShape="1">
          <a:blip r:embed="rId16">
            <a:alphaModFix/>
          </a:blip>
          <a:srcRect/>
          <a:stretch/>
        </p:blipFill>
        <p:spPr>
          <a:xfrm>
            <a:off x="2166973" y="5990171"/>
            <a:ext cx="447675" cy="174593"/>
          </a:xfrm>
          <a:prstGeom prst="rect">
            <a:avLst/>
          </a:prstGeom>
          <a:noFill/>
          <a:ln>
            <a:noFill/>
          </a:ln>
        </p:spPr>
      </p:pic>
      <p:pic>
        <p:nvPicPr>
          <p:cNvPr id="907" name="Google Shape;907;p12" descr="Logo&#10;&#10;Description automatically generated"/>
          <p:cNvPicPr preferRelativeResize="0"/>
          <p:nvPr/>
        </p:nvPicPr>
        <p:blipFill rotWithShape="1">
          <a:blip r:embed="rId17">
            <a:alphaModFix/>
          </a:blip>
          <a:srcRect/>
          <a:stretch/>
        </p:blipFill>
        <p:spPr>
          <a:xfrm>
            <a:off x="2766715" y="6002460"/>
            <a:ext cx="555611" cy="150015"/>
          </a:xfrm>
          <a:prstGeom prst="rect">
            <a:avLst/>
          </a:prstGeom>
          <a:noFill/>
          <a:ln>
            <a:noFill/>
          </a:ln>
        </p:spPr>
      </p:pic>
      <p:sp>
        <p:nvSpPr>
          <p:cNvPr id="908" name="Google Shape;908;p12"/>
          <p:cNvSpPr/>
          <p:nvPr/>
        </p:nvSpPr>
        <p:spPr>
          <a:xfrm>
            <a:off x="4373238" y="1470737"/>
            <a:ext cx="3516798" cy="276841"/>
          </a:xfrm>
          <a:prstGeom prst="rect">
            <a:avLst/>
          </a:prstGeom>
          <a:solidFill>
            <a:srgbClr val="004452"/>
          </a:solidFill>
          <a:ln>
            <a:noFill/>
          </a:ln>
        </p:spPr>
        <p:txBody>
          <a:bodyPr spcFirstLastPara="1" wrap="square" lIns="180000"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no-NO" sz="1100" b="1" i="0" u="none" strike="noStrike" cap="none">
                <a:solidFill>
                  <a:schemeClr val="lt1"/>
                </a:solidFill>
                <a:latin typeface="Arial"/>
                <a:ea typeface="Arial"/>
                <a:cs typeface="Arial"/>
                <a:sym typeface="Arial"/>
              </a:rPr>
              <a:t>Organization</a:t>
            </a:r>
            <a:endParaRPr sz="1100" b="1" i="0" u="none" strike="noStrike" cap="none">
              <a:solidFill>
                <a:schemeClr val="lt1"/>
              </a:solidFill>
              <a:latin typeface="Arial"/>
              <a:ea typeface="Arial"/>
              <a:cs typeface="Arial"/>
              <a:sym typeface="Arial"/>
            </a:endParaRPr>
          </a:p>
        </p:txBody>
      </p:sp>
      <p:sp>
        <p:nvSpPr>
          <p:cNvPr id="909" name="Google Shape;909;p12"/>
          <p:cNvSpPr/>
          <p:nvPr/>
        </p:nvSpPr>
        <p:spPr>
          <a:xfrm>
            <a:off x="8336877" y="1470737"/>
            <a:ext cx="3516798" cy="276841"/>
          </a:xfrm>
          <a:prstGeom prst="rect">
            <a:avLst/>
          </a:prstGeom>
          <a:solidFill>
            <a:srgbClr val="004452"/>
          </a:solidFill>
          <a:ln>
            <a:noFill/>
          </a:ln>
        </p:spPr>
        <p:txBody>
          <a:bodyPr spcFirstLastPara="1" wrap="square" lIns="180000"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no-NO" sz="1100" b="1" i="0" u="none" strike="noStrike" cap="none">
                <a:solidFill>
                  <a:schemeClr val="lt1"/>
                </a:solidFill>
                <a:latin typeface="Arial"/>
                <a:ea typeface="Arial"/>
                <a:cs typeface="Arial"/>
                <a:sym typeface="Arial"/>
              </a:rPr>
              <a:t>Board of Directors </a:t>
            </a:r>
            <a:endParaRPr sz="1100" b="1" i="0" u="none" strike="noStrike" cap="none">
              <a:solidFill>
                <a:schemeClr val="lt1"/>
              </a:solidFill>
              <a:latin typeface="Arial"/>
              <a:ea typeface="Arial"/>
              <a:cs typeface="Arial"/>
              <a:sym typeface="Arial"/>
            </a:endParaRPr>
          </a:p>
        </p:txBody>
      </p:sp>
      <p:pic>
        <p:nvPicPr>
          <p:cNvPr id="910" name="Google Shape;910;p12"/>
          <p:cNvPicPr preferRelativeResize="0"/>
          <p:nvPr/>
        </p:nvPicPr>
        <p:blipFill rotWithShape="1">
          <a:blip r:embed="rId18">
            <a:alphaModFix/>
          </a:blip>
          <a:srcRect l="6372" r="6367"/>
          <a:stretch/>
        </p:blipFill>
        <p:spPr>
          <a:xfrm>
            <a:off x="8336876" y="1862100"/>
            <a:ext cx="913296" cy="1046677"/>
          </a:xfrm>
          <a:prstGeom prst="rect">
            <a:avLst/>
          </a:prstGeom>
          <a:noFill/>
          <a:ln>
            <a:noFill/>
          </a:ln>
        </p:spPr>
      </p:pic>
      <p:sp>
        <p:nvSpPr>
          <p:cNvPr id="911" name="Google Shape;911;p12"/>
          <p:cNvSpPr/>
          <p:nvPr/>
        </p:nvSpPr>
        <p:spPr>
          <a:xfrm>
            <a:off x="9356055" y="1862100"/>
            <a:ext cx="2497618" cy="2768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no-NO" sz="1050" b="1" i="0" u="none" strike="noStrike" cap="none">
                <a:solidFill>
                  <a:srgbClr val="004452"/>
                </a:solidFill>
                <a:latin typeface="Arial"/>
                <a:ea typeface="Arial"/>
                <a:cs typeface="Arial"/>
                <a:sym typeface="Arial"/>
              </a:rPr>
              <a:t>Svein-Olav Torø – Cairman</a:t>
            </a:r>
            <a:endParaRPr sz="1050" b="1" i="0" u="none" strike="noStrike" cap="none">
              <a:solidFill>
                <a:srgbClr val="004452"/>
              </a:solidFill>
              <a:latin typeface="Arial"/>
              <a:ea typeface="Arial"/>
              <a:cs typeface="Arial"/>
              <a:sym typeface="Arial"/>
            </a:endParaRPr>
          </a:p>
        </p:txBody>
      </p:sp>
      <p:sp>
        <p:nvSpPr>
          <p:cNvPr id="912" name="Google Shape;912;p12"/>
          <p:cNvSpPr/>
          <p:nvPr/>
        </p:nvSpPr>
        <p:spPr>
          <a:xfrm>
            <a:off x="9356055" y="2138942"/>
            <a:ext cx="2497618" cy="76983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no-NO" sz="900" b="0" i="0" u="none" strike="noStrike" cap="none">
                <a:solidFill>
                  <a:srgbClr val="004452"/>
                </a:solidFill>
                <a:latin typeface="Arial"/>
                <a:ea typeface="Arial"/>
                <a:cs typeface="Arial"/>
                <a:sym typeface="Arial"/>
              </a:rPr>
              <a:t>CEO Kongsberg Innovation</a:t>
            </a:r>
            <a:endParaRPr sz="1600" b="0" i="0" u="none" strike="noStrike" cap="none">
              <a:solidFill>
                <a:srgbClr val="00445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no-NO" sz="900" b="0" i="0" u="none" strike="noStrike" cap="none">
                <a:solidFill>
                  <a:srgbClr val="004452"/>
                </a:solidFill>
                <a:latin typeface="Arial"/>
                <a:ea typeface="Arial"/>
                <a:cs typeface="Arial"/>
                <a:sym typeface="Arial"/>
              </a:rPr>
              <a:t> </a:t>
            </a:r>
            <a:endParaRPr sz="1600" b="0" i="0" u="none" strike="noStrike" cap="none">
              <a:solidFill>
                <a:srgbClr val="004452"/>
              </a:solidFill>
              <a:latin typeface="Arial"/>
              <a:ea typeface="Arial"/>
              <a:cs typeface="Arial"/>
              <a:sym typeface="Arial"/>
            </a:endParaRPr>
          </a:p>
        </p:txBody>
      </p:sp>
      <p:grpSp>
        <p:nvGrpSpPr>
          <p:cNvPr id="913" name="Google Shape;913;p12"/>
          <p:cNvGrpSpPr/>
          <p:nvPr/>
        </p:nvGrpSpPr>
        <p:grpSpPr>
          <a:xfrm>
            <a:off x="9356055" y="2996909"/>
            <a:ext cx="2497618" cy="1046676"/>
            <a:chOff x="9356055" y="1862100"/>
            <a:chExt cx="2497618" cy="1046676"/>
          </a:xfrm>
        </p:grpSpPr>
        <p:sp>
          <p:nvSpPr>
            <p:cNvPr id="914" name="Google Shape;914;p12"/>
            <p:cNvSpPr/>
            <p:nvPr/>
          </p:nvSpPr>
          <p:spPr>
            <a:xfrm>
              <a:off x="9356055" y="1862100"/>
              <a:ext cx="2497618" cy="2768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no-NO" sz="1050" b="1" i="0" u="none" strike="noStrike" cap="none">
                  <a:solidFill>
                    <a:srgbClr val="004452"/>
                  </a:solidFill>
                  <a:latin typeface="Arial"/>
                  <a:ea typeface="Arial"/>
                  <a:cs typeface="Arial"/>
                  <a:sym typeface="Arial"/>
                </a:rPr>
                <a:t>Pernille Mølbak</a:t>
              </a:r>
              <a:endParaRPr sz="1050" b="1" i="0" u="none" strike="noStrike" cap="none">
                <a:solidFill>
                  <a:srgbClr val="004452"/>
                </a:solidFill>
                <a:latin typeface="Arial"/>
                <a:ea typeface="Arial"/>
                <a:cs typeface="Arial"/>
                <a:sym typeface="Arial"/>
              </a:endParaRPr>
            </a:p>
          </p:txBody>
        </p:sp>
        <p:sp>
          <p:nvSpPr>
            <p:cNvPr id="915" name="Google Shape;915;p12"/>
            <p:cNvSpPr/>
            <p:nvPr/>
          </p:nvSpPr>
          <p:spPr>
            <a:xfrm>
              <a:off x="9356055" y="2138942"/>
              <a:ext cx="2497618" cy="76983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no-NO" sz="900" b="0" i="0" u="none" strike="noStrike" cap="none">
                  <a:solidFill>
                    <a:srgbClr val="004452"/>
                  </a:solidFill>
                  <a:latin typeface="Arial"/>
                  <a:ea typeface="Arial"/>
                  <a:cs typeface="Arial"/>
                  <a:sym typeface="Arial"/>
                </a:rPr>
                <a:t>Partner FlowChange</a:t>
              </a:r>
              <a:endParaRPr sz="900" b="0" i="0" u="none" strike="noStrike" cap="none">
                <a:solidFill>
                  <a:srgbClr val="00445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no-NO" sz="900" b="0" i="0" u="none" strike="noStrike" cap="none">
                  <a:solidFill>
                    <a:srgbClr val="004452"/>
                  </a:solidFill>
                  <a:latin typeface="Arial"/>
                  <a:ea typeface="Arial"/>
                  <a:cs typeface="Arial"/>
                  <a:sym typeface="Arial"/>
                </a:rPr>
                <a:t> </a:t>
              </a:r>
              <a:endParaRPr sz="1600" b="0" i="0" u="none" strike="noStrike" cap="none">
                <a:solidFill>
                  <a:srgbClr val="004452"/>
                </a:solidFill>
                <a:latin typeface="Arial"/>
                <a:ea typeface="Arial"/>
                <a:cs typeface="Arial"/>
                <a:sym typeface="Arial"/>
              </a:endParaRPr>
            </a:p>
          </p:txBody>
        </p:sp>
      </p:grpSp>
      <p:sp>
        <p:nvSpPr>
          <p:cNvPr id="916" name="Google Shape;916;p12"/>
          <p:cNvSpPr/>
          <p:nvPr/>
        </p:nvSpPr>
        <p:spPr>
          <a:xfrm>
            <a:off x="9356056" y="4124024"/>
            <a:ext cx="2497618" cy="2768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no-NO" sz="1050" b="1" i="0" u="none" strike="noStrike" cap="none">
                <a:solidFill>
                  <a:srgbClr val="004452"/>
                </a:solidFill>
                <a:latin typeface="Arial"/>
                <a:ea typeface="Arial"/>
                <a:cs typeface="Arial"/>
                <a:sym typeface="Arial"/>
              </a:rPr>
              <a:t>Halvor Bru</a:t>
            </a:r>
            <a:endParaRPr sz="1600" b="0" i="0" u="none" strike="noStrike" cap="none">
              <a:solidFill>
                <a:srgbClr val="004452"/>
              </a:solidFill>
              <a:latin typeface="Arial"/>
              <a:ea typeface="Arial"/>
              <a:cs typeface="Arial"/>
              <a:sym typeface="Arial"/>
            </a:endParaRPr>
          </a:p>
        </p:txBody>
      </p:sp>
      <p:sp>
        <p:nvSpPr>
          <p:cNvPr id="917" name="Google Shape;917;p12"/>
          <p:cNvSpPr/>
          <p:nvPr/>
        </p:nvSpPr>
        <p:spPr>
          <a:xfrm>
            <a:off x="9356056" y="4400866"/>
            <a:ext cx="2497618" cy="76983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no-NO" sz="900" b="0" i="0" u="none" strike="noStrike" cap="none">
                <a:solidFill>
                  <a:srgbClr val="004452"/>
                </a:solidFill>
                <a:latin typeface="Arial"/>
                <a:ea typeface="Arial"/>
                <a:cs typeface="Arial"/>
                <a:sym typeface="Arial"/>
              </a:rPr>
              <a:t>Former CFO at Telenor</a:t>
            </a:r>
            <a:endParaRPr sz="1600" b="0" i="0" u="none" strike="noStrike" cap="none">
              <a:solidFill>
                <a:srgbClr val="00445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no-NO" sz="900" b="0" i="0" u="none" strike="noStrike" cap="none">
                <a:solidFill>
                  <a:srgbClr val="004452"/>
                </a:solidFill>
                <a:latin typeface="Arial"/>
                <a:ea typeface="Arial"/>
                <a:cs typeface="Arial"/>
                <a:sym typeface="Arial"/>
              </a:rPr>
              <a:t> </a:t>
            </a:r>
            <a:endParaRPr sz="1600" b="0" i="0" u="none" strike="noStrike" cap="none">
              <a:solidFill>
                <a:srgbClr val="004452"/>
              </a:solidFill>
              <a:latin typeface="Arial"/>
              <a:ea typeface="Arial"/>
              <a:cs typeface="Arial"/>
              <a:sym typeface="Arial"/>
            </a:endParaRPr>
          </a:p>
        </p:txBody>
      </p:sp>
      <p:sp>
        <p:nvSpPr>
          <p:cNvPr id="918" name="Google Shape;918;p12"/>
          <p:cNvSpPr/>
          <p:nvPr/>
        </p:nvSpPr>
        <p:spPr>
          <a:xfrm>
            <a:off x="9356056" y="5251139"/>
            <a:ext cx="2497618" cy="2768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no-NO" sz="1050" b="1" i="0" u="none" strike="noStrike" cap="none">
                <a:solidFill>
                  <a:srgbClr val="004452"/>
                </a:solidFill>
                <a:latin typeface="Arial"/>
                <a:ea typeface="Arial"/>
                <a:cs typeface="Arial"/>
                <a:sym typeface="Arial"/>
              </a:rPr>
              <a:t>Synne Homble</a:t>
            </a:r>
            <a:endParaRPr sz="1050" b="1" i="0" u="none" strike="noStrike" cap="none">
              <a:solidFill>
                <a:srgbClr val="004452"/>
              </a:solidFill>
              <a:latin typeface="Arial"/>
              <a:ea typeface="Arial"/>
              <a:cs typeface="Arial"/>
              <a:sym typeface="Arial"/>
            </a:endParaRPr>
          </a:p>
        </p:txBody>
      </p:sp>
      <p:sp>
        <p:nvSpPr>
          <p:cNvPr id="919" name="Google Shape;919;p12"/>
          <p:cNvSpPr/>
          <p:nvPr/>
        </p:nvSpPr>
        <p:spPr>
          <a:xfrm>
            <a:off x="9356056" y="5527981"/>
            <a:ext cx="2497618" cy="76983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no-NO" sz="900" b="0" i="0" u="none" strike="noStrike" cap="none">
                <a:solidFill>
                  <a:srgbClr val="004452"/>
                </a:solidFill>
                <a:latin typeface="Arial"/>
                <a:ea typeface="Arial"/>
                <a:cs typeface="Arial"/>
                <a:sym typeface="Arial"/>
              </a:rPr>
              <a:t>Executive at VY</a:t>
            </a:r>
            <a:endParaRPr sz="1600" b="0" i="0" u="none" strike="noStrike" cap="none">
              <a:solidFill>
                <a:srgbClr val="00445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no-NO" sz="900" b="0" i="0" u="none" strike="noStrike" cap="none">
                <a:solidFill>
                  <a:srgbClr val="004452"/>
                </a:solidFill>
                <a:latin typeface="Arial"/>
                <a:ea typeface="Arial"/>
                <a:cs typeface="Arial"/>
                <a:sym typeface="Arial"/>
              </a:rPr>
              <a:t> </a:t>
            </a:r>
            <a:endParaRPr sz="1600" b="0" i="0" u="none" strike="noStrike" cap="none">
              <a:solidFill>
                <a:srgbClr val="004452"/>
              </a:solidFill>
              <a:latin typeface="Arial"/>
              <a:ea typeface="Arial"/>
              <a:cs typeface="Arial"/>
              <a:sym typeface="Arial"/>
            </a:endParaRPr>
          </a:p>
        </p:txBody>
      </p:sp>
      <p:pic>
        <p:nvPicPr>
          <p:cNvPr id="920" name="Google Shape;920;p12" descr="Logo&#10;&#10;Description automatically generated"/>
          <p:cNvPicPr preferRelativeResize="0"/>
          <p:nvPr/>
        </p:nvPicPr>
        <p:blipFill rotWithShape="1">
          <a:blip r:embed="rId19">
            <a:alphaModFix/>
          </a:blip>
          <a:srcRect l="12082" t="18584" r="17249" b="31780"/>
          <a:stretch/>
        </p:blipFill>
        <p:spPr>
          <a:xfrm>
            <a:off x="10514210" y="2341444"/>
            <a:ext cx="1148269" cy="467032"/>
          </a:xfrm>
          <a:prstGeom prst="rect">
            <a:avLst/>
          </a:prstGeom>
          <a:noFill/>
          <a:ln>
            <a:noFill/>
          </a:ln>
        </p:spPr>
      </p:pic>
      <p:grpSp>
        <p:nvGrpSpPr>
          <p:cNvPr id="921" name="Google Shape;921;p12"/>
          <p:cNvGrpSpPr/>
          <p:nvPr/>
        </p:nvGrpSpPr>
        <p:grpSpPr>
          <a:xfrm>
            <a:off x="10371153" y="3697430"/>
            <a:ext cx="1291326" cy="131619"/>
            <a:chOff x="9505868" y="3678719"/>
            <a:chExt cx="913295" cy="93088"/>
          </a:xfrm>
        </p:grpSpPr>
        <p:pic>
          <p:nvPicPr>
            <p:cNvPr id="922" name="Google Shape;922;p12"/>
            <p:cNvPicPr preferRelativeResize="0"/>
            <p:nvPr/>
          </p:nvPicPr>
          <p:blipFill rotWithShape="1">
            <a:blip r:embed="rId20">
              <a:alphaModFix/>
            </a:blip>
            <a:srcRect/>
            <a:stretch/>
          </p:blipFill>
          <p:spPr>
            <a:xfrm>
              <a:off x="9505868" y="3679516"/>
              <a:ext cx="913295" cy="92291"/>
            </a:xfrm>
            <a:prstGeom prst="rect">
              <a:avLst/>
            </a:prstGeom>
            <a:noFill/>
            <a:ln>
              <a:noFill/>
            </a:ln>
          </p:spPr>
        </p:pic>
        <p:pic>
          <p:nvPicPr>
            <p:cNvPr id="923" name="Google Shape;923;p12"/>
            <p:cNvPicPr preferRelativeResize="0"/>
            <p:nvPr/>
          </p:nvPicPr>
          <p:blipFill rotWithShape="1">
            <a:blip r:embed="rId21">
              <a:alphaModFix/>
            </a:blip>
            <a:srcRect r="89630"/>
            <a:stretch/>
          </p:blipFill>
          <p:spPr>
            <a:xfrm>
              <a:off x="9505868" y="3678719"/>
              <a:ext cx="94711" cy="92291"/>
            </a:xfrm>
            <a:prstGeom prst="rect">
              <a:avLst/>
            </a:prstGeom>
            <a:noFill/>
            <a:ln>
              <a:noFill/>
            </a:ln>
          </p:spPr>
        </p:pic>
      </p:grpSp>
      <p:pic>
        <p:nvPicPr>
          <p:cNvPr id="924" name="Google Shape;924;p12" descr="A picture containing mask&#10;&#10;Description automatically generated"/>
          <p:cNvPicPr preferRelativeResize="0"/>
          <p:nvPr/>
        </p:nvPicPr>
        <p:blipFill rotWithShape="1">
          <a:blip r:embed="rId10">
            <a:alphaModFix/>
          </a:blip>
          <a:srcRect/>
          <a:stretch/>
        </p:blipFill>
        <p:spPr>
          <a:xfrm>
            <a:off x="10896217" y="4693562"/>
            <a:ext cx="766262" cy="326399"/>
          </a:xfrm>
          <a:prstGeom prst="rect">
            <a:avLst/>
          </a:prstGeom>
          <a:noFill/>
          <a:ln>
            <a:noFill/>
          </a:ln>
        </p:spPr>
      </p:pic>
      <p:pic>
        <p:nvPicPr>
          <p:cNvPr id="925" name="Google Shape;925;p12" descr="Logo&#10;&#10;Description automatically generated"/>
          <p:cNvPicPr preferRelativeResize="0"/>
          <p:nvPr/>
        </p:nvPicPr>
        <p:blipFill rotWithShape="1">
          <a:blip r:embed="rId22">
            <a:alphaModFix/>
          </a:blip>
          <a:srcRect/>
          <a:stretch/>
        </p:blipFill>
        <p:spPr>
          <a:xfrm>
            <a:off x="11005163" y="5819709"/>
            <a:ext cx="657316" cy="332766"/>
          </a:xfrm>
          <a:prstGeom prst="rect">
            <a:avLst/>
          </a:prstGeom>
          <a:noFill/>
          <a:ln>
            <a:noFill/>
          </a:ln>
        </p:spPr>
      </p:pic>
      <p:sp>
        <p:nvSpPr>
          <p:cNvPr id="926" name="Google Shape;926;p12"/>
          <p:cNvSpPr/>
          <p:nvPr/>
        </p:nvSpPr>
        <p:spPr>
          <a:xfrm>
            <a:off x="4373237" y="1862100"/>
            <a:ext cx="3516798" cy="276841"/>
          </a:xfrm>
          <a:prstGeom prst="rect">
            <a:avLst/>
          </a:prstGeom>
          <a:noFill/>
          <a:ln>
            <a:noFill/>
          </a:ln>
        </p:spPr>
        <p:txBody>
          <a:bodyPr spcFirstLastPara="1" wrap="square" lIns="180000"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no-NO" sz="1100" b="0" i="0" u="none" strike="noStrike" cap="none">
                <a:solidFill>
                  <a:srgbClr val="004452"/>
                </a:solidFill>
                <a:latin typeface="Arial"/>
                <a:ea typeface="Arial"/>
                <a:cs typeface="Arial"/>
                <a:sym typeface="Arial"/>
              </a:rPr>
              <a:t>Product team</a:t>
            </a:r>
            <a:endParaRPr sz="1100" b="0" i="0" u="none" strike="noStrike" cap="none">
              <a:solidFill>
                <a:srgbClr val="004452"/>
              </a:solidFill>
              <a:latin typeface="Arial"/>
              <a:ea typeface="Arial"/>
              <a:cs typeface="Arial"/>
              <a:sym typeface="Arial"/>
            </a:endParaRPr>
          </a:p>
        </p:txBody>
      </p:sp>
      <p:sp>
        <p:nvSpPr>
          <p:cNvPr id="927" name="Google Shape;927;p12"/>
          <p:cNvSpPr/>
          <p:nvPr/>
        </p:nvSpPr>
        <p:spPr>
          <a:xfrm>
            <a:off x="4373238" y="4124025"/>
            <a:ext cx="3516798" cy="276841"/>
          </a:xfrm>
          <a:prstGeom prst="rect">
            <a:avLst/>
          </a:prstGeom>
          <a:noFill/>
          <a:ln>
            <a:noFill/>
          </a:ln>
        </p:spPr>
        <p:txBody>
          <a:bodyPr spcFirstLastPara="1" wrap="square" lIns="180000"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no-NO" sz="1100" b="0" i="0" u="none" strike="noStrike" cap="none">
                <a:solidFill>
                  <a:srgbClr val="004452"/>
                </a:solidFill>
                <a:latin typeface="Arial"/>
                <a:ea typeface="Arial"/>
                <a:cs typeface="Arial"/>
                <a:sym typeface="Arial"/>
              </a:rPr>
              <a:t>Project team</a:t>
            </a:r>
            <a:endParaRPr sz="1100" b="0" i="0" u="none" strike="noStrike" cap="none">
              <a:solidFill>
                <a:srgbClr val="004452"/>
              </a:solidFill>
              <a:latin typeface="Arial"/>
              <a:ea typeface="Arial"/>
              <a:cs typeface="Arial"/>
              <a:sym typeface="Arial"/>
            </a:endParaRPr>
          </a:p>
        </p:txBody>
      </p:sp>
      <p:pic>
        <p:nvPicPr>
          <p:cNvPr id="928" name="Google Shape;928;p12"/>
          <p:cNvPicPr preferRelativeResize="0"/>
          <p:nvPr/>
        </p:nvPicPr>
        <p:blipFill rotWithShape="1">
          <a:blip r:embed="rId23">
            <a:alphaModFix/>
          </a:blip>
          <a:srcRect/>
          <a:stretch/>
        </p:blipFill>
        <p:spPr>
          <a:xfrm>
            <a:off x="6638859" y="4505196"/>
            <a:ext cx="832077" cy="1034111"/>
          </a:xfrm>
          <a:prstGeom prst="rect">
            <a:avLst/>
          </a:prstGeom>
          <a:noFill/>
          <a:ln>
            <a:noFill/>
          </a:ln>
        </p:spPr>
      </p:pic>
      <p:pic>
        <p:nvPicPr>
          <p:cNvPr id="929" name="Google Shape;929;p12"/>
          <p:cNvPicPr preferRelativeResize="0"/>
          <p:nvPr/>
        </p:nvPicPr>
        <p:blipFill rotWithShape="1">
          <a:blip r:embed="rId24">
            <a:alphaModFix/>
          </a:blip>
          <a:srcRect b="1201"/>
          <a:stretch/>
        </p:blipFill>
        <p:spPr>
          <a:xfrm>
            <a:off x="5266390" y="2232947"/>
            <a:ext cx="837341" cy="1034109"/>
          </a:xfrm>
          <a:prstGeom prst="rect">
            <a:avLst/>
          </a:prstGeom>
          <a:noFill/>
          <a:ln>
            <a:noFill/>
          </a:ln>
        </p:spPr>
      </p:pic>
      <p:pic>
        <p:nvPicPr>
          <p:cNvPr id="930" name="Google Shape;930;p12"/>
          <p:cNvPicPr preferRelativeResize="0"/>
          <p:nvPr/>
        </p:nvPicPr>
        <p:blipFill rotWithShape="1">
          <a:blip r:embed="rId25">
            <a:alphaModFix/>
          </a:blip>
          <a:srcRect/>
          <a:stretch/>
        </p:blipFill>
        <p:spPr>
          <a:xfrm>
            <a:off x="4373237" y="2232947"/>
            <a:ext cx="837341" cy="1034109"/>
          </a:xfrm>
          <a:prstGeom prst="rect">
            <a:avLst/>
          </a:prstGeom>
          <a:noFill/>
          <a:ln>
            <a:noFill/>
          </a:ln>
        </p:spPr>
      </p:pic>
      <p:pic>
        <p:nvPicPr>
          <p:cNvPr id="931" name="Google Shape;931;p12"/>
          <p:cNvPicPr preferRelativeResize="0"/>
          <p:nvPr/>
        </p:nvPicPr>
        <p:blipFill rotWithShape="1">
          <a:blip r:embed="rId26">
            <a:alphaModFix/>
          </a:blip>
          <a:srcRect t="1029"/>
          <a:stretch/>
        </p:blipFill>
        <p:spPr>
          <a:xfrm>
            <a:off x="7052695" y="2232945"/>
            <a:ext cx="837341" cy="1034109"/>
          </a:xfrm>
          <a:prstGeom prst="rect">
            <a:avLst/>
          </a:prstGeom>
          <a:noFill/>
          <a:ln>
            <a:noFill/>
          </a:ln>
        </p:spPr>
      </p:pic>
      <p:pic>
        <p:nvPicPr>
          <p:cNvPr id="932" name="Google Shape;932;p12" descr="A person with a beard&#10;&#10;Description automatically generated with medium confidence"/>
          <p:cNvPicPr preferRelativeResize="0"/>
          <p:nvPr/>
        </p:nvPicPr>
        <p:blipFill rotWithShape="1">
          <a:blip r:embed="rId27">
            <a:alphaModFix/>
          </a:blip>
          <a:srcRect b="1200"/>
          <a:stretch/>
        </p:blipFill>
        <p:spPr>
          <a:xfrm>
            <a:off x="5715599" y="4505196"/>
            <a:ext cx="837341" cy="1034111"/>
          </a:xfrm>
          <a:prstGeom prst="rect">
            <a:avLst/>
          </a:prstGeom>
          <a:noFill/>
          <a:ln>
            <a:noFill/>
          </a:ln>
        </p:spPr>
      </p:pic>
      <p:pic>
        <p:nvPicPr>
          <p:cNvPr id="933" name="Google Shape;933;p12"/>
          <p:cNvPicPr preferRelativeResize="0"/>
          <p:nvPr/>
        </p:nvPicPr>
        <p:blipFill rotWithShape="1">
          <a:blip r:embed="rId28">
            <a:alphaModFix/>
          </a:blip>
          <a:srcRect t="1258"/>
          <a:stretch/>
        </p:blipFill>
        <p:spPr>
          <a:xfrm>
            <a:off x="6159543" y="2232946"/>
            <a:ext cx="837341" cy="1034109"/>
          </a:xfrm>
          <a:prstGeom prst="rect">
            <a:avLst/>
          </a:prstGeom>
          <a:noFill/>
          <a:ln>
            <a:noFill/>
          </a:ln>
        </p:spPr>
      </p:pic>
      <p:pic>
        <p:nvPicPr>
          <p:cNvPr id="934" name="Google Shape;934;p12" descr="A picture containing person&#10;&#10;Description automatically generated"/>
          <p:cNvPicPr preferRelativeResize="0"/>
          <p:nvPr/>
        </p:nvPicPr>
        <p:blipFill rotWithShape="1">
          <a:blip r:embed="rId29">
            <a:alphaModFix/>
          </a:blip>
          <a:srcRect t="1200"/>
          <a:stretch/>
        </p:blipFill>
        <p:spPr>
          <a:xfrm>
            <a:off x="4792338" y="4505196"/>
            <a:ext cx="837341" cy="1034111"/>
          </a:xfrm>
          <a:prstGeom prst="rect">
            <a:avLst/>
          </a:prstGeom>
          <a:noFill/>
          <a:ln>
            <a:noFill/>
          </a:ln>
        </p:spPr>
      </p:pic>
      <p:sp>
        <p:nvSpPr>
          <p:cNvPr id="935" name="Google Shape;935;p12"/>
          <p:cNvSpPr/>
          <p:nvPr/>
        </p:nvSpPr>
        <p:spPr>
          <a:xfrm>
            <a:off x="4373237" y="3313204"/>
            <a:ext cx="3516798" cy="682614"/>
          </a:xfrm>
          <a:prstGeom prst="rect">
            <a:avLst/>
          </a:prstGeom>
          <a:noFill/>
          <a:ln>
            <a:noFill/>
          </a:ln>
        </p:spPr>
        <p:txBody>
          <a:bodyPr spcFirstLastPara="1" wrap="square" lIns="360000" tIns="45700" rIns="360000"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no-NO" sz="900" b="0" i="0" u="none" strike="noStrike" cap="none">
                <a:solidFill>
                  <a:srgbClr val="004452"/>
                </a:solidFill>
                <a:latin typeface="Arial"/>
                <a:ea typeface="Arial"/>
                <a:cs typeface="Arial"/>
                <a:sym typeface="Arial"/>
              </a:rPr>
              <a:t>The product department is headed by CTO Gunn Drogset and consists of 5 FTEs plus consultants. This department is responsible for development and management of xFlow®</a:t>
            </a:r>
            <a:endParaRPr sz="1400" b="0" i="0" u="none" strike="noStrike" cap="none">
              <a:solidFill>
                <a:srgbClr val="004452"/>
              </a:solidFill>
              <a:latin typeface="Arial"/>
              <a:ea typeface="Arial"/>
              <a:cs typeface="Arial"/>
              <a:sym typeface="Arial"/>
            </a:endParaRPr>
          </a:p>
        </p:txBody>
      </p:sp>
      <p:sp>
        <p:nvSpPr>
          <p:cNvPr id="936" name="Google Shape;936;p12"/>
          <p:cNvSpPr/>
          <p:nvPr/>
        </p:nvSpPr>
        <p:spPr>
          <a:xfrm>
            <a:off x="4373237" y="5539306"/>
            <a:ext cx="3516798" cy="758509"/>
          </a:xfrm>
          <a:prstGeom prst="rect">
            <a:avLst/>
          </a:prstGeom>
          <a:noFill/>
          <a:ln>
            <a:noFill/>
          </a:ln>
        </p:spPr>
        <p:txBody>
          <a:bodyPr spcFirstLastPara="1" wrap="square" lIns="360000" tIns="45700" rIns="360000"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no-NO" sz="900" b="0" i="0" u="none" strike="noStrike" cap="none">
                <a:solidFill>
                  <a:srgbClr val="004452"/>
                </a:solidFill>
                <a:latin typeface="Arial"/>
                <a:ea typeface="Arial"/>
                <a:cs typeface="Arial"/>
                <a:sym typeface="Arial"/>
              </a:rPr>
              <a:t>The Project department consists of 4 FTEs and is headed by COO Rebecca Ronke. This team plans and initiates automated vehicles connected to xFlow®.</a:t>
            </a:r>
            <a:endParaRPr sz="900" b="0" i="0" u="none" strike="noStrike" cap="none">
              <a:solidFill>
                <a:srgbClr val="004452"/>
              </a:solidFill>
              <a:latin typeface="Arial"/>
              <a:ea typeface="Arial"/>
              <a:cs typeface="Arial"/>
              <a:sym typeface="Arial"/>
            </a:endParaRPr>
          </a:p>
        </p:txBody>
      </p:sp>
      <p:cxnSp>
        <p:nvCxnSpPr>
          <p:cNvPr id="937" name="Google Shape;937;p12"/>
          <p:cNvCxnSpPr/>
          <p:nvPr/>
        </p:nvCxnSpPr>
        <p:spPr>
          <a:xfrm>
            <a:off x="4373238" y="4400866"/>
            <a:ext cx="3517200" cy="0"/>
          </a:xfrm>
          <a:prstGeom prst="straightConnector1">
            <a:avLst/>
          </a:prstGeom>
          <a:noFill/>
          <a:ln w="9525" cap="flat" cmpd="sng">
            <a:solidFill>
              <a:srgbClr val="004452"/>
            </a:solidFill>
            <a:prstDash val="solid"/>
            <a:round/>
            <a:headEnd type="none" w="sm" len="sm"/>
            <a:tailEnd type="none" w="sm" len="sm"/>
          </a:ln>
        </p:spPr>
      </p:cxnSp>
      <p:cxnSp>
        <p:nvCxnSpPr>
          <p:cNvPr id="938" name="Google Shape;938;p12"/>
          <p:cNvCxnSpPr/>
          <p:nvPr/>
        </p:nvCxnSpPr>
        <p:spPr>
          <a:xfrm>
            <a:off x="4373238" y="2138941"/>
            <a:ext cx="3517200" cy="0"/>
          </a:xfrm>
          <a:prstGeom prst="straightConnector1">
            <a:avLst/>
          </a:prstGeom>
          <a:noFill/>
          <a:ln w="9525" cap="flat" cmpd="sng">
            <a:solidFill>
              <a:srgbClr val="004452"/>
            </a:solidFill>
            <a:prstDash val="solid"/>
            <a:round/>
            <a:headEnd type="none" w="sm" len="sm"/>
            <a:tailEnd type="none" w="sm" len="sm"/>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1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p>
            <a:pPr marL="0" lvl="0" indent="0" algn="r" rtl="0">
              <a:lnSpc>
                <a:spcPct val="100000"/>
              </a:lnSpc>
              <a:spcBef>
                <a:spcPts val="0"/>
              </a:spcBef>
              <a:spcAft>
                <a:spcPts val="0"/>
              </a:spcAft>
              <a:buSzPts val="1300"/>
              <a:buNone/>
            </a:pPr>
            <a:fld id="{00000000-1234-1234-1234-123412341234}" type="slidenum">
              <a:rPr lang="no-NO"/>
              <a:t>2</a:t>
            </a:fld>
            <a:endParaRPr/>
          </a:p>
        </p:txBody>
      </p:sp>
      <p:sp>
        <p:nvSpPr>
          <p:cNvPr id="353" name="Google Shape;353;p14"/>
          <p:cNvSpPr txBox="1">
            <a:spLocks noGrp="1"/>
          </p:cNvSpPr>
          <p:nvPr>
            <p:ph type="title"/>
          </p:nvPr>
        </p:nvSpPr>
        <p:spPr>
          <a:xfrm>
            <a:off x="553400" y="89374"/>
            <a:ext cx="9773100" cy="1129825"/>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0288A5"/>
              </a:buClr>
              <a:buSzPts val="3700"/>
              <a:buFont typeface="Open Sans"/>
              <a:buNone/>
            </a:pPr>
            <a:r>
              <a:rPr lang="no-NO">
                <a:solidFill>
                  <a:srgbClr val="004452"/>
                </a:solidFill>
              </a:rPr>
              <a:t>Applied Autonomy will enable green transition for transportation through autonomous operations</a:t>
            </a:r>
            <a:endParaRPr/>
          </a:p>
        </p:txBody>
      </p:sp>
      <p:pic>
        <p:nvPicPr>
          <p:cNvPr id="354" name="Google Shape;354;p14"/>
          <p:cNvPicPr preferRelativeResize="0"/>
          <p:nvPr/>
        </p:nvPicPr>
        <p:blipFill rotWithShape="1">
          <a:blip r:embed="rId3">
            <a:alphaModFix/>
          </a:blip>
          <a:srcRect/>
          <a:stretch/>
        </p:blipFill>
        <p:spPr>
          <a:xfrm>
            <a:off x="5450683" y="1594620"/>
            <a:ext cx="1295399" cy="1295399"/>
          </a:xfrm>
          <a:prstGeom prst="rect">
            <a:avLst/>
          </a:prstGeom>
          <a:noFill/>
          <a:ln>
            <a:noFill/>
          </a:ln>
        </p:spPr>
      </p:pic>
      <p:pic>
        <p:nvPicPr>
          <p:cNvPr id="355" name="Google Shape;355;p14"/>
          <p:cNvPicPr preferRelativeResize="0"/>
          <p:nvPr/>
        </p:nvPicPr>
        <p:blipFill rotWithShape="1">
          <a:blip r:embed="rId4">
            <a:alphaModFix/>
          </a:blip>
          <a:srcRect/>
          <a:stretch/>
        </p:blipFill>
        <p:spPr>
          <a:xfrm>
            <a:off x="5450683" y="3152367"/>
            <a:ext cx="1295399" cy="1295399"/>
          </a:xfrm>
          <a:prstGeom prst="rect">
            <a:avLst/>
          </a:prstGeom>
          <a:noFill/>
          <a:ln>
            <a:noFill/>
          </a:ln>
        </p:spPr>
      </p:pic>
      <p:pic>
        <p:nvPicPr>
          <p:cNvPr id="356" name="Google Shape;356;p14"/>
          <p:cNvPicPr preferRelativeResize="0"/>
          <p:nvPr/>
        </p:nvPicPr>
        <p:blipFill rotWithShape="1">
          <a:blip r:embed="rId5">
            <a:alphaModFix/>
          </a:blip>
          <a:srcRect/>
          <a:stretch/>
        </p:blipFill>
        <p:spPr>
          <a:xfrm>
            <a:off x="5450682" y="4710114"/>
            <a:ext cx="1295399" cy="1295399"/>
          </a:xfrm>
          <a:prstGeom prst="rect">
            <a:avLst/>
          </a:prstGeom>
          <a:noFill/>
          <a:ln>
            <a:noFill/>
          </a:ln>
        </p:spPr>
      </p:pic>
      <p:sp>
        <p:nvSpPr>
          <p:cNvPr id="357" name="Google Shape;357;p14"/>
          <p:cNvSpPr/>
          <p:nvPr/>
        </p:nvSpPr>
        <p:spPr>
          <a:xfrm>
            <a:off x="6746081" y="1594620"/>
            <a:ext cx="4407694" cy="1295399"/>
          </a:xfrm>
          <a:prstGeom prst="rect">
            <a:avLst/>
          </a:prstGeom>
          <a:solidFill>
            <a:srgbClr val="004452">
              <a:alpha val="8627"/>
            </a:srgbClr>
          </a:solidFill>
          <a:ln>
            <a:noFill/>
          </a:ln>
        </p:spPr>
        <p:txBody>
          <a:bodyPr spcFirstLastPara="1" wrap="square" lIns="360000"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no-NO" sz="1100" b="0" i="0" u="none" strike="noStrike" cap="none">
                <a:solidFill>
                  <a:srgbClr val="004452"/>
                </a:solidFill>
                <a:latin typeface="Arial"/>
                <a:ea typeface="Arial"/>
                <a:cs typeface="Arial"/>
                <a:sym typeface="Arial"/>
              </a:rPr>
              <a:t>Shared mobility reduces air pollution from emissions, improves safety, reduces traffic, and frees parking spaces in favor of green areas. Autonomous vehicles give road users without driving license, such as children, elderly and people with disabilities, better possibilities for a social life.</a:t>
            </a:r>
            <a:endParaRPr sz="1100" b="0" i="0" u="none" strike="noStrike" cap="none">
              <a:solidFill>
                <a:srgbClr val="004452"/>
              </a:solidFill>
              <a:latin typeface="Arial"/>
              <a:ea typeface="Arial"/>
              <a:cs typeface="Arial"/>
              <a:sym typeface="Arial"/>
            </a:endParaRPr>
          </a:p>
        </p:txBody>
      </p:sp>
      <p:sp>
        <p:nvSpPr>
          <p:cNvPr id="358" name="Google Shape;358;p14"/>
          <p:cNvSpPr/>
          <p:nvPr/>
        </p:nvSpPr>
        <p:spPr>
          <a:xfrm>
            <a:off x="6746081" y="3152367"/>
            <a:ext cx="4407694" cy="1295399"/>
          </a:xfrm>
          <a:prstGeom prst="rect">
            <a:avLst/>
          </a:prstGeom>
          <a:solidFill>
            <a:srgbClr val="004452">
              <a:alpha val="8627"/>
            </a:srgbClr>
          </a:solidFill>
          <a:ln>
            <a:noFill/>
          </a:ln>
        </p:spPr>
        <p:txBody>
          <a:bodyPr spcFirstLastPara="1" wrap="square" lIns="360000"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no-NO" sz="1100" b="0" i="0" u="none" strike="noStrike" cap="none">
                <a:solidFill>
                  <a:srgbClr val="004452"/>
                </a:solidFill>
                <a:latin typeface="Arial"/>
                <a:ea typeface="Arial"/>
                <a:cs typeface="Arial"/>
                <a:sym typeface="Arial"/>
              </a:rPr>
              <a:t>As part of a well-functioning urban environment, transport systems must be able to move people both quickly and efficiently. Applied Autonomy has the expertise to help build a city’s autonomous fleet infrastructure</a:t>
            </a:r>
            <a:endParaRPr sz="1100" b="0" i="0" u="none" strike="noStrike" cap="none">
              <a:solidFill>
                <a:srgbClr val="004452"/>
              </a:solidFill>
              <a:latin typeface="Arial"/>
              <a:ea typeface="Arial"/>
              <a:cs typeface="Arial"/>
              <a:sym typeface="Arial"/>
            </a:endParaRPr>
          </a:p>
        </p:txBody>
      </p:sp>
      <p:sp>
        <p:nvSpPr>
          <p:cNvPr id="359" name="Google Shape;359;p14"/>
          <p:cNvSpPr/>
          <p:nvPr/>
        </p:nvSpPr>
        <p:spPr>
          <a:xfrm>
            <a:off x="6746081" y="4710114"/>
            <a:ext cx="4407694" cy="1295399"/>
          </a:xfrm>
          <a:prstGeom prst="rect">
            <a:avLst/>
          </a:prstGeom>
          <a:solidFill>
            <a:srgbClr val="004452">
              <a:alpha val="8627"/>
            </a:srgbClr>
          </a:solidFill>
          <a:ln>
            <a:noFill/>
          </a:ln>
        </p:spPr>
        <p:txBody>
          <a:bodyPr spcFirstLastPara="1" wrap="square" lIns="360000"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no-NO" sz="1100" b="0" i="0" u="none" strike="noStrike" cap="none">
                <a:solidFill>
                  <a:srgbClr val="004452"/>
                </a:solidFill>
                <a:latin typeface="Arial"/>
                <a:ea typeface="Arial"/>
                <a:cs typeface="Arial"/>
                <a:sym typeface="Arial"/>
              </a:rPr>
              <a:t>Urban expansion has brought energy consumption and ambient air pollution to unsustainable levels. Shared mobility enables cities to reduce consumption of energy through smart transportation</a:t>
            </a:r>
            <a:endParaRPr sz="1100" b="0" i="0" u="none" strike="noStrike" cap="none">
              <a:solidFill>
                <a:srgbClr val="004452"/>
              </a:solidFill>
              <a:latin typeface="Arial"/>
              <a:ea typeface="Arial"/>
              <a:cs typeface="Arial"/>
              <a:sym typeface="Arial"/>
            </a:endParaRPr>
          </a:p>
        </p:txBody>
      </p:sp>
      <p:pic>
        <p:nvPicPr>
          <p:cNvPr id="360" name="Google Shape;360;p14" descr="What are the UN Sustainable Development Goals? – ScanWater"/>
          <p:cNvPicPr preferRelativeResize="0"/>
          <p:nvPr/>
        </p:nvPicPr>
        <p:blipFill rotWithShape="1">
          <a:blip r:embed="rId6">
            <a:alphaModFix/>
          </a:blip>
          <a:srcRect l="16702" t="15694" r="19028" b="19720"/>
          <a:stretch/>
        </p:blipFill>
        <p:spPr>
          <a:xfrm>
            <a:off x="1665607" y="3387342"/>
            <a:ext cx="2531269" cy="2543577"/>
          </a:xfrm>
          <a:prstGeom prst="rect">
            <a:avLst/>
          </a:prstGeom>
          <a:noFill/>
          <a:ln>
            <a:noFill/>
          </a:ln>
        </p:spPr>
      </p:pic>
      <p:grpSp>
        <p:nvGrpSpPr>
          <p:cNvPr id="361" name="Google Shape;361;p14"/>
          <p:cNvGrpSpPr/>
          <p:nvPr/>
        </p:nvGrpSpPr>
        <p:grpSpPr>
          <a:xfrm>
            <a:off x="716678" y="1580866"/>
            <a:ext cx="4429126" cy="1444808"/>
            <a:chOff x="716678" y="1580866"/>
            <a:chExt cx="4429126" cy="1444808"/>
          </a:xfrm>
        </p:grpSpPr>
        <p:sp>
          <p:nvSpPr>
            <p:cNvPr id="362" name="Google Shape;362;p14"/>
            <p:cNvSpPr/>
            <p:nvPr/>
          </p:nvSpPr>
          <p:spPr>
            <a:xfrm>
              <a:off x="2366886" y="1580866"/>
              <a:ext cx="2778918" cy="1444807"/>
            </a:xfrm>
            <a:prstGeom prst="rect">
              <a:avLst/>
            </a:prstGeom>
            <a:noFill/>
            <a:ln>
              <a:noFill/>
            </a:ln>
          </p:spPr>
          <p:txBody>
            <a:bodyPr spcFirstLastPara="1" wrap="square" lIns="0" tIns="0" rIns="0" bIns="0" anchor="ctr" anchorCtr="0">
              <a:noAutofit/>
            </a:bodyPr>
            <a:lstStyle/>
            <a:p>
              <a:pPr marL="0" marR="0" lvl="0" indent="0" algn="l" rtl="0">
                <a:lnSpc>
                  <a:spcPct val="150000"/>
                </a:lnSpc>
                <a:spcBef>
                  <a:spcPts val="0"/>
                </a:spcBef>
                <a:spcAft>
                  <a:spcPts val="0"/>
                </a:spcAft>
                <a:buClr>
                  <a:srgbClr val="000000"/>
                </a:buClr>
                <a:buSzPts val="1200"/>
                <a:buFont typeface="Arial"/>
                <a:buNone/>
              </a:pPr>
              <a:r>
                <a:rPr lang="no-NO" sz="1200" b="0" i="1" u="none" strike="noStrike" cap="none">
                  <a:solidFill>
                    <a:srgbClr val="004452"/>
                  </a:solidFill>
                  <a:latin typeface="Arial"/>
                  <a:ea typeface="Arial"/>
                  <a:cs typeface="Arial"/>
                  <a:sym typeface="Arial"/>
                </a:rPr>
                <a:t>“Our goal is to contribute to smarter cities, freeing up areas for recreational use, increased mobility, and reducing risk and accidents in the traffic” </a:t>
              </a:r>
              <a:endParaRPr sz="1200" b="0" i="0" u="none" strike="noStrike" cap="none">
                <a:solidFill>
                  <a:schemeClr val="lt1"/>
                </a:solidFill>
                <a:latin typeface="Arial"/>
                <a:ea typeface="Arial"/>
                <a:cs typeface="Arial"/>
                <a:sym typeface="Arial"/>
              </a:endParaRPr>
            </a:p>
          </p:txBody>
        </p:sp>
        <p:pic>
          <p:nvPicPr>
            <p:cNvPr id="363" name="Google Shape;363;p14" descr="Olav Madland - SW2022"/>
            <p:cNvPicPr preferRelativeResize="0"/>
            <p:nvPr/>
          </p:nvPicPr>
          <p:blipFill rotWithShape="1">
            <a:blip r:embed="rId7">
              <a:alphaModFix/>
            </a:blip>
            <a:srcRect/>
            <a:stretch/>
          </p:blipFill>
          <p:spPr>
            <a:xfrm>
              <a:off x="716678" y="1594620"/>
              <a:ext cx="1431054" cy="1431054"/>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4452"/>
        </a:solidFill>
        <a:effectLst/>
      </p:bgPr>
    </p:bg>
    <p:spTree>
      <p:nvGrpSpPr>
        <p:cNvPr id="1" name="Shape 367"/>
        <p:cNvGrpSpPr/>
        <p:nvPr/>
      </p:nvGrpSpPr>
      <p:grpSpPr>
        <a:xfrm>
          <a:off x="0" y="0"/>
          <a:ext cx="0" cy="0"/>
          <a:chOff x="0" y="0"/>
          <a:chExt cx="0" cy="0"/>
        </a:xfrm>
      </p:grpSpPr>
      <p:sp>
        <p:nvSpPr>
          <p:cNvPr id="368" name="Google Shape;368;p3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p>
            <a:pPr marL="0" lvl="0" indent="0" algn="r" rtl="0">
              <a:lnSpc>
                <a:spcPct val="100000"/>
              </a:lnSpc>
              <a:spcBef>
                <a:spcPts val="0"/>
              </a:spcBef>
              <a:spcAft>
                <a:spcPts val="0"/>
              </a:spcAft>
              <a:buSzPts val="1900"/>
              <a:buNone/>
            </a:pPr>
            <a:fld id="{00000000-1234-1234-1234-123412341234}" type="slidenum">
              <a:rPr lang="no-NO"/>
              <a:t>3</a:t>
            </a:fld>
            <a:endParaRPr/>
          </a:p>
        </p:txBody>
      </p:sp>
      <p:pic>
        <p:nvPicPr>
          <p:cNvPr id="369" name="Google Shape;369;p36" title="Applied Autonomy AS and partners"/>
          <p:cNvPicPr preferRelativeResize="0"/>
          <p:nvPr/>
        </p:nvPicPr>
        <p:blipFill rotWithShape="1">
          <a:blip r:embed="rId3">
            <a:alphaModFix/>
          </a:blip>
          <a:srcRect/>
          <a:stretch/>
        </p:blipFill>
        <p:spPr>
          <a:xfrm>
            <a:off x="4358765" y="1123950"/>
            <a:ext cx="7412832" cy="4188250"/>
          </a:xfrm>
          <a:prstGeom prst="rect">
            <a:avLst/>
          </a:prstGeom>
          <a:noFill/>
          <a:ln>
            <a:noFill/>
          </a:ln>
        </p:spPr>
      </p:pic>
      <p:sp>
        <p:nvSpPr>
          <p:cNvPr id="370" name="Google Shape;370;p36"/>
          <p:cNvSpPr/>
          <p:nvPr/>
        </p:nvSpPr>
        <p:spPr>
          <a:xfrm>
            <a:off x="452349" y="1038226"/>
            <a:ext cx="4186326" cy="1095374"/>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2000"/>
              <a:buFont typeface="Arial"/>
              <a:buNone/>
            </a:pPr>
            <a:r>
              <a:rPr lang="no-NO" sz="2000" b="0" i="0" u="none" strike="noStrike" cap="none">
                <a:solidFill>
                  <a:schemeClr val="lt1"/>
                </a:solidFill>
                <a:latin typeface="Arial"/>
                <a:ea typeface="Arial"/>
                <a:cs typeface="Arial"/>
                <a:sym typeface="Arial"/>
              </a:rPr>
              <a:t>Introducing</a:t>
            </a:r>
            <a:br>
              <a:rPr lang="no-NO" sz="3200" b="0" i="0" u="none" strike="noStrike" cap="none">
                <a:solidFill>
                  <a:schemeClr val="lt1"/>
                </a:solidFill>
                <a:latin typeface="Arial"/>
                <a:ea typeface="Arial"/>
                <a:cs typeface="Arial"/>
                <a:sym typeface="Arial"/>
              </a:rPr>
            </a:br>
            <a:r>
              <a:rPr lang="no-NO" sz="3200" b="0" i="0" u="none" strike="noStrike" cap="none">
                <a:solidFill>
                  <a:schemeClr val="lt1"/>
                </a:solidFill>
                <a:latin typeface="Arial"/>
                <a:ea typeface="Arial"/>
                <a:cs typeface="Arial"/>
                <a:sym typeface="Arial"/>
              </a:rPr>
              <a:t>Applied Autonomy</a:t>
            </a:r>
            <a:endParaRPr sz="1400" b="0" i="0" u="none" strike="noStrike" cap="none">
              <a:solidFill>
                <a:srgbClr val="000000"/>
              </a:solidFill>
              <a:latin typeface="Arial"/>
              <a:ea typeface="Arial"/>
              <a:cs typeface="Arial"/>
              <a:sym typeface="Arial"/>
            </a:endParaRPr>
          </a:p>
        </p:txBody>
      </p:sp>
      <p:cxnSp>
        <p:nvCxnSpPr>
          <p:cNvPr id="371" name="Google Shape;371;p36"/>
          <p:cNvCxnSpPr/>
          <p:nvPr/>
        </p:nvCxnSpPr>
        <p:spPr>
          <a:xfrm>
            <a:off x="561975" y="2276475"/>
            <a:ext cx="1771650" cy="0"/>
          </a:xfrm>
          <a:prstGeom prst="straightConnector1">
            <a:avLst/>
          </a:prstGeom>
          <a:noFill/>
          <a:ln w="9525" cap="flat" cmpd="sng">
            <a:solidFill>
              <a:srgbClr val="75E5FF"/>
            </a:solidFill>
            <a:prstDash val="solid"/>
            <a:round/>
            <a:headEnd type="none" w="sm" len="sm"/>
            <a:tailEnd type="none" w="sm" len="sm"/>
          </a:ln>
        </p:spPr>
      </p:cxnSp>
      <p:pic>
        <p:nvPicPr>
          <p:cNvPr id="372" name="Google Shape;372;p36" descr="Applied Autonomy - SAMS"/>
          <p:cNvPicPr preferRelativeResize="0"/>
          <p:nvPr/>
        </p:nvPicPr>
        <p:blipFill rotWithShape="1">
          <a:blip r:embed="rId4">
            <a:alphaModFix/>
          </a:blip>
          <a:srcRect/>
          <a:stretch/>
        </p:blipFill>
        <p:spPr>
          <a:xfrm>
            <a:off x="163690" y="6135108"/>
            <a:ext cx="1904927" cy="539729"/>
          </a:xfrm>
          <a:prstGeom prst="rect">
            <a:avLst/>
          </a:prstGeom>
          <a:noFill/>
          <a:ln>
            <a:noFill/>
          </a:ln>
        </p:spPr>
      </p:pic>
      <p:sp>
        <p:nvSpPr>
          <p:cNvPr id="373" name="Google Shape;373;p36"/>
          <p:cNvSpPr/>
          <p:nvPr/>
        </p:nvSpPr>
        <p:spPr>
          <a:xfrm>
            <a:off x="5105400" y="5388948"/>
            <a:ext cx="6666197" cy="34510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no-NO" sz="1400" b="0" i="0" u="none" strike="noStrike" cap="none">
                <a:solidFill>
                  <a:schemeClr val="lt1"/>
                </a:solidFill>
                <a:latin typeface="Arial"/>
                <a:ea typeface="Arial"/>
                <a:cs typeface="Arial"/>
                <a:sym typeface="Arial"/>
              </a:rPr>
              <a:t>Video link: </a:t>
            </a:r>
            <a:r>
              <a:rPr lang="no-NO" sz="1400" b="0" i="0" u="sng" strike="noStrike" cap="none">
                <a:solidFill>
                  <a:schemeClr val="lt1"/>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https://www.youtube.com/watch?v=JFxZs1gP48Q</a:t>
            </a:r>
            <a:r>
              <a:rPr lang="no-NO" sz="14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74" name="Google Shape;374;p36"/>
          <p:cNvSpPr/>
          <p:nvPr/>
        </p:nvSpPr>
        <p:spPr>
          <a:xfrm>
            <a:off x="452348" y="2381250"/>
            <a:ext cx="3948201" cy="42862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no-NO" sz="1400" b="0" i="0" u="none" strike="noStrike" cap="none">
                <a:solidFill>
                  <a:schemeClr val="lt1"/>
                </a:solidFill>
                <a:latin typeface="Arial"/>
                <a:ea typeface="Arial"/>
                <a:cs typeface="Arial"/>
                <a:sym typeface="Arial"/>
              </a:rPr>
              <a:t>Offering for autonomous transportation:</a:t>
            </a:r>
            <a:endParaRPr sz="1400" b="0" i="0" u="none" strike="noStrike" cap="none">
              <a:solidFill>
                <a:srgbClr val="000000"/>
              </a:solidFill>
              <a:latin typeface="Arial"/>
              <a:ea typeface="Arial"/>
              <a:cs typeface="Arial"/>
              <a:sym typeface="Arial"/>
            </a:endParaRPr>
          </a:p>
        </p:txBody>
      </p:sp>
      <p:grpSp>
        <p:nvGrpSpPr>
          <p:cNvPr id="375" name="Google Shape;375;p36"/>
          <p:cNvGrpSpPr/>
          <p:nvPr/>
        </p:nvGrpSpPr>
        <p:grpSpPr>
          <a:xfrm>
            <a:off x="614273" y="2800352"/>
            <a:ext cx="3769953" cy="457200"/>
            <a:chOff x="795249" y="3219452"/>
            <a:chExt cx="3769953" cy="457200"/>
          </a:xfrm>
        </p:grpSpPr>
        <p:pic>
          <p:nvPicPr>
            <p:cNvPr id="376" name="Google Shape;376;p36"/>
            <p:cNvPicPr preferRelativeResize="0"/>
            <p:nvPr/>
          </p:nvPicPr>
          <p:blipFill rotWithShape="1">
            <a:blip r:embed="rId6">
              <a:alphaModFix/>
            </a:blip>
            <a:srcRect/>
            <a:stretch/>
          </p:blipFill>
          <p:spPr>
            <a:xfrm>
              <a:off x="795249" y="3219452"/>
              <a:ext cx="451808" cy="457200"/>
            </a:xfrm>
            <a:prstGeom prst="rect">
              <a:avLst/>
            </a:prstGeom>
            <a:noFill/>
            <a:ln>
              <a:noFill/>
            </a:ln>
          </p:spPr>
        </p:pic>
        <p:sp>
          <p:nvSpPr>
            <p:cNvPr id="377" name="Google Shape;377;p36"/>
            <p:cNvSpPr/>
            <p:nvPr/>
          </p:nvSpPr>
          <p:spPr>
            <a:xfrm>
              <a:off x="1372766" y="3233740"/>
              <a:ext cx="3192436" cy="42862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no-NO" sz="1600" b="0" i="0" u="none" strike="noStrike" cap="none">
                  <a:solidFill>
                    <a:schemeClr val="lt1"/>
                  </a:solidFill>
                  <a:latin typeface="Arial"/>
                  <a:ea typeface="Arial"/>
                  <a:cs typeface="Arial"/>
                  <a:sym typeface="Arial"/>
                </a:rPr>
                <a:t>Operation</a:t>
              </a:r>
              <a:endParaRPr sz="1400" b="0" i="0" u="none" strike="noStrike" cap="none">
                <a:solidFill>
                  <a:srgbClr val="000000"/>
                </a:solidFill>
                <a:latin typeface="Arial"/>
                <a:ea typeface="Arial"/>
                <a:cs typeface="Arial"/>
                <a:sym typeface="Arial"/>
              </a:endParaRPr>
            </a:p>
          </p:txBody>
        </p:sp>
      </p:grpSp>
      <p:grpSp>
        <p:nvGrpSpPr>
          <p:cNvPr id="378" name="Google Shape;378;p36"/>
          <p:cNvGrpSpPr/>
          <p:nvPr/>
        </p:nvGrpSpPr>
        <p:grpSpPr>
          <a:xfrm>
            <a:off x="614273" y="3321388"/>
            <a:ext cx="3769953" cy="457200"/>
            <a:chOff x="795249" y="3740488"/>
            <a:chExt cx="3769953" cy="457200"/>
          </a:xfrm>
        </p:grpSpPr>
        <p:pic>
          <p:nvPicPr>
            <p:cNvPr id="379" name="Google Shape;379;p36"/>
            <p:cNvPicPr preferRelativeResize="0"/>
            <p:nvPr/>
          </p:nvPicPr>
          <p:blipFill rotWithShape="1">
            <a:blip r:embed="rId6">
              <a:alphaModFix/>
            </a:blip>
            <a:srcRect/>
            <a:stretch/>
          </p:blipFill>
          <p:spPr>
            <a:xfrm>
              <a:off x="795249" y="3740488"/>
              <a:ext cx="457200" cy="457200"/>
            </a:xfrm>
            <a:prstGeom prst="rect">
              <a:avLst/>
            </a:prstGeom>
            <a:noFill/>
            <a:ln>
              <a:noFill/>
            </a:ln>
          </p:spPr>
        </p:pic>
        <p:sp>
          <p:nvSpPr>
            <p:cNvPr id="380" name="Google Shape;380;p36"/>
            <p:cNvSpPr/>
            <p:nvPr/>
          </p:nvSpPr>
          <p:spPr>
            <a:xfrm>
              <a:off x="1372766" y="3754776"/>
              <a:ext cx="3192436" cy="42862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no-NO" sz="1600" b="0" i="0" u="none" strike="noStrike" cap="none">
                  <a:solidFill>
                    <a:schemeClr val="lt1"/>
                  </a:solidFill>
                  <a:latin typeface="Arial"/>
                  <a:ea typeface="Arial"/>
                  <a:cs typeface="Arial"/>
                  <a:sym typeface="Arial"/>
                </a:rPr>
                <a:t>Legal responsibility</a:t>
              </a:r>
              <a:endParaRPr sz="1400" b="0" i="0" u="none" strike="noStrike" cap="none">
                <a:solidFill>
                  <a:srgbClr val="000000"/>
                </a:solidFill>
                <a:latin typeface="Arial"/>
                <a:ea typeface="Arial"/>
                <a:cs typeface="Arial"/>
                <a:sym typeface="Arial"/>
              </a:endParaRPr>
            </a:p>
          </p:txBody>
        </p:sp>
      </p:grpSp>
      <p:grpSp>
        <p:nvGrpSpPr>
          <p:cNvPr id="381" name="Google Shape;381;p36"/>
          <p:cNvGrpSpPr/>
          <p:nvPr/>
        </p:nvGrpSpPr>
        <p:grpSpPr>
          <a:xfrm>
            <a:off x="614273" y="3842424"/>
            <a:ext cx="3769953" cy="457200"/>
            <a:chOff x="795249" y="4261524"/>
            <a:chExt cx="3769953" cy="457200"/>
          </a:xfrm>
        </p:grpSpPr>
        <p:pic>
          <p:nvPicPr>
            <p:cNvPr id="382" name="Google Shape;382;p36"/>
            <p:cNvPicPr preferRelativeResize="0"/>
            <p:nvPr/>
          </p:nvPicPr>
          <p:blipFill rotWithShape="1">
            <a:blip r:embed="rId6">
              <a:alphaModFix/>
            </a:blip>
            <a:srcRect/>
            <a:stretch/>
          </p:blipFill>
          <p:spPr>
            <a:xfrm>
              <a:off x="795249" y="4261524"/>
              <a:ext cx="457200" cy="457200"/>
            </a:xfrm>
            <a:prstGeom prst="rect">
              <a:avLst/>
            </a:prstGeom>
            <a:noFill/>
            <a:ln>
              <a:noFill/>
            </a:ln>
          </p:spPr>
        </p:pic>
        <p:sp>
          <p:nvSpPr>
            <p:cNvPr id="383" name="Google Shape;383;p36"/>
            <p:cNvSpPr/>
            <p:nvPr/>
          </p:nvSpPr>
          <p:spPr>
            <a:xfrm>
              <a:off x="1372766" y="4275812"/>
              <a:ext cx="3192436" cy="42862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no-NO" sz="1600" b="0" i="0" u="none" strike="noStrike" cap="none">
                  <a:solidFill>
                    <a:schemeClr val="lt1"/>
                  </a:solidFill>
                  <a:latin typeface="Arial"/>
                  <a:ea typeface="Arial"/>
                  <a:cs typeface="Arial"/>
                  <a:sym typeface="Arial"/>
                </a:rPr>
                <a:t>Consulting</a:t>
              </a:r>
              <a:endParaRPr sz="1400" b="0" i="0" u="none" strike="noStrike" cap="none">
                <a:solidFill>
                  <a:srgbClr val="000000"/>
                </a:solidFill>
                <a:latin typeface="Arial"/>
                <a:ea typeface="Arial"/>
                <a:cs typeface="Arial"/>
                <a:sym typeface="Arial"/>
              </a:endParaRPr>
            </a:p>
          </p:txBody>
        </p:sp>
      </p:grpSp>
      <p:grpSp>
        <p:nvGrpSpPr>
          <p:cNvPr id="384" name="Google Shape;384;p36"/>
          <p:cNvGrpSpPr/>
          <p:nvPr/>
        </p:nvGrpSpPr>
        <p:grpSpPr>
          <a:xfrm>
            <a:off x="614273" y="4363460"/>
            <a:ext cx="3769953" cy="457200"/>
            <a:chOff x="795249" y="4782560"/>
            <a:chExt cx="3769953" cy="457200"/>
          </a:xfrm>
        </p:grpSpPr>
        <p:pic>
          <p:nvPicPr>
            <p:cNvPr id="385" name="Google Shape;385;p36"/>
            <p:cNvPicPr preferRelativeResize="0"/>
            <p:nvPr/>
          </p:nvPicPr>
          <p:blipFill rotWithShape="1">
            <a:blip r:embed="rId6">
              <a:alphaModFix/>
            </a:blip>
            <a:srcRect/>
            <a:stretch/>
          </p:blipFill>
          <p:spPr>
            <a:xfrm>
              <a:off x="795249" y="4782560"/>
              <a:ext cx="457200" cy="457200"/>
            </a:xfrm>
            <a:prstGeom prst="rect">
              <a:avLst/>
            </a:prstGeom>
            <a:noFill/>
            <a:ln>
              <a:noFill/>
            </a:ln>
          </p:spPr>
        </p:pic>
        <p:sp>
          <p:nvSpPr>
            <p:cNvPr id="386" name="Google Shape;386;p36"/>
            <p:cNvSpPr/>
            <p:nvPr/>
          </p:nvSpPr>
          <p:spPr>
            <a:xfrm>
              <a:off x="1372766" y="4796848"/>
              <a:ext cx="3192436" cy="42862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no-NO" sz="1600" b="0" i="0" u="none" strike="noStrike" cap="none">
                  <a:solidFill>
                    <a:schemeClr val="lt1"/>
                  </a:solidFill>
                  <a:latin typeface="Arial"/>
                  <a:ea typeface="Arial"/>
                  <a:cs typeface="Arial"/>
                  <a:sym typeface="Arial"/>
                </a:rPr>
                <a:t>Certification</a:t>
              </a:r>
              <a:endParaRPr sz="1400" b="0" i="0" u="none" strike="noStrike" cap="none">
                <a:solidFill>
                  <a:srgbClr val="000000"/>
                </a:solidFill>
                <a:latin typeface="Arial"/>
                <a:ea typeface="Arial"/>
                <a:cs typeface="Arial"/>
                <a:sym typeface="Arial"/>
              </a:endParaRPr>
            </a:p>
          </p:txBody>
        </p:sp>
      </p:grpSp>
      <p:grpSp>
        <p:nvGrpSpPr>
          <p:cNvPr id="387" name="Google Shape;387;p36"/>
          <p:cNvGrpSpPr/>
          <p:nvPr/>
        </p:nvGrpSpPr>
        <p:grpSpPr>
          <a:xfrm>
            <a:off x="614273" y="4914081"/>
            <a:ext cx="3769953" cy="457200"/>
            <a:chOff x="815991" y="5333181"/>
            <a:chExt cx="3769953" cy="457200"/>
          </a:xfrm>
        </p:grpSpPr>
        <p:pic>
          <p:nvPicPr>
            <p:cNvPr id="388" name="Google Shape;388;p36"/>
            <p:cNvPicPr preferRelativeResize="0"/>
            <p:nvPr/>
          </p:nvPicPr>
          <p:blipFill rotWithShape="1">
            <a:blip r:embed="rId6">
              <a:alphaModFix/>
            </a:blip>
            <a:srcRect/>
            <a:stretch/>
          </p:blipFill>
          <p:spPr>
            <a:xfrm>
              <a:off x="815991" y="5333181"/>
              <a:ext cx="457200" cy="457200"/>
            </a:xfrm>
            <a:prstGeom prst="rect">
              <a:avLst/>
            </a:prstGeom>
            <a:noFill/>
            <a:ln>
              <a:noFill/>
            </a:ln>
          </p:spPr>
        </p:pic>
        <p:sp>
          <p:nvSpPr>
            <p:cNvPr id="389" name="Google Shape;389;p36"/>
            <p:cNvSpPr/>
            <p:nvPr/>
          </p:nvSpPr>
          <p:spPr>
            <a:xfrm>
              <a:off x="1393508" y="5347469"/>
              <a:ext cx="3192436" cy="42862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no-NO" sz="1600" b="0" i="0" u="none" strike="noStrike" cap="none">
                  <a:solidFill>
                    <a:schemeClr val="lt1"/>
                  </a:solidFill>
                  <a:latin typeface="Arial"/>
                  <a:ea typeface="Arial"/>
                  <a:cs typeface="Arial"/>
                  <a:sym typeface="Arial"/>
                </a:rPr>
                <a:t>Facilitation</a:t>
              </a: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9"/>
                                        </p:tgtEl>
                                        <p:attrNameLst>
                                          <p:attrName>style.visibility</p:attrName>
                                        </p:attrNameLst>
                                      </p:cBhvr>
                                      <p:to>
                                        <p:strVal val="visible"/>
                                      </p:to>
                                    </p:set>
                                    <p:animEffect transition="in" filter="fade">
                                      <p:cBhvr>
                                        <p:cTn id="7" dur="1"/>
                                        <p:tgtEl>
                                          <p:spTgt spid="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cxnSp>
        <p:nvCxnSpPr>
          <p:cNvPr id="394" name="Google Shape;394;p2"/>
          <p:cNvCxnSpPr/>
          <p:nvPr/>
        </p:nvCxnSpPr>
        <p:spPr>
          <a:xfrm>
            <a:off x="6698174" y="6058177"/>
            <a:ext cx="1483237" cy="0"/>
          </a:xfrm>
          <a:prstGeom prst="straightConnector1">
            <a:avLst/>
          </a:prstGeom>
          <a:noFill/>
          <a:ln w="19050" cap="flat" cmpd="sng">
            <a:solidFill>
              <a:schemeClr val="accent5"/>
            </a:solidFill>
            <a:prstDash val="solid"/>
            <a:round/>
            <a:headEnd type="none" w="sm" len="sm"/>
            <a:tailEnd type="none" w="sm" len="sm"/>
          </a:ln>
        </p:spPr>
      </p:cxnSp>
      <p:cxnSp>
        <p:nvCxnSpPr>
          <p:cNvPr id="395" name="Google Shape;395;p2"/>
          <p:cNvCxnSpPr/>
          <p:nvPr/>
        </p:nvCxnSpPr>
        <p:spPr>
          <a:xfrm>
            <a:off x="6698174" y="5629473"/>
            <a:ext cx="1483237" cy="0"/>
          </a:xfrm>
          <a:prstGeom prst="straightConnector1">
            <a:avLst/>
          </a:prstGeom>
          <a:noFill/>
          <a:ln w="19050" cap="flat" cmpd="sng">
            <a:solidFill>
              <a:schemeClr val="accent5"/>
            </a:solidFill>
            <a:prstDash val="solid"/>
            <a:round/>
            <a:headEnd type="none" w="sm" len="sm"/>
            <a:tailEnd type="none" w="sm" len="sm"/>
          </a:ln>
        </p:spPr>
      </p:cxnSp>
      <p:cxnSp>
        <p:nvCxnSpPr>
          <p:cNvPr id="396" name="Google Shape;396;p2"/>
          <p:cNvCxnSpPr/>
          <p:nvPr/>
        </p:nvCxnSpPr>
        <p:spPr>
          <a:xfrm>
            <a:off x="6698174" y="5843825"/>
            <a:ext cx="1483237" cy="0"/>
          </a:xfrm>
          <a:prstGeom prst="straightConnector1">
            <a:avLst/>
          </a:prstGeom>
          <a:noFill/>
          <a:ln w="12700" cap="flat" cmpd="sng">
            <a:solidFill>
              <a:schemeClr val="accent5"/>
            </a:solidFill>
            <a:prstDash val="lgDash"/>
            <a:round/>
            <a:headEnd type="none" w="sm" len="sm"/>
            <a:tailEnd type="none" w="sm" len="sm"/>
          </a:ln>
        </p:spPr>
      </p:cxnSp>
      <p:sp>
        <p:nvSpPr>
          <p:cNvPr id="397" name="Google Shape;397;p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p>
            <a:pPr marL="0" lvl="0" indent="0" algn="r" rtl="0">
              <a:lnSpc>
                <a:spcPct val="100000"/>
              </a:lnSpc>
              <a:spcBef>
                <a:spcPts val="0"/>
              </a:spcBef>
              <a:spcAft>
                <a:spcPts val="0"/>
              </a:spcAft>
              <a:buSzPts val="1300"/>
              <a:buNone/>
            </a:pPr>
            <a:fld id="{00000000-1234-1234-1234-123412341234}" type="slidenum">
              <a:rPr lang="no-NO"/>
              <a:t>4</a:t>
            </a:fld>
            <a:endParaRPr/>
          </a:p>
        </p:txBody>
      </p:sp>
      <p:sp>
        <p:nvSpPr>
          <p:cNvPr id="398" name="Google Shape;398;p2"/>
          <p:cNvSpPr txBox="1">
            <a:spLocks noGrp="1"/>
          </p:cNvSpPr>
          <p:nvPr>
            <p:ph type="title"/>
          </p:nvPr>
        </p:nvSpPr>
        <p:spPr>
          <a:xfrm>
            <a:off x="553400" y="89375"/>
            <a:ext cx="9773100" cy="1105478"/>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0288A5"/>
              </a:buClr>
              <a:buSzPts val="3700"/>
              <a:buFont typeface="Open Sans"/>
              <a:buNone/>
            </a:pPr>
            <a:r>
              <a:rPr lang="no-NO" b="1">
                <a:solidFill>
                  <a:srgbClr val="004452"/>
                </a:solidFill>
              </a:rPr>
              <a:t>Applied Autonomy at a glance</a:t>
            </a:r>
            <a:br>
              <a:rPr lang="no-NO" b="1">
                <a:solidFill>
                  <a:srgbClr val="004452"/>
                </a:solidFill>
              </a:rPr>
            </a:br>
            <a:r>
              <a:rPr lang="no-NO">
                <a:solidFill>
                  <a:srgbClr val="004452"/>
                </a:solidFill>
              </a:rPr>
              <a:t>Game changing software for autonomous transportation</a:t>
            </a:r>
            <a:endParaRPr>
              <a:solidFill>
                <a:srgbClr val="004452"/>
              </a:solidFill>
            </a:endParaRPr>
          </a:p>
        </p:txBody>
      </p:sp>
      <p:sp>
        <p:nvSpPr>
          <p:cNvPr id="399" name="Google Shape;399;p2"/>
          <p:cNvSpPr/>
          <p:nvPr/>
        </p:nvSpPr>
        <p:spPr>
          <a:xfrm>
            <a:off x="553399" y="1445342"/>
            <a:ext cx="6044567" cy="334296"/>
          </a:xfrm>
          <a:prstGeom prst="roundRect">
            <a:avLst>
              <a:gd name="adj" fmla="val 0"/>
            </a:avLst>
          </a:prstGeom>
          <a:solidFill>
            <a:srgbClr val="00445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no-NO" sz="1200" b="1" i="0" u="none" strike="noStrike" cap="none">
                <a:solidFill>
                  <a:schemeClr val="lt1"/>
                </a:solidFill>
                <a:latin typeface="Arial"/>
                <a:ea typeface="Arial"/>
                <a:cs typeface="Arial"/>
                <a:sym typeface="Arial"/>
              </a:rPr>
              <a:t>This is Applied Autonomy</a:t>
            </a:r>
            <a:endParaRPr sz="1200" b="1" i="0" u="none" strike="noStrike" cap="none">
              <a:solidFill>
                <a:schemeClr val="lt1"/>
              </a:solidFill>
              <a:latin typeface="Arial"/>
              <a:ea typeface="Arial"/>
              <a:cs typeface="Arial"/>
              <a:sym typeface="Arial"/>
            </a:endParaRPr>
          </a:p>
        </p:txBody>
      </p:sp>
      <p:sp>
        <p:nvSpPr>
          <p:cNvPr id="400" name="Google Shape;400;p2"/>
          <p:cNvSpPr/>
          <p:nvPr/>
        </p:nvSpPr>
        <p:spPr>
          <a:xfrm>
            <a:off x="6803922" y="1445342"/>
            <a:ext cx="5024283" cy="334296"/>
          </a:xfrm>
          <a:prstGeom prst="roundRect">
            <a:avLst>
              <a:gd name="adj" fmla="val 0"/>
            </a:avLst>
          </a:prstGeom>
          <a:solidFill>
            <a:srgbClr val="00445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no-NO" sz="1200" b="1" i="0" u="none" strike="noStrike" cap="none">
                <a:solidFill>
                  <a:schemeClr val="lt1"/>
                </a:solidFill>
                <a:latin typeface="Arial"/>
                <a:ea typeface="Arial"/>
                <a:cs typeface="Arial"/>
                <a:sym typeface="Arial"/>
              </a:rPr>
              <a:t>xFlow® platform </a:t>
            </a:r>
            <a:endParaRPr sz="1200" b="1" i="0" u="none" strike="noStrike" cap="none">
              <a:solidFill>
                <a:schemeClr val="lt1"/>
              </a:solidFill>
              <a:latin typeface="Arial"/>
              <a:ea typeface="Arial"/>
              <a:cs typeface="Arial"/>
              <a:sym typeface="Arial"/>
            </a:endParaRPr>
          </a:p>
        </p:txBody>
      </p:sp>
      <p:sp>
        <p:nvSpPr>
          <p:cNvPr id="401" name="Google Shape;401;p2"/>
          <p:cNvSpPr/>
          <p:nvPr/>
        </p:nvSpPr>
        <p:spPr>
          <a:xfrm>
            <a:off x="552799" y="1779638"/>
            <a:ext cx="6041901" cy="4437982"/>
          </a:xfrm>
          <a:prstGeom prst="rect">
            <a:avLst/>
          </a:prstGeom>
          <a:solidFill>
            <a:srgbClr val="004452">
              <a:alpha val="8627"/>
            </a:srgbClr>
          </a:solidFill>
          <a:ln>
            <a:noFill/>
          </a:ln>
        </p:spPr>
        <p:txBody>
          <a:bodyPr spcFirstLastPara="1" wrap="square" lIns="91425" tIns="45700" rIns="91425" bIns="45700" anchor="t" anchorCtr="0">
            <a:noAutofit/>
          </a:bodyPr>
          <a:lstStyle/>
          <a:p>
            <a:pPr marL="176213" marR="0" lvl="0" indent="-176213" algn="l" rtl="0">
              <a:lnSpc>
                <a:spcPct val="100000"/>
              </a:lnSpc>
              <a:spcBef>
                <a:spcPts val="0"/>
              </a:spcBef>
              <a:spcAft>
                <a:spcPts val="0"/>
              </a:spcAft>
              <a:buClr>
                <a:srgbClr val="000000"/>
              </a:buClr>
              <a:buSzPts val="1100"/>
              <a:buFont typeface="Arial"/>
              <a:buChar char="•"/>
            </a:pPr>
            <a:r>
              <a:rPr lang="no-NO" sz="1100" b="1" i="0" u="none" strike="noStrike" cap="none">
                <a:solidFill>
                  <a:schemeClr val="dk1"/>
                </a:solidFill>
                <a:latin typeface="Arial"/>
                <a:ea typeface="Arial"/>
                <a:cs typeface="Arial"/>
                <a:sym typeface="Arial"/>
              </a:rPr>
              <a:t>Norwegian mobility tech company founded in 2017 focusing on software solutions for Autonomous transportation (mobility &amp; logistics industry)</a:t>
            </a:r>
            <a:endParaRPr sz="1400" b="0" i="0" u="none" strike="noStrike" cap="none">
              <a:solidFill>
                <a:srgbClr val="000000"/>
              </a:solidFill>
              <a:latin typeface="Arial"/>
              <a:ea typeface="Arial"/>
              <a:cs typeface="Arial"/>
              <a:sym typeface="Arial"/>
            </a:endParaRPr>
          </a:p>
          <a:p>
            <a:pPr marL="265113" marR="0" lvl="2" indent="-88900" algn="l" rtl="0">
              <a:lnSpc>
                <a:spcPct val="100000"/>
              </a:lnSpc>
              <a:spcBef>
                <a:spcPts val="400"/>
              </a:spcBef>
              <a:spcAft>
                <a:spcPts val="0"/>
              </a:spcAft>
              <a:buClr>
                <a:srgbClr val="000000"/>
              </a:buClr>
              <a:buSzPts val="1050"/>
              <a:buFont typeface="Arial"/>
              <a:buChar char="•"/>
            </a:pPr>
            <a:r>
              <a:rPr lang="no-NO" sz="1050" b="0" i="0" u="none" strike="noStrike" cap="none">
                <a:solidFill>
                  <a:schemeClr val="dk1"/>
                </a:solidFill>
                <a:latin typeface="Arial"/>
                <a:ea typeface="Arial"/>
                <a:cs typeface="Arial"/>
                <a:sym typeface="Arial"/>
              </a:rPr>
              <a:t>Headquartered in Kongsberg, Norway – the city of technology</a:t>
            </a:r>
            <a:endParaRPr sz="1100" b="0" i="0" u="none" strike="noStrike" cap="none">
              <a:solidFill>
                <a:schemeClr val="dk1"/>
              </a:solidFill>
              <a:latin typeface="Arial"/>
              <a:ea typeface="Arial"/>
              <a:cs typeface="Arial"/>
              <a:sym typeface="Arial"/>
            </a:endParaRPr>
          </a:p>
          <a:p>
            <a:pPr marL="176213" marR="0" lvl="1" indent="-176213" algn="l" rtl="0">
              <a:lnSpc>
                <a:spcPct val="100000"/>
              </a:lnSpc>
              <a:spcBef>
                <a:spcPts val="1200"/>
              </a:spcBef>
              <a:spcAft>
                <a:spcPts val="0"/>
              </a:spcAft>
              <a:buClr>
                <a:srgbClr val="000000"/>
              </a:buClr>
              <a:buSzPts val="1100"/>
              <a:buFont typeface="Arial"/>
              <a:buChar char="•"/>
            </a:pPr>
            <a:r>
              <a:rPr lang="no-NO" sz="1100" b="1" i="0" u="none" strike="noStrike" cap="none">
                <a:solidFill>
                  <a:schemeClr val="dk1"/>
                </a:solidFill>
                <a:latin typeface="Arial"/>
                <a:ea typeface="Arial"/>
                <a:cs typeface="Arial"/>
                <a:sym typeface="Arial"/>
              </a:rPr>
              <a:t>Has developed the xFlow™ platform – providing game changing technology for autonomous transportation</a:t>
            </a:r>
            <a:endParaRPr sz="1400" b="0" i="0" u="none" strike="noStrike" cap="none">
              <a:solidFill>
                <a:srgbClr val="000000"/>
              </a:solidFill>
              <a:latin typeface="Arial"/>
              <a:ea typeface="Arial"/>
              <a:cs typeface="Arial"/>
              <a:sym typeface="Arial"/>
            </a:endParaRPr>
          </a:p>
          <a:p>
            <a:pPr marL="265113" marR="0" lvl="2" indent="-88900" algn="l" rtl="0">
              <a:lnSpc>
                <a:spcPct val="100000"/>
              </a:lnSpc>
              <a:spcBef>
                <a:spcPts val="400"/>
              </a:spcBef>
              <a:spcAft>
                <a:spcPts val="0"/>
              </a:spcAft>
              <a:buClr>
                <a:srgbClr val="000000"/>
              </a:buClr>
              <a:buSzPts val="1050"/>
              <a:buFont typeface="Arial"/>
              <a:buChar char="•"/>
            </a:pPr>
            <a:r>
              <a:rPr lang="no-NO" sz="1050" b="0" i="0" u="none" strike="noStrike" cap="none">
                <a:solidFill>
                  <a:schemeClr val="dk1"/>
                </a:solidFill>
                <a:latin typeface="Arial"/>
                <a:ea typeface="Arial"/>
                <a:cs typeface="Arial"/>
                <a:sym typeface="Arial"/>
              </a:rPr>
              <a:t>Hub for integrating, structuring, analysing, predicting and controlling autonomous solutions</a:t>
            </a:r>
            <a:endParaRPr sz="1400" b="0" i="0" u="none" strike="noStrike" cap="none">
              <a:solidFill>
                <a:srgbClr val="000000"/>
              </a:solidFill>
              <a:latin typeface="Arial"/>
              <a:ea typeface="Arial"/>
              <a:cs typeface="Arial"/>
              <a:sym typeface="Arial"/>
            </a:endParaRPr>
          </a:p>
          <a:p>
            <a:pPr marL="265113" marR="0" lvl="2" indent="-88900" algn="l" rtl="0">
              <a:lnSpc>
                <a:spcPct val="100000"/>
              </a:lnSpc>
              <a:spcBef>
                <a:spcPts val="400"/>
              </a:spcBef>
              <a:spcAft>
                <a:spcPts val="0"/>
              </a:spcAft>
              <a:buClr>
                <a:srgbClr val="000000"/>
              </a:buClr>
              <a:buSzPts val="1050"/>
              <a:buFont typeface="Arial"/>
              <a:buChar char="•"/>
            </a:pPr>
            <a:r>
              <a:rPr lang="no-NO" sz="1050" b="0" i="0" u="none" strike="noStrike" cap="none">
                <a:solidFill>
                  <a:schemeClr val="dk1"/>
                </a:solidFill>
                <a:latin typeface="Arial"/>
                <a:ea typeface="Arial"/>
                <a:cs typeface="Arial"/>
                <a:sym typeface="Arial"/>
              </a:rPr>
              <a:t>Unique value proposition enabling scalable, machine agnostic autonomous solutions at a low cost in all weather conditions</a:t>
            </a:r>
            <a:endParaRPr sz="1400" b="0" i="0" u="none" strike="noStrike" cap="none">
              <a:solidFill>
                <a:srgbClr val="000000"/>
              </a:solidFill>
              <a:latin typeface="Arial"/>
              <a:ea typeface="Arial"/>
              <a:cs typeface="Arial"/>
              <a:sym typeface="Arial"/>
            </a:endParaRPr>
          </a:p>
          <a:p>
            <a:pPr marL="176213" marR="0" lvl="1" indent="-176213" algn="l" rtl="0">
              <a:lnSpc>
                <a:spcPct val="100000"/>
              </a:lnSpc>
              <a:spcBef>
                <a:spcPts val="1200"/>
              </a:spcBef>
              <a:spcAft>
                <a:spcPts val="0"/>
              </a:spcAft>
              <a:buClr>
                <a:srgbClr val="000000"/>
              </a:buClr>
              <a:buSzPts val="1100"/>
              <a:buFont typeface="Arial"/>
              <a:buChar char="•"/>
            </a:pPr>
            <a:r>
              <a:rPr lang="no-NO" sz="1100" b="1" i="0" u="none" strike="noStrike" cap="none">
                <a:solidFill>
                  <a:schemeClr val="dk1"/>
                </a:solidFill>
                <a:latin typeface="Arial"/>
                <a:ea typeface="Arial"/>
                <a:cs typeface="Arial"/>
                <a:sym typeface="Arial"/>
              </a:rPr>
              <a:t>Team with first-mover autonomous domain knowledge and technical competency</a:t>
            </a:r>
            <a:endParaRPr sz="1400" b="0" i="0" u="none" strike="noStrike" cap="none">
              <a:solidFill>
                <a:srgbClr val="000000"/>
              </a:solidFill>
              <a:latin typeface="Arial"/>
              <a:ea typeface="Arial"/>
              <a:cs typeface="Arial"/>
              <a:sym typeface="Arial"/>
            </a:endParaRPr>
          </a:p>
          <a:p>
            <a:pPr marL="265113" marR="0" lvl="2" indent="-88900" algn="l" rtl="0">
              <a:lnSpc>
                <a:spcPct val="100000"/>
              </a:lnSpc>
              <a:spcBef>
                <a:spcPts val="400"/>
              </a:spcBef>
              <a:spcAft>
                <a:spcPts val="0"/>
              </a:spcAft>
              <a:buClr>
                <a:srgbClr val="000000"/>
              </a:buClr>
              <a:buSzPts val="1050"/>
              <a:buFont typeface="Arial"/>
              <a:buChar char="•"/>
            </a:pPr>
            <a:r>
              <a:rPr lang="no-NO" sz="1050" b="0" i="0" u="none" strike="noStrike" cap="none">
                <a:solidFill>
                  <a:schemeClr val="dk1"/>
                </a:solidFill>
                <a:latin typeface="Arial"/>
                <a:ea typeface="Arial"/>
                <a:cs typeface="Arial"/>
                <a:sym typeface="Arial"/>
              </a:rPr>
              <a:t>11 employees from Defence, Telecom and autonomous product industry with strong technical and commercial experience</a:t>
            </a:r>
            <a:endParaRPr sz="1400" b="0" i="0" u="none" strike="noStrike" cap="none">
              <a:solidFill>
                <a:srgbClr val="000000"/>
              </a:solidFill>
              <a:latin typeface="Arial"/>
              <a:ea typeface="Arial"/>
              <a:cs typeface="Arial"/>
              <a:sym typeface="Arial"/>
            </a:endParaRPr>
          </a:p>
          <a:p>
            <a:pPr marL="265113" marR="0" lvl="2" indent="-88900" algn="l" rtl="0">
              <a:lnSpc>
                <a:spcPct val="100000"/>
              </a:lnSpc>
              <a:spcBef>
                <a:spcPts val="400"/>
              </a:spcBef>
              <a:spcAft>
                <a:spcPts val="0"/>
              </a:spcAft>
              <a:buClr>
                <a:srgbClr val="000000"/>
              </a:buClr>
              <a:buSzPts val="1050"/>
              <a:buFont typeface="Arial"/>
              <a:buChar char="•"/>
            </a:pPr>
            <a:r>
              <a:rPr lang="no-NO" sz="1050" b="0" i="0" u="none" strike="noStrike" cap="none">
                <a:solidFill>
                  <a:schemeClr val="dk1"/>
                </a:solidFill>
                <a:latin typeface="Arial"/>
                <a:ea typeface="Arial"/>
                <a:cs typeface="Arial"/>
                <a:sym typeface="Arial"/>
              </a:rPr>
              <a:t>Strong ecosystem with validation from customers – Top Nordic Impact-Driven AI Companies and Startups in 2022</a:t>
            </a:r>
            <a:endParaRPr sz="1400" b="0" i="0" u="none" strike="noStrike" cap="none">
              <a:solidFill>
                <a:srgbClr val="000000"/>
              </a:solidFill>
              <a:latin typeface="Arial"/>
              <a:ea typeface="Arial"/>
              <a:cs typeface="Arial"/>
              <a:sym typeface="Arial"/>
            </a:endParaRPr>
          </a:p>
          <a:p>
            <a:pPr marL="176213" marR="0" lvl="1" indent="-176213" algn="l" rtl="0">
              <a:lnSpc>
                <a:spcPct val="100000"/>
              </a:lnSpc>
              <a:spcBef>
                <a:spcPts val="1200"/>
              </a:spcBef>
              <a:spcAft>
                <a:spcPts val="0"/>
              </a:spcAft>
              <a:buClr>
                <a:srgbClr val="000000"/>
              </a:buClr>
              <a:buSzPts val="1100"/>
              <a:buFont typeface="Arial"/>
              <a:buChar char="•"/>
            </a:pPr>
            <a:r>
              <a:rPr lang="no-NO" sz="1100" b="1" i="0" u="none" strike="noStrike" cap="none">
                <a:solidFill>
                  <a:schemeClr val="dk1"/>
                </a:solidFill>
                <a:latin typeface="Arial"/>
                <a:ea typeface="Arial"/>
                <a:cs typeface="Arial"/>
                <a:sym typeface="Arial"/>
              </a:rPr>
              <a:t>Built a strong position in an unmature market expected to rapidly grow</a:t>
            </a:r>
            <a:endParaRPr sz="1400" b="0" i="0" u="none" strike="noStrike" cap="none">
              <a:solidFill>
                <a:srgbClr val="000000"/>
              </a:solidFill>
              <a:latin typeface="Arial"/>
              <a:ea typeface="Arial"/>
              <a:cs typeface="Arial"/>
              <a:sym typeface="Arial"/>
            </a:endParaRPr>
          </a:p>
          <a:p>
            <a:pPr marL="265113" marR="0" lvl="2" indent="-88900" algn="l" rtl="0">
              <a:lnSpc>
                <a:spcPct val="100000"/>
              </a:lnSpc>
              <a:spcBef>
                <a:spcPts val="400"/>
              </a:spcBef>
              <a:spcAft>
                <a:spcPts val="0"/>
              </a:spcAft>
              <a:buClr>
                <a:srgbClr val="000000"/>
              </a:buClr>
              <a:buSzPts val="1050"/>
              <a:buFont typeface="Arial"/>
              <a:buChar char="•"/>
            </a:pPr>
            <a:r>
              <a:rPr lang="no-NO" sz="1050" b="0" i="0" u="none" strike="noStrike" cap="none">
                <a:solidFill>
                  <a:schemeClr val="dk1"/>
                </a:solidFill>
                <a:latin typeface="Arial"/>
                <a:ea typeface="Arial"/>
                <a:cs typeface="Arial"/>
                <a:sym typeface="Arial"/>
              </a:rPr>
              <a:t>Large addressable market of 8.5 bNOK</a:t>
            </a:r>
            <a:endParaRPr sz="1050" b="0" i="0" u="none" strike="noStrike" cap="none">
              <a:solidFill>
                <a:schemeClr val="dk1"/>
              </a:solidFill>
              <a:latin typeface="Arial"/>
              <a:ea typeface="Arial"/>
              <a:cs typeface="Arial"/>
              <a:sym typeface="Arial"/>
            </a:endParaRPr>
          </a:p>
          <a:p>
            <a:pPr marL="265113" marR="0" lvl="2" indent="-88900" algn="l" rtl="0">
              <a:lnSpc>
                <a:spcPct val="100000"/>
              </a:lnSpc>
              <a:spcBef>
                <a:spcPts val="400"/>
              </a:spcBef>
              <a:spcAft>
                <a:spcPts val="0"/>
              </a:spcAft>
              <a:buClr>
                <a:srgbClr val="000000"/>
              </a:buClr>
              <a:buSzPts val="1050"/>
              <a:buFont typeface="Arial"/>
              <a:buChar char="•"/>
            </a:pPr>
            <a:r>
              <a:rPr lang="no-NO" sz="1050" b="0" i="0" u="none" strike="noStrike" cap="none">
                <a:solidFill>
                  <a:schemeClr val="dk1"/>
                </a:solidFill>
                <a:latin typeface="Arial"/>
                <a:ea typeface="Arial"/>
                <a:cs typeface="Arial"/>
                <a:sym typeface="Arial"/>
              </a:rPr>
              <a:t>Strong customer references from several customer segments</a:t>
            </a:r>
            <a:endParaRPr sz="1400" b="0" i="0" u="none" strike="noStrike" cap="none">
              <a:solidFill>
                <a:srgbClr val="000000"/>
              </a:solidFill>
              <a:latin typeface="Arial"/>
              <a:ea typeface="Arial"/>
              <a:cs typeface="Arial"/>
              <a:sym typeface="Arial"/>
            </a:endParaRPr>
          </a:p>
          <a:p>
            <a:pPr marL="176213" marR="0" lvl="1" indent="-176213" algn="l" rtl="0">
              <a:lnSpc>
                <a:spcPct val="100000"/>
              </a:lnSpc>
              <a:spcBef>
                <a:spcPts val="1200"/>
              </a:spcBef>
              <a:spcAft>
                <a:spcPts val="0"/>
              </a:spcAft>
              <a:buClr>
                <a:srgbClr val="000000"/>
              </a:buClr>
              <a:buSzPts val="1100"/>
              <a:buFont typeface="Arial"/>
              <a:buChar char="•"/>
            </a:pPr>
            <a:r>
              <a:rPr lang="no-NO" sz="1100" b="1" i="0" u="none" strike="noStrike" cap="none">
                <a:solidFill>
                  <a:schemeClr val="dk1"/>
                </a:solidFill>
                <a:latin typeface="Arial"/>
                <a:ea typeface="Arial"/>
                <a:cs typeface="Arial"/>
                <a:sym typeface="Arial"/>
              </a:rPr>
              <a:t>Targeting an attractive SaaS business model with in-house and partner sales</a:t>
            </a:r>
            <a:endParaRPr sz="1400" b="0" i="0" u="none" strike="noStrike" cap="none">
              <a:solidFill>
                <a:srgbClr val="000000"/>
              </a:solidFill>
              <a:latin typeface="Arial"/>
              <a:ea typeface="Arial"/>
              <a:cs typeface="Arial"/>
              <a:sym typeface="Arial"/>
            </a:endParaRPr>
          </a:p>
          <a:p>
            <a:pPr marL="265113" marR="0" lvl="2" indent="-88900" algn="l" rtl="0">
              <a:lnSpc>
                <a:spcPct val="100000"/>
              </a:lnSpc>
              <a:spcBef>
                <a:spcPts val="400"/>
              </a:spcBef>
              <a:spcAft>
                <a:spcPts val="0"/>
              </a:spcAft>
              <a:buClr>
                <a:srgbClr val="000000"/>
              </a:buClr>
              <a:buSzPts val="1050"/>
              <a:buFont typeface="Arial"/>
              <a:buChar char="•"/>
            </a:pPr>
            <a:r>
              <a:rPr lang="no-NO" sz="1050" b="0" i="0" u="none" strike="noStrike" cap="none">
                <a:solidFill>
                  <a:schemeClr val="dk1"/>
                </a:solidFill>
                <a:latin typeface="Arial"/>
                <a:ea typeface="Arial"/>
                <a:cs typeface="Arial"/>
                <a:sym typeface="Arial"/>
              </a:rPr>
              <a:t>Three business models: Turn key solution as a service, Platform and solution service agreement and Platform as a service</a:t>
            </a:r>
            <a:endParaRPr sz="1400" b="0" i="0" u="none" strike="noStrike" cap="none">
              <a:solidFill>
                <a:srgbClr val="000000"/>
              </a:solidFill>
              <a:latin typeface="Arial"/>
              <a:ea typeface="Arial"/>
              <a:cs typeface="Arial"/>
              <a:sym typeface="Arial"/>
            </a:endParaRPr>
          </a:p>
        </p:txBody>
      </p:sp>
      <p:pic>
        <p:nvPicPr>
          <p:cNvPr id="402" name="Google Shape;402;p2" descr="Bus with solid fill"/>
          <p:cNvPicPr preferRelativeResize="0"/>
          <p:nvPr/>
        </p:nvPicPr>
        <p:blipFill rotWithShape="1">
          <a:blip r:embed="rId3">
            <a:alphaModFix/>
          </a:blip>
          <a:srcRect/>
          <a:stretch/>
        </p:blipFill>
        <p:spPr>
          <a:xfrm flipH="1">
            <a:off x="7574315" y="5393454"/>
            <a:ext cx="469632" cy="469632"/>
          </a:xfrm>
          <a:prstGeom prst="rect">
            <a:avLst/>
          </a:prstGeom>
          <a:noFill/>
          <a:ln>
            <a:noFill/>
          </a:ln>
        </p:spPr>
      </p:pic>
      <p:pic>
        <p:nvPicPr>
          <p:cNvPr id="403" name="Google Shape;403;p2" descr="Car with solid fill"/>
          <p:cNvPicPr preferRelativeResize="0"/>
          <p:nvPr/>
        </p:nvPicPr>
        <p:blipFill rotWithShape="1">
          <a:blip r:embed="rId4">
            <a:alphaModFix/>
          </a:blip>
          <a:srcRect/>
          <a:stretch/>
        </p:blipFill>
        <p:spPr>
          <a:xfrm>
            <a:off x="6766932" y="5747048"/>
            <a:ext cx="360700" cy="349384"/>
          </a:xfrm>
          <a:prstGeom prst="rect">
            <a:avLst/>
          </a:prstGeom>
          <a:noFill/>
          <a:ln>
            <a:noFill/>
          </a:ln>
        </p:spPr>
      </p:pic>
      <p:pic>
        <p:nvPicPr>
          <p:cNvPr id="404" name="Google Shape;404;p2" descr="Truck with solid fill"/>
          <p:cNvPicPr preferRelativeResize="0"/>
          <p:nvPr/>
        </p:nvPicPr>
        <p:blipFill rotWithShape="1">
          <a:blip r:embed="rId5">
            <a:alphaModFix/>
          </a:blip>
          <a:srcRect/>
          <a:stretch/>
        </p:blipFill>
        <p:spPr>
          <a:xfrm>
            <a:off x="7253440" y="5662498"/>
            <a:ext cx="461283" cy="461283"/>
          </a:xfrm>
          <a:prstGeom prst="rect">
            <a:avLst/>
          </a:prstGeom>
          <a:noFill/>
          <a:ln>
            <a:noFill/>
          </a:ln>
        </p:spPr>
      </p:pic>
      <p:pic>
        <p:nvPicPr>
          <p:cNvPr id="405" name="Google Shape;405;p2" descr="Internet Of Things with solid fill"/>
          <p:cNvPicPr preferRelativeResize="0"/>
          <p:nvPr/>
        </p:nvPicPr>
        <p:blipFill rotWithShape="1">
          <a:blip r:embed="rId6">
            <a:alphaModFix/>
          </a:blip>
          <a:srcRect/>
          <a:stretch/>
        </p:blipFill>
        <p:spPr>
          <a:xfrm>
            <a:off x="11112819" y="5328367"/>
            <a:ext cx="352842" cy="352842"/>
          </a:xfrm>
          <a:prstGeom prst="rect">
            <a:avLst/>
          </a:prstGeom>
          <a:noFill/>
          <a:ln>
            <a:noFill/>
          </a:ln>
        </p:spPr>
      </p:pic>
      <p:pic>
        <p:nvPicPr>
          <p:cNvPr id="406" name="Google Shape;406;p2" descr="Excavator with solid fill"/>
          <p:cNvPicPr preferRelativeResize="0"/>
          <p:nvPr/>
        </p:nvPicPr>
        <p:blipFill rotWithShape="1">
          <a:blip r:embed="rId7">
            <a:alphaModFix/>
          </a:blip>
          <a:srcRect/>
          <a:stretch/>
        </p:blipFill>
        <p:spPr>
          <a:xfrm>
            <a:off x="10598829" y="5601423"/>
            <a:ext cx="443876" cy="443876"/>
          </a:xfrm>
          <a:prstGeom prst="rect">
            <a:avLst/>
          </a:prstGeom>
          <a:noFill/>
          <a:ln>
            <a:noFill/>
          </a:ln>
        </p:spPr>
      </p:pic>
      <p:pic>
        <p:nvPicPr>
          <p:cNvPr id="407" name="Google Shape;407;p2" descr="Road with solid fill"/>
          <p:cNvPicPr preferRelativeResize="0"/>
          <p:nvPr/>
        </p:nvPicPr>
        <p:blipFill rotWithShape="1">
          <a:blip r:embed="rId8">
            <a:alphaModFix/>
          </a:blip>
          <a:srcRect/>
          <a:stretch/>
        </p:blipFill>
        <p:spPr>
          <a:xfrm>
            <a:off x="11522031" y="5688554"/>
            <a:ext cx="362208" cy="362208"/>
          </a:xfrm>
          <a:prstGeom prst="rect">
            <a:avLst/>
          </a:prstGeom>
          <a:noFill/>
          <a:ln>
            <a:noFill/>
          </a:ln>
        </p:spPr>
      </p:pic>
      <p:cxnSp>
        <p:nvCxnSpPr>
          <p:cNvPr id="408" name="Google Shape;408;p2"/>
          <p:cNvCxnSpPr>
            <a:stCxn id="405" idx="3"/>
          </p:cNvCxnSpPr>
          <p:nvPr/>
        </p:nvCxnSpPr>
        <p:spPr>
          <a:xfrm>
            <a:off x="11465661" y="5504788"/>
            <a:ext cx="207300" cy="217800"/>
          </a:xfrm>
          <a:prstGeom prst="straightConnector1">
            <a:avLst/>
          </a:prstGeom>
          <a:noFill/>
          <a:ln w="9525" cap="flat" cmpd="sng">
            <a:solidFill>
              <a:srgbClr val="0288A5"/>
            </a:solidFill>
            <a:prstDash val="dash"/>
            <a:round/>
            <a:headEnd type="none" w="sm" len="sm"/>
            <a:tailEnd type="none" w="sm" len="sm"/>
          </a:ln>
        </p:spPr>
      </p:cxnSp>
      <p:cxnSp>
        <p:nvCxnSpPr>
          <p:cNvPr id="409" name="Google Shape;409;p2"/>
          <p:cNvCxnSpPr>
            <a:endCxn id="405" idx="1"/>
          </p:cNvCxnSpPr>
          <p:nvPr/>
        </p:nvCxnSpPr>
        <p:spPr>
          <a:xfrm rot="10800000" flipH="1">
            <a:off x="10932819" y="5504788"/>
            <a:ext cx="180000" cy="142200"/>
          </a:xfrm>
          <a:prstGeom prst="straightConnector1">
            <a:avLst/>
          </a:prstGeom>
          <a:noFill/>
          <a:ln w="9525" cap="flat" cmpd="sng">
            <a:solidFill>
              <a:srgbClr val="0288A5"/>
            </a:solidFill>
            <a:prstDash val="dash"/>
            <a:round/>
            <a:headEnd type="none" w="sm" len="sm"/>
            <a:tailEnd type="none" w="sm" len="sm"/>
          </a:ln>
        </p:spPr>
      </p:cxnSp>
      <p:sp>
        <p:nvSpPr>
          <p:cNvPr id="410" name="Google Shape;410;p2"/>
          <p:cNvSpPr/>
          <p:nvPr/>
        </p:nvSpPr>
        <p:spPr>
          <a:xfrm>
            <a:off x="8881096" y="3222795"/>
            <a:ext cx="892519" cy="438865"/>
          </a:xfrm>
          <a:prstGeom prst="rect">
            <a:avLst/>
          </a:prstGeom>
          <a:solidFill>
            <a:srgbClr val="0044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no-NO" sz="1400" b="1" i="0" u="none" strike="noStrike" cap="none">
                <a:solidFill>
                  <a:schemeClr val="lt1"/>
                </a:solidFill>
                <a:latin typeface="Arial"/>
                <a:ea typeface="Arial"/>
                <a:cs typeface="Arial"/>
                <a:sym typeface="Arial"/>
              </a:rPr>
              <a:t>xFlow ®</a:t>
            </a:r>
            <a:endParaRPr sz="1400" b="0" i="0" u="none" strike="noStrike" cap="none">
              <a:solidFill>
                <a:srgbClr val="000000"/>
              </a:solidFill>
              <a:latin typeface="Arial"/>
              <a:ea typeface="Arial"/>
              <a:cs typeface="Arial"/>
              <a:sym typeface="Arial"/>
            </a:endParaRPr>
          </a:p>
        </p:txBody>
      </p:sp>
      <p:cxnSp>
        <p:nvCxnSpPr>
          <p:cNvPr id="411" name="Google Shape;411;p2"/>
          <p:cNvCxnSpPr>
            <a:stCxn id="410" idx="2"/>
            <a:endCxn id="412" idx="0"/>
          </p:cNvCxnSpPr>
          <p:nvPr/>
        </p:nvCxnSpPr>
        <p:spPr>
          <a:xfrm rot="5400000">
            <a:off x="8127506" y="2896510"/>
            <a:ext cx="434700" cy="1965000"/>
          </a:xfrm>
          <a:prstGeom prst="bentConnector3">
            <a:avLst>
              <a:gd name="adj1" fmla="val 50000"/>
            </a:avLst>
          </a:prstGeom>
          <a:noFill/>
          <a:ln w="9525" cap="flat" cmpd="sng">
            <a:solidFill>
              <a:srgbClr val="0288A5"/>
            </a:solidFill>
            <a:prstDash val="solid"/>
            <a:round/>
            <a:headEnd type="none" w="sm" len="sm"/>
            <a:tailEnd type="none" w="sm" len="sm"/>
          </a:ln>
        </p:spPr>
      </p:cxnSp>
      <p:cxnSp>
        <p:nvCxnSpPr>
          <p:cNvPr id="413" name="Google Shape;413;p2"/>
          <p:cNvCxnSpPr>
            <a:stCxn id="410" idx="2"/>
            <a:endCxn id="414" idx="0"/>
          </p:cNvCxnSpPr>
          <p:nvPr/>
        </p:nvCxnSpPr>
        <p:spPr>
          <a:xfrm rot="-5400000" flipH="1">
            <a:off x="9110306" y="3878710"/>
            <a:ext cx="434700" cy="600"/>
          </a:xfrm>
          <a:prstGeom prst="bentConnector3">
            <a:avLst>
              <a:gd name="adj1" fmla="val 50000"/>
            </a:avLst>
          </a:prstGeom>
          <a:noFill/>
          <a:ln w="9525" cap="flat" cmpd="sng">
            <a:solidFill>
              <a:srgbClr val="0288A5"/>
            </a:solidFill>
            <a:prstDash val="solid"/>
            <a:round/>
            <a:headEnd type="none" w="sm" len="sm"/>
            <a:tailEnd type="none" w="sm" len="sm"/>
          </a:ln>
        </p:spPr>
      </p:cxnSp>
      <p:sp>
        <p:nvSpPr>
          <p:cNvPr id="412" name="Google Shape;412;p2"/>
          <p:cNvSpPr/>
          <p:nvPr/>
        </p:nvSpPr>
        <p:spPr>
          <a:xfrm>
            <a:off x="6706896" y="4096364"/>
            <a:ext cx="1310888" cy="336269"/>
          </a:xfrm>
          <a:prstGeom prst="rect">
            <a:avLst/>
          </a:prstGeom>
          <a:noFill/>
          <a:ln>
            <a:noFill/>
          </a:ln>
        </p:spPr>
        <p:txBody>
          <a:bodyPr spcFirstLastPara="1" wrap="square" lIns="72000" tIns="45700" rIns="72000"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no-NO" sz="1000" b="1" i="0" u="none" strike="noStrike" cap="none">
                <a:solidFill>
                  <a:srgbClr val="004452"/>
                </a:solidFill>
                <a:latin typeface="Arial"/>
                <a:ea typeface="Arial"/>
                <a:cs typeface="Arial"/>
                <a:sym typeface="Arial"/>
              </a:rPr>
              <a:t>Automated mobility</a:t>
            </a:r>
            <a:endParaRPr sz="1000" b="1" i="0" u="none" strike="noStrike" cap="none">
              <a:solidFill>
                <a:srgbClr val="004452"/>
              </a:solidFill>
              <a:latin typeface="Arial"/>
              <a:ea typeface="Arial"/>
              <a:cs typeface="Arial"/>
              <a:sym typeface="Arial"/>
            </a:endParaRPr>
          </a:p>
          <a:p>
            <a:pPr marL="0" marR="0" lvl="0" indent="0" algn="ctr" rtl="0">
              <a:lnSpc>
                <a:spcPct val="100000"/>
              </a:lnSpc>
              <a:spcBef>
                <a:spcPts val="300"/>
              </a:spcBef>
              <a:spcAft>
                <a:spcPts val="0"/>
              </a:spcAft>
              <a:buClr>
                <a:srgbClr val="000000"/>
              </a:buClr>
              <a:buSzPts val="1000"/>
              <a:buFont typeface="Arial"/>
              <a:buNone/>
            </a:pPr>
            <a:br>
              <a:rPr lang="no-NO" sz="1000" b="0" i="1" u="none" strike="noStrike" cap="none">
                <a:solidFill>
                  <a:srgbClr val="004452"/>
                </a:solidFill>
                <a:latin typeface="Arial"/>
                <a:ea typeface="Arial"/>
                <a:cs typeface="Arial"/>
                <a:sym typeface="Arial"/>
              </a:rPr>
            </a:br>
            <a:r>
              <a:rPr lang="no-NO" sz="1000" b="0" i="1" u="none" strike="noStrike" cap="none">
                <a:solidFill>
                  <a:srgbClr val="004452"/>
                </a:solidFill>
                <a:latin typeface="Arial"/>
                <a:ea typeface="Arial"/>
                <a:cs typeface="Arial"/>
                <a:sym typeface="Arial"/>
              </a:rPr>
              <a:t>Handle flows for autonomous </a:t>
            </a:r>
            <a:br>
              <a:rPr lang="no-NO" sz="1000" b="0" i="1" u="none" strike="noStrike" cap="none">
                <a:solidFill>
                  <a:srgbClr val="004452"/>
                </a:solidFill>
                <a:latin typeface="Arial"/>
                <a:ea typeface="Arial"/>
                <a:cs typeface="Arial"/>
                <a:sym typeface="Arial"/>
              </a:rPr>
            </a:br>
            <a:r>
              <a:rPr lang="no-NO" sz="1000" b="0" i="1" u="none" strike="noStrike" cap="none">
                <a:solidFill>
                  <a:srgbClr val="004452"/>
                </a:solidFill>
                <a:latin typeface="Arial"/>
                <a:ea typeface="Arial"/>
                <a:cs typeface="Arial"/>
                <a:sym typeface="Arial"/>
              </a:rPr>
              <a:t>vehicles in real traffic</a:t>
            </a:r>
            <a:endParaRPr sz="1400" b="0" i="0" u="none" strike="noStrike" cap="none">
              <a:solidFill>
                <a:srgbClr val="004452"/>
              </a:solidFill>
              <a:latin typeface="Arial"/>
              <a:ea typeface="Arial"/>
              <a:cs typeface="Arial"/>
              <a:sym typeface="Arial"/>
            </a:endParaRPr>
          </a:p>
        </p:txBody>
      </p:sp>
      <p:sp>
        <p:nvSpPr>
          <p:cNvPr id="414" name="Google Shape;414;p2"/>
          <p:cNvSpPr/>
          <p:nvPr/>
        </p:nvSpPr>
        <p:spPr>
          <a:xfrm>
            <a:off x="8671911" y="4096364"/>
            <a:ext cx="1310888" cy="336269"/>
          </a:xfrm>
          <a:prstGeom prst="rect">
            <a:avLst/>
          </a:prstGeom>
          <a:noFill/>
          <a:ln>
            <a:noFill/>
          </a:ln>
        </p:spPr>
        <p:txBody>
          <a:bodyPr spcFirstLastPara="1" wrap="square" lIns="72000" tIns="45700" rIns="72000"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no-NO" sz="1000" b="1" i="0" u="none" strike="noStrike" cap="none">
                <a:solidFill>
                  <a:srgbClr val="004452"/>
                </a:solidFill>
                <a:latin typeface="Arial"/>
                <a:ea typeface="Arial"/>
                <a:cs typeface="Arial"/>
                <a:sym typeface="Arial"/>
              </a:rPr>
              <a:t>Automated logistics</a:t>
            </a:r>
            <a:endParaRPr sz="1000" b="1" i="0" u="none" strike="noStrike" cap="none">
              <a:solidFill>
                <a:srgbClr val="004452"/>
              </a:solidFill>
              <a:latin typeface="Arial"/>
              <a:ea typeface="Arial"/>
              <a:cs typeface="Arial"/>
              <a:sym typeface="Arial"/>
            </a:endParaRPr>
          </a:p>
          <a:p>
            <a:pPr marL="0" marR="0" lvl="0" indent="0" algn="ctr" rtl="0">
              <a:lnSpc>
                <a:spcPct val="100000"/>
              </a:lnSpc>
              <a:spcBef>
                <a:spcPts val="300"/>
              </a:spcBef>
              <a:spcAft>
                <a:spcPts val="0"/>
              </a:spcAft>
              <a:buClr>
                <a:srgbClr val="000000"/>
              </a:buClr>
              <a:buSzPts val="1000"/>
              <a:buFont typeface="Arial"/>
              <a:buNone/>
            </a:pPr>
            <a:br>
              <a:rPr lang="no-NO" sz="1000" b="0" i="1" u="none" strike="noStrike" cap="none">
                <a:solidFill>
                  <a:srgbClr val="004452"/>
                </a:solidFill>
                <a:latin typeface="Arial"/>
                <a:ea typeface="Arial"/>
                <a:cs typeface="Arial"/>
                <a:sym typeface="Arial"/>
              </a:rPr>
            </a:br>
            <a:r>
              <a:rPr lang="no-NO" sz="1000" b="0" i="1" u="none" strike="noStrike" cap="none">
                <a:solidFill>
                  <a:srgbClr val="004452"/>
                </a:solidFill>
                <a:latin typeface="Arial"/>
                <a:ea typeface="Arial"/>
                <a:cs typeface="Arial"/>
                <a:sym typeface="Arial"/>
              </a:rPr>
              <a:t>Handle flows for autonomous vehicles and logistics at industrial areas</a:t>
            </a:r>
            <a:endParaRPr sz="1000" b="0" i="1" u="none" strike="noStrike" cap="none">
              <a:solidFill>
                <a:srgbClr val="004452"/>
              </a:solidFill>
              <a:latin typeface="Arial"/>
              <a:ea typeface="Arial"/>
              <a:cs typeface="Arial"/>
              <a:sym typeface="Arial"/>
            </a:endParaRPr>
          </a:p>
          <a:p>
            <a:pPr marL="0" marR="0" lvl="0" indent="0" algn="ctr" rtl="0">
              <a:lnSpc>
                <a:spcPct val="100000"/>
              </a:lnSpc>
              <a:spcBef>
                <a:spcPts val="300"/>
              </a:spcBef>
              <a:spcAft>
                <a:spcPts val="0"/>
              </a:spcAft>
              <a:buClr>
                <a:srgbClr val="000000"/>
              </a:buClr>
              <a:buSzPts val="1000"/>
              <a:buFont typeface="Arial"/>
              <a:buNone/>
            </a:pPr>
            <a:endParaRPr sz="1000" b="0" i="1" u="none" strike="noStrike" cap="none">
              <a:solidFill>
                <a:srgbClr val="004452"/>
              </a:solidFill>
              <a:latin typeface="Arial"/>
              <a:ea typeface="Arial"/>
              <a:cs typeface="Arial"/>
              <a:sym typeface="Arial"/>
            </a:endParaRPr>
          </a:p>
        </p:txBody>
      </p:sp>
      <p:sp>
        <p:nvSpPr>
          <p:cNvPr id="415" name="Google Shape;415;p2"/>
          <p:cNvSpPr/>
          <p:nvPr/>
        </p:nvSpPr>
        <p:spPr>
          <a:xfrm>
            <a:off x="10636927" y="4096364"/>
            <a:ext cx="1310888" cy="336269"/>
          </a:xfrm>
          <a:prstGeom prst="rect">
            <a:avLst/>
          </a:prstGeom>
          <a:noFill/>
          <a:ln>
            <a:noFill/>
          </a:ln>
        </p:spPr>
        <p:txBody>
          <a:bodyPr spcFirstLastPara="1" wrap="square" lIns="72000" tIns="45700" rIns="72000"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no-NO" sz="1000" b="1" i="0" u="none" strike="noStrike" cap="none">
                <a:solidFill>
                  <a:srgbClr val="004452"/>
                </a:solidFill>
                <a:latin typeface="Arial"/>
                <a:ea typeface="Arial"/>
                <a:cs typeface="Arial"/>
                <a:sym typeface="Arial"/>
              </a:rPr>
              <a:t>Road Condition and automated regulations</a:t>
            </a:r>
            <a:endParaRPr sz="1400" b="0" i="0" u="none" strike="noStrike" cap="none">
              <a:solidFill>
                <a:srgbClr val="004452"/>
              </a:solidFill>
              <a:latin typeface="Arial"/>
              <a:ea typeface="Arial"/>
              <a:cs typeface="Arial"/>
              <a:sym typeface="Arial"/>
            </a:endParaRPr>
          </a:p>
          <a:p>
            <a:pPr marL="0" marR="0" lvl="0" indent="0" algn="ctr" rtl="0">
              <a:lnSpc>
                <a:spcPct val="100000"/>
              </a:lnSpc>
              <a:spcBef>
                <a:spcPts val="300"/>
              </a:spcBef>
              <a:spcAft>
                <a:spcPts val="0"/>
              </a:spcAft>
              <a:buClr>
                <a:srgbClr val="000000"/>
              </a:buClr>
              <a:buSzPts val="1000"/>
              <a:buFont typeface="Arial"/>
              <a:buNone/>
            </a:pPr>
            <a:r>
              <a:rPr lang="no-NO" sz="1000" b="0" i="1" u="none" strike="noStrike" cap="none">
                <a:solidFill>
                  <a:srgbClr val="004452"/>
                </a:solidFill>
                <a:latin typeface="Arial"/>
                <a:ea typeface="Arial"/>
                <a:cs typeface="Arial"/>
                <a:sym typeface="Arial"/>
              </a:rPr>
              <a:t>Dynamic routing for manual vehicles as well as autonomous ones</a:t>
            </a:r>
            <a:endParaRPr sz="1000" b="0" i="1" u="none" strike="noStrike" cap="none">
              <a:solidFill>
                <a:srgbClr val="004452"/>
              </a:solidFill>
              <a:latin typeface="Arial"/>
              <a:ea typeface="Arial"/>
              <a:cs typeface="Arial"/>
              <a:sym typeface="Arial"/>
            </a:endParaRPr>
          </a:p>
          <a:p>
            <a:pPr marL="0" marR="0" lvl="0" indent="0" algn="ctr" rtl="0">
              <a:lnSpc>
                <a:spcPct val="100000"/>
              </a:lnSpc>
              <a:spcBef>
                <a:spcPts val="300"/>
              </a:spcBef>
              <a:spcAft>
                <a:spcPts val="0"/>
              </a:spcAft>
              <a:buClr>
                <a:srgbClr val="000000"/>
              </a:buClr>
              <a:buSzPts val="1000"/>
              <a:buFont typeface="Arial"/>
              <a:buNone/>
            </a:pPr>
            <a:endParaRPr sz="1000" b="0" i="1" u="none" strike="noStrike" cap="none">
              <a:solidFill>
                <a:srgbClr val="004452"/>
              </a:solidFill>
              <a:latin typeface="Arial"/>
              <a:ea typeface="Arial"/>
              <a:cs typeface="Arial"/>
              <a:sym typeface="Arial"/>
            </a:endParaRPr>
          </a:p>
        </p:txBody>
      </p:sp>
      <p:cxnSp>
        <p:nvCxnSpPr>
          <p:cNvPr id="416" name="Google Shape;416;p2"/>
          <p:cNvCxnSpPr>
            <a:stCxn id="410" idx="2"/>
            <a:endCxn id="415" idx="0"/>
          </p:cNvCxnSpPr>
          <p:nvPr/>
        </p:nvCxnSpPr>
        <p:spPr>
          <a:xfrm rot="-5400000" flipH="1">
            <a:off x="10092506" y="2896510"/>
            <a:ext cx="434700" cy="1965000"/>
          </a:xfrm>
          <a:prstGeom prst="bentConnector3">
            <a:avLst>
              <a:gd name="adj1" fmla="val 50000"/>
            </a:avLst>
          </a:prstGeom>
          <a:noFill/>
          <a:ln w="9525" cap="flat" cmpd="sng">
            <a:solidFill>
              <a:srgbClr val="0288A5"/>
            </a:solidFill>
            <a:prstDash val="solid"/>
            <a:round/>
            <a:headEnd type="none" w="sm" len="sm"/>
            <a:tailEnd type="none" w="sm" len="sm"/>
          </a:ln>
        </p:spPr>
      </p:cxnSp>
      <p:cxnSp>
        <p:nvCxnSpPr>
          <p:cNvPr id="417" name="Google Shape;417;p2"/>
          <p:cNvCxnSpPr>
            <a:endCxn id="410" idx="0"/>
          </p:cNvCxnSpPr>
          <p:nvPr/>
        </p:nvCxnSpPr>
        <p:spPr>
          <a:xfrm rot="-5400000" flipH="1">
            <a:off x="9119756" y="3015195"/>
            <a:ext cx="414600" cy="600"/>
          </a:xfrm>
          <a:prstGeom prst="bentConnector3">
            <a:avLst>
              <a:gd name="adj1" fmla="val 50000"/>
            </a:avLst>
          </a:prstGeom>
          <a:noFill/>
          <a:ln w="9525" cap="flat" cmpd="sng">
            <a:solidFill>
              <a:srgbClr val="0288A5"/>
            </a:solidFill>
            <a:prstDash val="solid"/>
            <a:round/>
            <a:headEnd type="none" w="sm" len="sm"/>
            <a:tailEnd type="none" w="sm" len="sm"/>
          </a:ln>
        </p:spPr>
      </p:cxnSp>
      <p:sp>
        <p:nvSpPr>
          <p:cNvPr id="418" name="Google Shape;418;p2"/>
          <p:cNvSpPr/>
          <p:nvPr/>
        </p:nvSpPr>
        <p:spPr>
          <a:xfrm>
            <a:off x="10005581" y="3226756"/>
            <a:ext cx="1633015" cy="43886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no-NO" sz="1050" b="1" i="0" u="none" strike="noStrike" cap="none">
                <a:solidFill>
                  <a:srgbClr val="004452"/>
                </a:solidFill>
                <a:latin typeface="Arial"/>
                <a:ea typeface="Arial"/>
                <a:cs typeface="Arial"/>
                <a:sym typeface="Arial"/>
              </a:rPr>
              <a:t>Proprietary technology and autonomous knowledge</a:t>
            </a:r>
            <a:endParaRPr sz="1400" b="0" i="0" u="none" strike="noStrike" cap="none">
              <a:solidFill>
                <a:srgbClr val="004452"/>
              </a:solidFill>
              <a:latin typeface="Arial"/>
              <a:ea typeface="Arial"/>
              <a:cs typeface="Arial"/>
              <a:sym typeface="Arial"/>
            </a:endParaRPr>
          </a:p>
        </p:txBody>
      </p:sp>
      <p:cxnSp>
        <p:nvCxnSpPr>
          <p:cNvPr id="419" name="Google Shape;419;p2"/>
          <p:cNvCxnSpPr/>
          <p:nvPr/>
        </p:nvCxnSpPr>
        <p:spPr>
          <a:xfrm>
            <a:off x="6835299" y="2808140"/>
            <a:ext cx="4984112" cy="0"/>
          </a:xfrm>
          <a:prstGeom prst="straightConnector1">
            <a:avLst/>
          </a:prstGeom>
          <a:noFill/>
          <a:ln w="9525" cap="flat" cmpd="sng">
            <a:solidFill>
              <a:srgbClr val="0288A5"/>
            </a:solidFill>
            <a:prstDash val="solid"/>
            <a:round/>
            <a:headEnd type="none" w="sm" len="sm"/>
            <a:tailEnd type="none" w="sm" len="sm"/>
          </a:ln>
        </p:spPr>
      </p:cxnSp>
      <p:sp>
        <p:nvSpPr>
          <p:cNvPr id="420" name="Google Shape;420;p2"/>
          <p:cNvSpPr/>
          <p:nvPr/>
        </p:nvSpPr>
        <p:spPr>
          <a:xfrm>
            <a:off x="6835299" y="1915316"/>
            <a:ext cx="1625772" cy="246635"/>
          </a:xfrm>
          <a:prstGeom prst="rect">
            <a:avLst/>
          </a:prstGeom>
          <a:solidFill>
            <a:schemeClr val="lt1"/>
          </a:solidFill>
          <a:ln w="9525" cap="flat" cmpd="sng">
            <a:solidFill>
              <a:schemeClr val="dk2"/>
            </a:solidFill>
            <a:prstDash val="dash"/>
            <a:round/>
            <a:headEnd type="none" w="sm" len="sm"/>
            <a:tailEnd type="none" w="sm" len="sm"/>
          </a:ln>
        </p:spPr>
        <p:txBody>
          <a:bodyPr spcFirstLastPara="1" wrap="square" lIns="36000" tIns="121900" rIns="36000" bIns="1219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no-NO" sz="1000" b="1" i="0" u="none" strike="noStrike" cap="none">
                <a:solidFill>
                  <a:srgbClr val="004452"/>
                </a:solidFill>
                <a:latin typeface="Arial"/>
                <a:ea typeface="Arial"/>
                <a:cs typeface="Arial"/>
                <a:sym typeface="Arial"/>
              </a:rPr>
              <a:t>Traffic regulations</a:t>
            </a:r>
            <a:endParaRPr sz="1000" b="1" i="0" u="none" strike="noStrike" cap="none">
              <a:solidFill>
                <a:srgbClr val="004452"/>
              </a:solidFill>
              <a:latin typeface="Arial"/>
              <a:ea typeface="Arial"/>
              <a:cs typeface="Arial"/>
              <a:sym typeface="Arial"/>
            </a:endParaRPr>
          </a:p>
        </p:txBody>
      </p:sp>
      <p:sp>
        <p:nvSpPr>
          <p:cNvPr id="421" name="Google Shape;421;p2"/>
          <p:cNvSpPr/>
          <p:nvPr/>
        </p:nvSpPr>
        <p:spPr>
          <a:xfrm>
            <a:off x="6835299" y="2191474"/>
            <a:ext cx="1625772" cy="246635"/>
          </a:xfrm>
          <a:prstGeom prst="rect">
            <a:avLst/>
          </a:prstGeom>
          <a:solidFill>
            <a:schemeClr val="lt1"/>
          </a:solidFill>
          <a:ln w="9525" cap="flat" cmpd="sng">
            <a:solidFill>
              <a:schemeClr val="dk2"/>
            </a:solidFill>
            <a:prstDash val="dash"/>
            <a:round/>
            <a:headEnd type="none" w="sm" len="sm"/>
            <a:tailEnd type="none" w="sm" len="sm"/>
          </a:ln>
        </p:spPr>
        <p:txBody>
          <a:bodyPr spcFirstLastPara="1" wrap="square" lIns="36000" tIns="121900" rIns="36000" bIns="1219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no-NO" sz="1000" b="1" i="0" u="none" strike="noStrike" cap="none">
                <a:solidFill>
                  <a:srgbClr val="004452"/>
                </a:solidFill>
                <a:latin typeface="Arial"/>
                <a:ea typeface="Arial"/>
                <a:cs typeface="Arial"/>
                <a:sym typeface="Arial"/>
              </a:rPr>
              <a:t>Other road regulations</a:t>
            </a:r>
            <a:endParaRPr sz="1000" b="1" i="0" u="none" strike="noStrike" cap="none">
              <a:solidFill>
                <a:srgbClr val="004452"/>
              </a:solidFill>
              <a:latin typeface="Arial"/>
              <a:ea typeface="Arial"/>
              <a:cs typeface="Arial"/>
              <a:sym typeface="Arial"/>
            </a:endParaRPr>
          </a:p>
        </p:txBody>
      </p:sp>
      <p:sp>
        <p:nvSpPr>
          <p:cNvPr id="422" name="Google Shape;422;p2"/>
          <p:cNvSpPr/>
          <p:nvPr/>
        </p:nvSpPr>
        <p:spPr>
          <a:xfrm>
            <a:off x="6835299" y="2487118"/>
            <a:ext cx="1625772" cy="246635"/>
          </a:xfrm>
          <a:prstGeom prst="rect">
            <a:avLst/>
          </a:prstGeom>
          <a:solidFill>
            <a:schemeClr val="lt1"/>
          </a:solidFill>
          <a:ln w="9525" cap="flat" cmpd="sng">
            <a:solidFill>
              <a:schemeClr val="dk2"/>
            </a:solidFill>
            <a:prstDash val="dash"/>
            <a:round/>
            <a:headEnd type="none" w="sm" len="sm"/>
            <a:tailEnd type="none" w="sm" len="sm"/>
          </a:ln>
        </p:spPr>
        <p:txBody>
          <a:bodyPr spcFirstLastPara="1" wrap="square" lIns="36000" tIns="121900" rIns="36000" bIns="1219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no-NO" sz="1000" b="1" i="0" u="none" strike="noStrike" cap="none">
                <a:solidFill>
                  <a:srgbClr val="004452"/>
                </a:solidFill>
                <a:latin typeface="Arial"/>
                <a:ea typeface="Arial"/>
                <a:cs typeface="Arial"/>
                <a:sym typeface="Arial"/>
              </a:rPr>
              <a:t>Transport control centre</a:t>
            </a:r>
            <a:endParaRPr sz="1000" b="1" i="0" u="none" strike="noStrike" cap="none">
              <a:solidFill>
                <a:srgbClr val="004452"/>
              </a:solidFill>
              <a:latin typeface="Arial"/>
              <a:ea typeface="Arial"/>
              <a:cs typeface="Arial"/>
              <a:sym typeface="Arial"/>
            </a:endParaRPr>
          </a:p>
        </p:txBody>
      </p:sp>
      <p:sp>
        <p:nvSpPr>
          <p:cNvPr id="423" name="Google Shape;423;p2"/>
          <p:cNvSpPr/>
          <p:nvPr/>
        </p:nvSpPr>
        <p:spPr>
          <a:xfrm>
            <a:off x="8515080" y="1915316"/>
            <a:ext cx="1625772" cy="246635"/>
          </a:xfrm>
          <a:prstGeom prst="rect">
            <a:avLst/>
          </a:prstGeom>
          <a:solidFill>
            <a:schemeClr val="lt1"/>
          </a:solidFill>
          <a:ln w="9525" cap="flat" cmpd="sng">
            <a:solidFill>
              <a:schemeClr val="dk2"/>
            </a:solidFill>
            <a:prstDash val="dash"/>
            <a:round/>
            <a:headEnd type="none" w="sm" len="sm"/>
            <a:tailEnd type="none" w="sm" len="sm"/>
          </a:ln>
        </p:spPr>
        <p:txBody>
          <a:bodyPr spcFirstLastPara="1" wrap="square" lIns="36000" tIns="121900" rIns="36000" bIns="1219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no-NO" sz="1000" b="1" i="0" u="none" strike="noStrike" cap="none">
                <a:solidFill>
                  <a:srgbClr val="004452"/>
                </a:solidFill>
                <a:latin typeface="Arial"/>
                <a:ea typeface="Arial"/>
                <a:cs typeface="Arial"/>
                <a:sym typeface="Arial"/>
              </a:rPr>
              <a:t>Real time info systems</a:t>
            </a:r>
            <a:endParaRPr sz="1000" b="1" i="0" u="none" strike="noStrike" cap="none">
              <a:solidFill>
                <a:srgbClr val="004452"/>
              </a:solidFill>
              <a:latin typeface="Arial"/>
              <a:ea typeface="Arial"/>
              <a:cs typeface="Arial"/>
              <a:sym typeface="Arial"/>
            </a:endParaRPr>
          </a:p>
        </p:txBody>
      </p:sp>
      <p:sp>
        <p:nvSpPr>
          <p:cNvPr id="424" name="Google Shape;424;p2"/>
          <p:cNvSpPr/>
          <p:nvPr/>
        </p:nvSpPr>
        <p:spPr>
          <a:xfrm>
            <a:off x="8515080" y="2191474"/>
            <a:ext cx="1625772" cy="246635"/>
          </a:xfrm>
          <a:prstGeom prst="rect">
            <a:avLst/>
          </a:prstGeom>
          <a:solidFill>
            <a:schemeClr val="lt1"/>
          </a:solidFill>
          <a:ln w="9525" cap="flat" cmpd="sng">
            <a:solidFill>
              <a:schemeClr val="dk2"/>
            </a:solidFill>
            <a:prstDash val="dash"/>
            <a:round/>
            <a:headEnd type="none" w="sm" len="sm"/>
            <a:tailEnd type="none" w="sm" len="sm"/>
          </a:ln>
        </p:spPr>
        <p:txBody>
          <a:bodyPr spcFirstLastPara="1" wrap="square" lIns="36000" tIns="121900" rIns="36000" bIns="1219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no-NO" sz="1000" b="1" i="0" u="none" strike="noStrike" cap="none">
                <a:solidFill>
                  <a:srgbClr val="004452"/>
                </a:solidFill>
                <a:latin typeface="Arial"/>
                <a:ea typeface="Arial"/>
                <a:cs typeface="Arial"/>
                <a:sym typeface="Arial"/>
              </a:rPr>
              <a:t>Automated Vehicles</a:t>
            </a:r>
            <a:endParaRPr sz="1000" b="1" i="0" u="none" strike="noStrike" cap="none">
              <a:solidFill>
                <a:srgbClr val="004452"/>
              </a:solidFill>
              <a:latin typeface="Arial"/>
              <a:ea typeface="Arial"/>
              <a:cs typeface="Arial"/>
              <a:sym typeface="Arial"/>
            </a:endParaRPr>
          </a:p>
        </p:txBody>
      </p:sp>
      <p:sp>
        <p:nvSpPr>
          <p:cNvPr id="425" name="Google Shape;425;p2"/>
          <p:cNvSpPr/>
          <p:nvPr/>
        </p:nvSpPr>
        <p:spPr>
          <a:xfrm>
            <a:off x="8515080" y="2487118"/>
            <a:ext cx="1625772" cy="246635"/>
          </a:xfrm>
          <a:prstGeom prst="rect">
            <a:avLst/>
          </a:prstGeom>
          <a:solidFill>
            <a:schemeClr val="lt1"/>
          </a:solidFill>
          <a:ln w="9525" cap="flat" cmpd="sng">
            <a:solidFill>
              <a:schemeClr val="dk2"/>
            </a:solidFill>
            <a:prstDash val="dash"/>
            <a:round/>
            <a:headEnd type="none" w="sm" len="sm"/>
            <a:tailEnd type="none" w="sm" len="sm"/>
          </a:ln>
        </p:spPr>
        <p:txBody>
          <a:bodyPr spcFirstLastPara="1" wrap="square" lIns="36000" tIns="121900" rIns="36000" bIns="1219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no-NO" sz="1000" b="1" i="0" u="none" strike="noStrike" cap="none">
                <a:solidFill>
                  <a:srgbClr val="004452"/>
                </a:solidFill>
                <a:latin typeface="Arial"/>
                <a:ea typeface="Arial"/>
                <a:cs typeface="Arial"/>
                <a:sym typeface="Arial"/>
              </a:rPr>
              <a:t>Manual Vehicles</a:t>
            </a:r>
            <a:endParaRPr sz="1000" b="1" i="0" u="none" strike="noStrike" cap="none">
              <a:solidFill>
                <a:srgbClr val="004452"/>
              </a:solidFill>
              <a:latin typeface="Arial"/>
              <a:ea typeface="Arial"/>
              <a:cs typeface="Arial"/>
              <a:sym typeface="Arial"/>
            </a:endParaRPr>
          </a:p>
        </p:txBody>
      </p:sp>
      <p:sp>
        <p:nvSpPr>
          <p:cNvPr id="426" name="Google Shape;426;p2"/>
          <p:cNvSpPr/>
          <p:nvPr/>
        </p:nvSpPr>
        <p:spPr>
          <a:xfrm>
            <a:off x="10193639" y="1915316"/>
            <a:ext cx="1625772" cy="246635"/>
          </a:xfrm>
          <a:prstGeom prst="rect">
            <a:avLst/>
          </a:prstGeom>
          <a:solidFill>
            <a:schemeClr val="lt1"/>
          </a:solidFill>
          <a:ln w="9525" cap="flat" cmpd="sng">
            <a:solidFill>
              <a:schemeClr val="dk2"/>
            </a:solidFill>
            <a:prstDash val="dash"/>
            <a:round/>
            <a:headEnd type="none" w="sm" len="sm"/>
            <a:tailEnd type="none" w="sm" len="sm"/>
          </a:ln>
        </p:spPr>
        <p:txBody>
          <a:bodyPr spcFirstLastPara="1" wrap="square" lIns="36000" tIns="121900" rIns="36000" bIns="1219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no-NO" sz="1000" b="1" i="0" u="none" strike="noStrike" cap="none">
                <a:solidFill>
                  <a:srgbClr val="004452"/>
                </a:solidFill>
                <a:latin typeface="Arial"/>
                <a:ea typeface="Arial"/>
                <a:cs typeface="Arial"/>
                <a:sym typeface="Arial"/>
              </a:rPr>
              <a:t>Terminal ops systems</a:t>
            </a:r>
            <a:endParaRPr sz="1000" b="1" i="0" u="none" strike="noStrike" cap="none">
              <a:solidFill>
                <a:srgbClr val="004452"/>
              </a:solidFill>
              <a:latin typeface="Arial"/>
              <a:ea typeface="Arial"/>
              <a:cs typeface="Arial"/>
              <a:sym typeface="Arial"/>
            </a:endParaRPr>
          </a:p>
        </p:txBody>
      </p:sp>
      <p:sp>
        <p:nvSpPr>
          <p:cNvPr id="427" name="Google Shape;427;p2"/>
          <p:cNvSpPr/>
          <p:nvPr/>
        </p:nvSpPr>
        <p:spPr>
          <a:xfrm>
            <a:off x="10193639" y="2191474"/>
            <a:ext cx="1625772" cy="246635"/>
          </a:xfrm>
          <a:prstGeom prst="rect">
            <a:avLst/>
          </a:prstGeom>
          <a:solidFill>
            <a:schemeClr val="lt1"/>
          </a:solidFill>
          <a:ln w="9525" cap="flat" cmpd="sng">
            <a:solidFill>
              <a:schemeClr val="dk2"/>
            </a:solidFill>
            <a:prstDash val="dash"/>
            <a:round/>
            <a:headEnd type="none" w="sm" len="sm"/>
            <a:tailEnd type="none" w="sm" len="sm"/>
          </a:ln>
        </p:spPr>
        <p:txBody>
          <a:bodyPr spcFirstLastPara="1" wrap="square" lIns="36000" tIns="121900" rIns="36000" bIns="1219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no-NO" sz="1000" b="1" i="0" u="none" strike="noStrike" cap="none">
                <a:solidFill>
                  <a:srgbClr val="004452"/>
                </a:solidFill>
                <a:latin typeface="Arial"/>
                <a:ea typeface="Arial"/>
                <a:cs typeface="Arial"/>
                <a:sym typeface="Arial"/>
              </a:rPr>
              <a:t>Logistics systems</a:t>
            </a:r>
            <a:endParaRPr sz="1000" b="1" i="0" u="none" strike="noStrike" cap="none">
              <a:solidFill>
                <a:srgbClr val="004452"/>
              </a:solidFill>
              <a:latin typeface="Arial"/>
              <a:ea typeface="Arial"/>
              <a:cs typeface="Arial"/>
              <a:sym typeface="Arial"/>
            </a:endParaRPr>
          </a:p>
        </p:txBody>
      </p:sp>
      <p:sp>
        <p:nvSpPr>
          <p:cNvPr id="428" name="Google Shape;428;p2"/>
          <p:cNvSpPr/>
          <p:nvPr/>
        </p:nvSpPr>
        <p:spPr>
          <a:xfrm>
            <a:off x="10193639" y="2487118"/>
            <a:ext cx="1625772" cy="246635"/>
          </a:xfrm>
          <a:prstGeom prst="rect">
            <a:avLst/>
          </a:prstGeom>
          <a:solidFill>
            <a:schemeClr val="lt1"/>
          </a:solidFill>
          <a:ln w="9525" cap="flat" cmpd="sng">
            <a:solidFill>
              <a:schemeClr val="dk2"/>
            </a:solidFill>
            <a:prstDash val="dash"/>
            <a:round/>
            <a:headEnd type="none" w="sm" len="sm"/>
            <a:tailEnd type="none" w="sm" len="sm"/>
          </a:ln>
        </p:spPr>
        <p:txBody>
          <a:bodyPr spcFirstLastPara="1" wrap="square" lIns="36000" tIns="121900" rIns="36000" bIns="1219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no-NO" sz="1000" b="1" i="0" u="none" strike="noStrike" cap="none">
                <a:solidFill>
                  <a:srgbClr val="004452"/>
                </a:solidFill>
                <a:latin typeface="Arial"/>
                <a:ea typeface="Arial"/>
                <a:cs typeface="Arial"/>
                <a:sym typeface="Arial"/>
              </a:rPr>
              <a:t>Road sensors</a:t>
            </a:r>
            <a:endParaRPr sz="1000" b="1" i="0" u="none" strike="noStrike" cap="none">
              <a:solidFill>
                <a:srgbClr val="004452"/>
              </a:solidFill>
              <a:latin typeface="Arial"/>
              <a:ea typeface="Arial"/>
              <a:cs typeface="Arial"/>
              <a:sym typeface="Arial"/>
            </a:endParaRPr>
          </a:p>
        </p:txBody>
      </p:sp>
      <p:grpSp>
        <p:nvGrpSpPr>
          <p:cNvPr id="429" name="Google Shape;429;p2"/>
          <p:cNvGrpSpPr/>
          <p:nvPr/>
        </p:nvGrpSpPr>
        <p:grpSpPr>
          <a:xfrm>
            <a:off x="8490630" y="5566417"/>
            <a:ext cx="1683187" cy="431311"/>
            <a:chOff x="8490630" y="5566417"/>
            <a:chExt cx="1683187" cy="431311"/>
          </a:xfrm>
        </p:grpSpPr>
        <p:pic>
          <p:nvPicPr>
            <p:cNvPr id="430" name="Google Shape;430;p2" descr="Crane with solid fill"/>
            <p:cNvPicPr preferRelativeResize="0"/>
            <p:nvPr/>
          </p:nvPicPr>
          <p:blipFill rotWithShape="1">
            <a:blip r:embed="rId9">
              <a:alphaModFix/>
            </a:blip>
            <a:srcRect/>
            <a:stretch/>
          </p:blipFill>
          <p:spPr>
            <a:xfrm>
              <a:off x="8490630" y="5566417"/>
              <a:ext cx="421310" cy="421310"/>
            </a:xfrm>
            <a:prstGeom prst="rect">
              <a:avLst/>
            </a:prstGeom>
            <a:noFill/>
            <a:ln>
              <a:noFill/>
            </a:ln>
          </p:spPr>
        </p:pic>
        <p:pic>
          <p:nvPicPr>
            <p:cNvPr id="431" name="Google Shape;431;p2" descr="Factory with solid fill"/>
            <p:cNvPicPr preferRelativeResize="0"/>
            <p:nvPr/>
          </p:nvPicPr>
          <p:blipFill rotWithShape="1">
            <a:blip r:embed="rId10">
              <a:alphaModFix/>
            </a:blip>
            <a:srcRect/>
            <a:stretch/>
          </p:blipFill>
          <p:spPr>
            <a:xfrm>
              <a:off x="9758750" y="5569538"/>
              <a:ext cx="415067" cy="415067"/>
            </a:xfrm>
            <a:prstGeom prst="rect">
              <a:avLst/>
            </a:prstGeom>
            <a:noFill/>
            <a:ln>
              <a:noFill/>
            </a:ln>
          </p:spPr>
        </p:pic>
        <p:pic>
          <p:nvPicPr>
            <p:cNvPr id="432" name="Google Shape;432;p2" descr="Truck with solid fill"/>
            <p:cNvPicPr preferRelativeResize="0"/>
            <p:nvPr/>
          </p:nvPicPr>
          <p:blipFill rotWithShape="1">
            <a:blip r:embed="rId5">
              <a:alphaModFix/>
            </a:blip>
            <a:srcRect/>
            <a:stretch/>
          </p:blipFill>
          <p:spPr>
            <a:xfrm>
              <a:off x="9159932" y="5646903"/>
              <a:ext cx="350825" cy="350825"/>
            </a:xfrm>
            <a:prstGeom prst="rect">
              <a:avLst/>
            </a:prstGeom>
            <a:noFill/>
            <a:ln>
              <a:noFill/>
            </a:ln>
          </p:spPr>
        </p:pic>
        <p:grpSp>
          <p:nvGrpSpPr>
            <p:cNvPr id="433" name="Google Shape;433;p2"/>
            <p:cNvGrpSpPr/>
            <p:nvPr/>
          </p:nvGrpSpPr>
          <p:grpSpPr>
            <a:xfrm>
              <a:off x="9544753" y="5749756"/>
              <a:ext cx="180000" cy="100565"/>
              <a:chOff x="9558430" y="5749756"/>
              <a:chExt cx="180000" cy="100565"/>
            </a:xfrm>
          </p:grpSpPr>
          <p:cxnSp>
            <p:nvCxnSpPr>
              <p:cNvPr id="434" name="Google Shape;434;p2"/>
              <p:cNvCxnSpPr/>
              <p:nvPr/>
            </p:nvCxnSpPr>
            <p:spPr>
              <a:xfrm>
                <a:off x="9558430" y="5850321"/>
                <a:ext cx="180000" cy="0"/>
              </a:xfrm>
              <a:prstGeom prst="straightConnector1">
                <a:avLst/>
              </a:prstGeom>
              <a:noFill/>
              <a:ln w="9525" cap="flat" cmpd="sng">
                <a:solidFill>
                  <a:srgbClr val="004452"/>
                </a:solidFill>
                <a:prstDash val="solid"/>
                <a:round/>
                <a:headEnd type="none" w="sm" len="sm"/>
                <a:tailEnd type="triangle" w="med" len="med"/>
              </a:ln>
            </p:spPr>
          </p:cxnSp>
          <p:cxnSp>
            <p:nvCxnSpPr>
              <p:cNvPr id="435" name="Google Shape;435;p2"/>
              <p:cNvCxnSpPr/>
              <p:nvPr/>
            </p:nvCxnSpPr>
            <p:spPr>
              <a:xfrm rot="10800000">
                <a:off x="9558430" y="5749756"/>
                <a:ext cx="180000" cy="0"/>
              </a:xfrm>
              <a:prstGeom prst="straightConnector1">
                <a:avLst/>
              </a:prstGeom>
              <a:noFill/>
              <a:ln w="9525" cap="flat" cmpd="sng">
                <a:solidFill>
                  <a:srgbClr val="004452"/>
                </a:solidFill>
                <a:prstDash val="solid"/>
                <a:round/>
                <a:headEnd type="none" w="sm" len="sm"/>
                <a:tailEnd type="triangle" w="med" len="med"/>
              </a:ln>
            </p:spPr>
          </p:cxnSp>
        </p:grpSp>
        <p:grpSp>
          <p:nvGrpSpPr>
            <p:cNvPr id="436" name="Google Shape;436;p2"/>
            <p:cNvGrpSpPr/>
            <p:nvPr/>
          </p:nvGrpSpPr>
          <p:grpSpPr>
            <a:xfrm>
              <a:off x="8945936" y="5749756"/>
              <a:ext cx="180000" cy="100565"/>
              <a:chOff x="8947981" y="5749756"/>
              <a:chExt cx="180000" cy="100565"/>
            </a:xfrm>
          </p:grpSpPr>
          <p:cxnSp>
            <p:nvCxnSpPr>
              <p:cNvPr id="437" name="Google Shape;437;p2"/>
              <p:cNvCxnSpPr/>
              <p:nvPr/>
            </p:nvCxnSpPr>
            <p:spPr>
              <a:xfrm>
                <a:off x="8947981" y="5850321"/>
                <a:ext cx="180000" cy="0"/>
              </a:xfrm>
              <a:prstGeom prst="straightConnector1">
                <a:avLst/>
              </a:prstGeom>
              <a:noFill/>
              <a:ln w="9525" cap="flat" cmpd="sng">
                <a:solidFill>
                  <a:srgbClr val="004452"/>
                </a:solidFill>
                <a:prstDash val="solid"/>
                <a:round/>
                <a:headEnd type="none" w="sm" len="sm"/>
                <a:tailEnd type="triangle" w="med" len="med"/>
              </a:ln>
            </p:spPr>
          </p:cxnSp>
          <p:cxnSp>
            <p:nvCxnSpPr>
              <p:cNvPr id="438" name="Google Shape;438;p2"/>
              <p:cNvCxnSpPr/>
              <p:nvPr/>
            </p:nvCxnSpPr>
            <p:spPr>
              <a:xfrm rot="10800000">
                <a:off x="8947981" y="5749756"/>
                <a:ext cx="180000" cy="0"/>
              </a:xfrm>
              <a:prstGeom prst="straightConnector1">
                <a:avLst/>
              </a:prstGeom>
              <a:noFill/>
              <a:ln w="9525" cap="flat" cmpd="sng">
                <a:solidFill>
                  <a:srgbClr val="004452"/>
                </a:solidFill>
                <a:prstDash val="solid"/>
                <a:round/>
                <a:headEnd type="none" w="sm" len="sm"/>
                <a:tailEnd type="triangle" w="med" len="med"/>
              </a:ln>
            </p:spPr>
          </p:cxn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2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p>
            <a:pPr marL="0" lvl="0" indent="0" algn="r" rtl="0">
              <a:lnSpc>
                <a:spcPct val="100000"/>
              </a:lnSpc>
              <a:spcBef>
                <a:spcPts val="0"/>
              </a:spcBef>
              <a:spcAft>
                <a:spcPts val="0"/>
              </a:spcAft>
              <a:buSzPts val="1900"/>
              <a:buNone/>
            </a:pPr>
            <a:fld id="{00000000-1234-1234-1234-123412341234}" type="slidenum">
              <a:rPr lang="no-NO"/>
              <a:t>5</a:t>
            </a:fld>
            <a:endParaRPr/>
          </a:p>
        </p:txBody>
      </p:sp>
      <p:sp>
        <p:nvSpPr>
          <p:cNvPr id="444" name="Google Shape;444;p29"/>
          <p:cNvSpPr txBox="1"/>
          <p:nvPr/>
        </p:nvSpPr>
        <p:spPr>
          <a:xfrm>
            <a:off x="801534" y="417441"/>
            <a:ext cx="6789437" cy="1107034"/>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288A5"/>
              </a:buClr>
              <a:buSzPts val="3700"/>
              <a:buFont typeface="Open Sans"/>
              <a:buNone/>
            </a:pPr>
            <a:r>
              <a:rPr lang="no-NO" sz="2800" b="1" i="0" u="none" strike="noStrike" cap="none">
                <a:solidFill>
                  <a:srgbClr val="004452"/>
                </a:solidFill>
                <a:latin typeface="Open Sans"/>
                <a:ea typeface="Open Sans"/>
                <a:cs typeface="Open Sans"/>
                <a:sym typeface="Open Sans"/>
              </a:rPr>
              <a:t>Autonomous vehicles &amp; machines will revolutionize mobility &amp; logistics</a:t>
            </a:r>
            <a:endParaRPr sz="1400" b="0" i="0" u="none" strike="noStrike" cap="none">
              <a:solidFill>
                <a:srgbClr val="000000"/>
              </a:solidFill>
              <a:latin typeface="Arial"/>
              <a:ea typeface="Arial"/>
              <a:cs typeface="Arial"/>
              <a:sym typeface="Arial"/>
            </a:endParaRPr>
          </a:p>
        </p:txBody>
      </p:sp>
      <p:pic>
        <p:nvPicPr>
          <p:cNvPr id="445" name="Google Shape;445;p29" descr="Multiple interweaving highways with cars driving in different directions"/>
          <p:cNvPicPr preferRelativeResize="0"/>
          <p:nvPr/>
        </p:nvPicPr>
        <p:blipFill rotWithShape="1">
          <a:blip r:embed="rId3">
            <a:alphaModFix/>
          </a:blip>
          <a:srcRect l="5212" t="12892" r="13593" b="3855"/>
          <a:stretch/>
        </p:blipFill>
        <p:spPr>
          <a:xfrm rot="5400000">
            <a:off x="6560375" y="1226378"/>
            <a:ext cx="6857999" cy="4405250"/>
          </a:xfrm>
          <a:prstGeom prst="rect">
            <a:avLst/>
          </a:prstGeom>
          <a:noFill/>
          <a:ln>
            <a:noFill/>
          </a:ln>
        </p:spPr>
      </p:pic>
      <p:grpSp>
        <p:nvGrpSpPr>
          <p:cNvPr id="446" name="Google Shape;446;p29"/>
          <p:cNvGrpSpPr/>
          <p:nvPr/>
        </p:nvGrpSpPr>
        <p:grpSpPr>
          <a:xfrm>
            <a:off x="871977" y="1596487"/>
            <a:ext cx="5577836" cy="4509045"/>
            <a:chOff x="553399" y="1445342"/>
            <a:chExt cx="5577836" cy="4509045"/>
          </a:xfrm>
        </p:grpSpPr>
        <p:pic>
          <p:nvPicPr>
            <p:cNvPr id="447" name="Google Shape;447;p29" descr="Bar graph with downward trend with solid fill"/>
            <p:cNvPicPr preferRelativeResize="0"/>
            <p:nvPr/>
          </p:nvPicPr>
          <p:blipFill rotWithShape="1">
            <a:blip r:embed="rId4">
              <a:alphaModFix/>
            </a:blip>
            <a:srcRect/>
            <a:stretch/>
          </p:blipFill>
          <p:spPr>
            <a:xfrm>
              <a:off x="683095" y="1942559"/>
              <a:ext cx="682181" cy="682181"/>
            </a:xfrm>
            <a:prstGeom prst="rect">
              <a:avLst/>
            </a:prstGeom>
            <a:noFill/>
            <a:ln>
              <a:noFill/>
            </a:ln>
          </p:spPr>
        </p:pic>
        <p:pic>
          <p:nvPicPr>
            <p:cNvPr id="448" name="Google Shape;448;p29" descr="Lights On with solid fill"/>
            <p:cNvPicPr preferRelativeResize="0"/>
            <p:nvPr/>
          </p:nvPicPr>
          <p:blipFill rotWithShape="1">
            <a:blip r:embed="rId5">
              <a:alphaModFix/>
            </a:blip>
            <a:srcRect/>
            <a:stretch/>
          </p:blipFill>
          <p:spPr>
            <a:xfrm>
              <a:off x="696800" y="3040093"/>
              <a:ext cx="654772" cy="654772"/>
            </a:xfrm>
            <a:prstGeom prst="rect">
              <a:avLst/>
            </a:prstGeom>
            <a:noFill/>
            <a:ln>
              <a:noFill/>
            </a:ln>
          </p:spPr>
        </p:pic>
        <p:pic>
          <p:nvPicPr>
            <p:cNvPr id="449" name="Google Shape;449;p29" descr="Shield Tick with solid fill"/>
            <p:cNvPicPr preferRelativeResize="0"/>
            <p:nvPr/>
          </p:nvPicPr>
          <p:blipFill rotWithShape="1">
            <a:blip r:embed="rId6">
              <a:alphaModFix/>
            </a:blip>
            <a:srcRect/>
            <a:stretch/>
          </p:blipFill>
          <p:spPr>
            <a:xfrm>
              <a:off x="646335" y="4073457"/>
              <a:ext cx="755703" cy="755703"/>
            </a:xfrm>
            <a:prstGeom prst="rect">
              <a:avLst/>
            </a:prstGeom>
            <a:noFill/>
            <a:ln>
              <a:noFill/>
            </a:ln>
          </p:spPr>
        </p:pic>
        <p:pic>
          <p:nvPicPr>
            <p:cNvPr id="450" name="Google Shape;450;p29" descr="Leaf with solid fill"/>
            <p:cNvPicPr preferRelativeResize="0"/>
            <p:nvPr/>
          </p:nvPicPr>
          <p:blipFill rotWithShape="1">
            <a:blip r:embed="rId7">
              <a:alphaModFix/>
            </a:blip>
            <a:srcRect/>
            <a:stretch/>
          </p:blipFill>
          <p:spPr>
            <a:xfrm>
              <a:off x="711912" y="5221087"/>
              <a:ext cx="626324" cy="626324"/>
            </a:xfrm>
            <a:prstGeom prst="rect">
              <a:avLst/>
            </a:prstGeom>
            <a:noFill/>
            <a:ln>
              <a:noFill/>
            </a:ln>
          </p:spPr>
        </p:pic>
        <p:sp>
          <p:nvSpPr>
            <p:cNvPr id="451" name="Google Shape;451;p29"/>
            <p:cNvSpPr/>
            <p:nvPr/>
          </p:nvSpPr>
          <p:spPr>
            <a:xfrm>
              <a:off x="1420049" y="1864401"/>
              <a:ext cx="4627598" cy="8384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no-NO" sz="1500" b="1" i="0" u="none" strike="noStrike" cap="none">
                  <a:solidFill>
                    <a:schemeClr val="accent2"/>
                  </a:solidFill>
                  <a:latin typeface="Arial"/>
                  <a:ea typeface="Arial"/>
                  <a:cs typeface="Arial"/>
                  <a:sym typeface="Arial"/>
                </a:rPr>
                <a:t>Cost effective</a:t>
              </a:r>
              <a:endParaRPr sz="1500" b="1" i="0" u="none" strike="noStrike" cap="none">
                <a:solidFill>
                  <a:schemeClr val="accent2"/>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1500"/>
                <a:buFont typeface="Arial"/>
                <a:buNone/>
              </a:pPr>
              <a:r>
                <a:rPr lang="no-NO" sz="1500" b="0" i="0" u="none" strike="noStrike" cap="none">
                  <a:solidFill>
                    <a:schemeClr val="accent2"/>
                  </a:solidFill>
                  <a:latin typeface="Arial"/>
                  <a:ea typeface="Arial"/>
                  <a:cs typeface="Arial"/>
                  <a:sym typeface="Arial"/>
                </a:rPr>
                <a:t>20-50% reduction of operating cost with no personnel onboard</a:t>
              </a:r>
              <a:endParaRPr sz="1400" b="0" i="0" u="none" strike="noStrike" cap="none">
                <a:solidFill>
                  <a:srgbClr val="000000"/>
                </a:solidFill>
                <a:latin typeface="Arial"/>
                <a:ea typeface="Arial"/>
                <a:cs typeface="Arial"/>
                <a:sym typeface="Arial"/>
              </a:endParaRPr>
            </a:p>
          </p:txBody>
        </p:sp>
        <p:sp>
          <p:nvSpPr>
            <p:cNvPr id="452" name="Google Shape;452;p29"/>
            <p:cNvSpPr/>
            <p:nvPr/>
          </p:nvSpPr>
          <p:spPr>
            <a:xfrm>
              <a:off x="1420049" y="2948230"/>
              <a:ext cx="4627598" cy="8384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no-NO" sz="1500" b="1" i="0" u="none" strike="noStrike" cap="none">
                  <a:solidFill>
                    <a:schemeClr val="accent2"/>
                  </a:solidFill>
                  <a:latin typeface="Arial"/>
                  <a:ea typeface="Arial"/>
                  <a:cs typeface="Arial"/>
                  <a:sym typeface="Arial"/>
                </a:rPr>
                <a:t>Improved and new service offerings</a:t>
              </a:r>
              <a:endParaRPr sz="1500" b="1" i="0" u="none" strike="noStrike" cap="none">
                <a:solidFill>
                  <a:schemeClr val="accent2"/>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1500"/>
                <a:buFont typeface="Arial"/>
                <a:buNone/>
              </a:pPr>
              <a:r>
                <a:rPr lang="no-NO" sz="1500" b="0" i="0" u="none" strike="noStrike" cap="none">
                  <a:solidFill>
                    <a:schemeClr val="accent2"/>
                  </a:solidFill>
                  <a:latin typeface="Arial"/>
                  <a:ea typeface="Arial"/>
                  <a:cs typeface="Arial"/>
                  <a:sym typeface="Arial"/>
                </a:rPr>
                <a:t>24/7 on-demand vehicles &amp; machines improves current offerings and opens new opportunities </a:t>
              </a:r>
              <a:endParaRPr sz="1500" b="0" i="0" u="none" strike="noStrike" cap="none">
                <a:solidFill>
                  <a:schemeClr val="accent2"/>
                </a:solidFill>
                <a:latin typeface="Arial"/>
                <a:ea typeface="Arial"/>
                <a:cs typeface="Arial"/>
                <a:sym typeface="Arial"/>
              </a:endParaRPr>
            </a:p>
          </p:txBody>
        </p:sp>
        <p:sp>
          <p:nvSpPr>
            <p:cNvPr id="453" name="Google Shape;453;p29"/>
            <p:cNvSpPr/>
            <p:nvPr/>
          </p:nvSpPr>
          <p:spPr>
            <a:xfrm>
              <a:off x="1420048" y="4032059"/>
              <a:ext cx="4627597" cy="8384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no-NO" sz="1500" b="1" i="0" u="none" strike="noStrike" cap="none">
                  <a:solidFill>
                    <a:schemeClr val="accent2"/>
                  </a:solidFill>
                  <a:latin typeface="Arial"/>
                  <a:ea typeface="Arial"/>
                  <a:cs typeface="Arial"/>
                  <a:sym typeface="Arial"/>
                </a:rPr>
                <a:t>Safe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1500"/>
                <a:buFont typeface="Arial"/>
                <a:buNone/>
              </a:pPr>
              <a:r>
                <a:rPr lang="no-NO" sz="1500" b="0" i="0" u="none" strike="noStrike" cap="none">
                  <a:solidFill>
                    <a:schemeClr val="accent2"/>
                  </a:solidFill>
                  <a:latin typeface="Arial"/>
                  <a:ea typeface="Arial"/>
                  <a:cs typeface="Arial"/>
                  <a:sym typeface="Arial"/>
                </a:rPr>
                <a:t>Human errors cause most accidents in traffic </a:t>
              </a:r>
              <a:br>
                <a:rPr lang="no-NO" sz="1500" b="0" i="0" u="none" strike="noStrike" cap="none">
                  <a:solidFill>
                    <a:schemeClr val="accent2"/>
                  </a:solidFill>
                  <a:latin typeface="Arial"/>
                  <a:ea typeface="Arial"/>
                  <a:cs typeface="Arial"/>
                  <a:sym typeface="Arial"/>
                </a:rPr>
              </a:br>
              <a:r>
                <a:rPr lang="no-NO" sz="1500" b="0" i="0" u="none" strike="noStrike" cap="none">
                  <a:solidFill>
                    <a:schemeClr val="accent2"/>
                  </a:solidFill>
                  <a:latin typeface="Arial"/>
                  <a:ea typeface="Arial"/>
                  <a:cs typeface="Arial"/>
                  <a:sym typeface="Arial"/>
                </a:rPr>
                <a:t>=&gt; a future with zero accidents</a:t>
              </a:r>
              <a:endParaRPr sz="1400" b="0" i="0" u="none" strike="noStrike" cap="none">
                <a:solidFill>
                  <a:srgbClr val="000000"/>
                </a:solidFill>
                <a:latin typeface="Arial"/>
                <a:ea typeface="Arial"/>
                <a:cs typeface="Arial"/>
                <a:sym typeface="Arial"/>
              </a:endParaRPr>
            </a:p>
          </p:txBody>
        </p:sp>
        <p:sp>
          <p:nvSpPr>
            <p:cNvPr id="454" name="Google Shape;454;p29"/>
            <p:cNvSpPr/>
            <p:nvPr/>
          </p:nvSpPr>
          <p:spPr>
            <a:xfrm>
              <a:off x="1420049" y="5115888"/>
              <a:ext cx="4371151" cy="8384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no-NO" sz="1500" b="1" i="0" u="none" strike="noStrike" cap="none">
                  <a:solidFill>
                    <a:schemeClr val="accent2"/>
                  </a:solidFill>
                  <a:latin typeface="Arial"/>
                  <a:ea typeface="Arial"/>
                  <a:cs typeface="Arial"/>
                  <a:sym typeface="Arial"/>
                </a:rPr>
                <a:t>Green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1500"/>
                <a:buFont typeface="Arial"/>
                <a:buNone/>
              </a:pPr>
              <a:r>
                <a:rPr lang="no-NO" sz="1500" b="0" i="0" u="none" strike="noStrike" cap="none">
                  <a:solidFill>
                    <a:schemeClr val="accent2"/>
                  </a:solidFill>
                  <a:latin typeface="Arial"/>
                  <a:ea typeface="Arial"/>
                  <a:cs typeface="Arial"/>
                  <a:sym typeface="Arial"/>
                </a:rPr>
                <a:t>Improve vehicle utilization, reduce road congestions, electric vehicles</a:t>
              </a:r>
              <a:endParaRPr sz="1400" b="0" i="0" u="none" strike="noStrike" cap="none">
                <a:solidFill>
                  <a:srgbClr val="000000"/>
                </a:solidFill>
                <a:latin typeface="Arial"/>
                <a:ea typeface="Arial"/>
                <a:cs typeface="Arial"/>
                <a:sym typeface="Arial"/>
              </a:endParaRPr>
            </a:p>
          </p:txBody>
        </p:sp>
        <p:sp>
          <p:nvSpPr>
            <p:cNvPr id="455" name="Google Shape;455;p29"/>
            <p:cNvSpPr/>
            <p:nvPr/>
          </p:nvSpPr>
          <p:spPr>
            <a:xfrm>
              <a:off x="553399" y="1445342"/>
              <a:ext cx="5577836" cy="334296"/>
            </a:xfrm>
            <a:prstGeom prst="roundRect">
              <a:avLst>
                <a:gd name="adj" fmla="val 0"/>
              </a:avLst>
            </a:prstGeom>
            <a:solidFill>
              <a:srgbClr val="00445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no-NO" sz="1400" b="1" i="0" u="none" strike="noStrike" cap="none">
                  <a:solidFill>
                    <a:schemeClr val="lt1"/>
                  </a:solidFill>
                  <a:latin typeface="Arial"/>
                  <a:ea typeface="Arial"/>
                  <a:cs typeface="Arial"/>
                  <a:sym typeface="Arial"/>
                </a:rPr>
                <a:t>Benefits with autonomous solutions</a:t>
              </a:r>
              <a:endParaRPr sz="1400" b="1" i="0" u="none" strike="noStrike" cap="none">
                <a:solidFill>
                  <a:schemeClr val="lt1"/>
                </a:solidFill>
                <a:latin typeface="Arial"/>
                <a:ea typeface="Arial"/>
                <a:cs typeface="Arial"/>
                <a:sym typeface="Arial"/>
              </a:endParaRPr>
            </a:p>
          </p:txBody>
        </p:sp>
      </p:grpSp>
      <p:pic>
        <p:nvPicPr>
          <p:cNvPr id="456" name="Google Shape;456;p29" descr="Karsan autonomous bus. Work in progress to implement the Atak Electric -  Sustainable Bus"/>
          <p:cNvPicPr preferRelativeResize="0"/>
          <p:nvPr/>
        </p:nvPicPr>
        <p:blipFill rotWithShape="1">
          <a:blip r:embed="rId8">
            <a:alphaModFix/>
          </a:blip>
          <a:srcRect l="21798" t="756" r="36521" b="8642"/>
          <a:stretch/>
        </p:blipFill>
        <p:spPr>
          <a:xfrm>
            <a:off x="7530302" y="0"/>
            <a:ext cx="4661698" cy="6858000"/>
          </a:xfrm>
          <a:prstGeom prst="rect">
            <a:avLst/>
          </a:prstGeom>
          <a:noFill/>
          <a:ln>
            <a:noFill/>
          </a:ln>
        </p:spPr>
      </p:pic>
      <p:sp>
        <p:nvSpPr>
          <p:cNvPr id="457" name="Google Shape;457;p29"/>
          <p:cNvSpPr/>
          <p:nvPr/>
        </p:nvSpPr>
        <p:spPr>
          <a:xfrm>
            <a:off x="7522314" y="0"/>
            <a:ext cx="4669685" cy="6867389"/>
          </a:xfrm>
          <a:prstGeom prst="rect">
            <a:avLst/>
          </a:prstGeom>
          <a:solidFill>
            <a:schemeClr val="dk1">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58" name="Google Shape;458;p29"/>
          <p:cNvSpPr/>
          <p:nvPr/>
        </p:nvSpPr>
        <p:spPr>
          <a:xfrm>
            <a:off x="7498552" y="4936495"/>
            <a:ext cx="177817" cy="23853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no-NO" sz="3200" b="1" i="1" u="none" strike="noStrike" cap="none">
                <a:solidFill>
                  <a:schemeClr val="lt1"/>
                </a:solidFill>
                <a:latin typeface="Arial"/>
                <a:ea typeface="Arial"/>
                <a:cs typeface="Arial"/>
                <a:sym typeface="Arial"/>
              </a:rPr>
              <a:t>“</a:t>
            </a:r>
            <a:endParaRPr sz="3200" b="0" i="0" u="none" strike="noStrike" cap="none">
              <a:solidFill>
                <a:schemeClr val="lt1"/>
              </a:solidFill>
              <a:latin typeface="Arial"/>
              <a:ea typeface="Arial"/>
              <a:cs typeface="Arial"/>
              <a:sym typeface="Arial"/>
            </a:endParaRPr>
          </a:p>
        </p:txBody>
      </p:sp>
      <p:sp>
        <p:nvSpPr>
          <p:cNvPr id="459" name="Google Shape;459;p29"/>
          <p:cNvSpPr/>
          <p:nvPr/>
        </p:nvSpPr>
        <p:spPr>
          <a:xfrm>
            <a:off x="8902566" y="5627130"/>
            <a:ext cx="177817" cy="23853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no-NO" sz="3200" b="1" i="1" u="none" strike="noStrike" cap="none">
                <a:solidFill>
                  <a:schemeClr val="lt1"/>
                </a:solidFill>
                <a:latin typeface="Arial"/>
                <a:ea typeface="Arial"/>
                <a:cs typeface="Arial"/>
                <a:sym typeface="Arial"/>
              </a:rPr>
              <a:t>”</a:t>
            </a:r>
            <a:endParaRPr sz="3200" b="0" i="0" u="none" strike="noStrike" cap="none">
              <a:solidFill>
                <a:schemeClr val="lt1"/>
              </a:solidFill>
              <a:latin typeface="Arial"/>
              <a:ea typeface="Arial"/>
              <a:cs typeface="Arial"/>
              <a:sym typeface="Arial"/>
            </a:endParaRPr>
          </a:p>
        </p:txBody>
      </p:sp>
      <p:sp>
        <p:nvSpPr>
          <p:cNvPr id="460" name="Google Shape;460;p29"/>
          <p:cNvSpPr/>
          <p:nvPr/>
        </p:nvSpPr>
        <p:spPr>
          <a:xfrm>
            <a:off x="7498552" y="711955"/>
            <a:ext cx="177817" cy="23853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no-NO" sz="3200" b="1" i="1" u="none" strike="noStrike" cap="none">
                <a:solidFill>
                  <a:schemeClr val="lt1"/>
                </a:solidFill>
                <a:latin typeface="Arial"/>
                <a:ea typeface="Arial"/>
                <a:cs typeface="Arial"/>
                <a:sym typeface="Arial"/>
              </a:rPr>
              <a:t>“</a:t>
            </a:r>
            <a:endParaRPr sz="3200" b="0" i="0" u="none" strike="noStrike" cap="none">
              <a:solidFill>
                <a:schemeClr val="lt1"/>
              </a:solidFill>
              <a:latin typeface="Arial"/>
              <a:ea typeface="Arial"/>
              <a:cs typeface="Arial"/>
              <a:sym typeface="Arial"/>
            </a:endParaRPr>
          </a:p>
        </p:txBody>
      </p:sp>
      <p:sp>
        <p:nvSpPr>
          <p:cNvPr id="461" name="Google Shape;461;p29"/>
          <p:cNvSpPr/>
          <p:nvPr/>
        </p:nvSpPr>
        <p:spPr>
          <a:xfrm>
            <a:off x="10312266" y="1382723"/>
            <a:ext cx="177817" cy="23853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no-NO" sz="3200" b="1" i="1" u="none" strike="noStrike" cap="none">
                <a:solidFill>
                  <a:schemeClr val="lt1"/>
                </a:solidFill>
                <a:latin typeface="Arial"/>
                <a:ea typeface="Arial"/>
                <a:cs typeface="Arial"/>
                <a:sym typeface="Arial"/>
              </a:rPr>
              <a:t>”</a:t>
            </a:r>
            <a:endParaRPr sz="3200" b="0" i="0" u="none" strike="noStrike" cap="none">
              <a:solidFill>
                <a:schemeClr val="lt1"/>
              </a:solidFill>
              <a:latin typeface="Arial"/>
              <a:ea typeface="Arial"/>
              <a:cs typeface="Arial"/>
              <a:sym typeface="Arial"/>
            </a:endParaRPr>
          </a:p>
        </p:txBody>
      </p:sp>
      <p:sp>
        <p:nvSpPr>
          <p:cNvPr id="462" name="Google Shape;462;p29"/>
          <p:cNvSpPr/>
          <p:nvPr/>
        </p:nvSpPr>
        <p:spPr>
          <a:xfrm>
            <a:off x="7794737" y="4767148"/>
            <a:ext cx="4233574" cy="150665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no-NO" sz="1400" b="1" i="1" u="none" strike="noStrike" cap="none">
                <a:solidFill>
                  <a:schemeClr val="lt1"/>
                </a:solidFill>
                <a:latin typeface="Arial"/>
                <a:ea typeface="Arial"/>
                <a:cs typeface="Arial"/>
                <a:sym typeface="Arial"/>
              </a:rPr>
              <a:t>Autonomous Ride-Hail Could Have More Economic Impact Than Any Innovation In History, Adding Roughly $26 Trillion To Global GDP By 2030</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400"/>
              <a:buFont typeface="Arial"/>
              <a:buNone/>
            </a:pPr>
            <a:r>
              <a:rPr lang="no-NO" sz="1400" b="0" i="0" u="none" strike="noStrike" cap="none">
                <a:solidFill>
                  <a:schemeClr val="lt1"/>
                </a:solidFill>
                <a:latin typeface="Arial"/>
                <a:ea typeface="Arial"/>
                <a:cs typeface="Arial"/>
                <a:sym typeface="Arial"/>
              </a:rPr>
              <a:t>ARK Investment Management</a:t>
            </a:r>
            <a:endParaRPr sz="1400" b="0" i="0" u="none" strike="noStrike" cap="none">
              <a:solidFill>
                <a:schemeClr val="lt1"/>
              </a:solidFill>
              <a:latin typeface="Arial"/>
              <a:ea typeface="Arial"/>
              <a:cs typeface="Arial"/>
              <a:sym typeface="Arial"/>
            </a:endParaRPr>
          </a:p>
        </p:txBody>
      </p:sp>
      <p:sp>
        <p:nvSpPr>
          <p:cNvPr id="463" name="Google Shape;463;p29"/>
          <p:cNvSpPr/>
          <p:nvPr/>
        </p:nvSpPr>
        <p:spPr>
          <a:xfrm>
            <a:off x="7794737" y="624114"/>
            <a:ext cx="4233574" cy="150665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no-NO" sz="1400" b="1" i="1" u="none" strike="noStrike" cap="none">
                <a:solidFill>
                  <a:schemeClr val="lt1"/>
                </a:solidFill>
                <a:latin typeface="Arial"/>
                <a:ea typeface="Arial"/>
                <a:cs typeface="Arial"/>
                <a:sym typeface="Arial"/>
              </a:rPr>
              <a:t>The World Health Organization estimates that there are 1.35 million road deaths and 50 million injuries annually. With human error responsible in around 95 percent of cases</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400"/>
              <a:buFont typeface="Arial"/>
              <a:buNone/>
            </a:pPr>
            <a:r>
              <a:rPr lang="no-NO" sz="1400" b="0" i="0" u="none" strike="noStrike" cap="none">
                <a:solidFill>
                  <a:schemeClr val="lt1"/>
                </a:solidFill>
                <a:latin typeface="Arial"/>
                <a:ea typeface="Arial"/>
                <a:cs typeface="Arial"/>
                <a:sym typeface="Arial"/>
              </a:rPr>
              <a:t>KPMG 2020 Autonomous Vehicles Readiness Index</a:t>
            </a:r>
            <a:endParaRPr sz="1400" b="0" i="0" u="none" strike="noStrike" cap="none">
              <a:solidFill>
                <a:schemeClr val="lt1"/>
              </a:solidFill>
              <a:latin typeface="Arial"/>
              <a:ea typeface="Arial"/>
              <a:cs typeface="Arial"/>
              <a:sym typeface="Arial"/>
            </a:endParaRPr>
          </a:p>
        </p:txBody>
      </p:sp>
      <p:sp>
        <p:nvSpPr>
          <p:cNvPr id="464" name="Google Shape;464;p29"/>
          <p:cNvSpPr/>
          <p:nvPr/>
        </p:nvSpPr>
        <p:spPr>
          <a:xfrm>
            <a:off x="7794737" y="2695631"/>
            <a:ext cx="4233574" cy="150665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no-NO" sz="1400" b="1" i="1" u="none" strike="noStrike" cap="none">
                <a:solidFill>
                  <a:schemeClr val="lt1"/>
                </a:solidFill>
                <a:latin typeface="Arial"/>
                <a:ea typeface="Arial"/>
                <a:cs typeface="Arial"/>
                <a:sym typeface="Arial"/>
              </a:rPr>
              <a:t>Self-Driving Cars Are Set to Revolutionize Urban Mobility. New York planners could free up the equivalent of about 900 blocks of space currently reserved for parking, if they created the conditions for robo-shuttles to thrive.</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400"/>
              <a:buFont typeface="Arial"/>
              <a:buNone/>
            </a:pPr>
            <a:r>
              <a:rPr lang="no-NO" sz="1400" b="0" i="0" u="none" strike="noStrike" cap="none">
                <a:solidFill>
                  <a:schemeClr val="lt1"/>
                </a:solidFill>
                <a:latin typeface="Arial"/>
                <a:ea typeface="Arial"/>
                <a:cs typeface="Arial"/>
                <a:sym typeface="Arial"/>
              </a:rPr>
              <a:t>Boston Consulting Group</a:t>
            </a:r>
            <a:endParaRPr sz="1400" b="0" i="0" u="none" strike="noStrike" cap="none">
              <a:solidFill>
                <a:schemeClr val="lt1"/>
              </a:solidFill>
              <a:latin typeface="Arial"/>
              <a:ea typeface="Arial"/>
              <a:cs typeface="Arial"/>
              <a:sym typeface="Arial"/>
            </a:endParaRPr>
          </a:p>
        </p:txBody>
      </p:sp>
      <p:sp>
        <p:nvSpPr>
          <p:cNvPr id="465" name="Google Shape;465;p29"/>
          <p:cNvSpPr/>
          <p:nvPr/>
        </p:nvSpPr>
        <p:spPr>
          <a:xfrm>
            <a:off x="7498552" y="2761904"/>
            <a:ext cx="177817" cy="23853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no-NO" sz="3200" b="1" i="1" u="none" strike="noStrike" cap="none">
                <a:solidFill>
                  <a:schemeClr val="lt1"/>
                </a:solidFill>
                <a:latin typeface="Arial"/>
                <a:ea typeface="Arial"/>
                <a:cs typeface="Arial"/>
                <a:sym typeface="Arial"/>
              </a:rPr>
              <a:t>“</a:t>
            </a:r>
            <a:endParaRPr sz="3200" b="0" i="0" u="none" strike="noStrike" cap="none">
              <a:solidFill>
                <a:schemeClr val="lt1"/>
              </a:solidFill>
              <a:latin typeface="Arial"/>
              <a:ea typeface="Arial"/>
              <a:cs typeface="Arial"/>
              <a:sym typeface="Arial"/>
            </a:endParaRPr>
          </a:p>
        </p:txBody>
      </p:sp>
      <p:sp>
        <p:nvSpPr>
          <p:cNvPr id="466" name="Google Shape;466;p29"/>
          <p:cNvSpPr/>
          <p:nvPr/>
        </p:nvSpPr>
        <p:spPr>
          <a:xfrm>
            <a:off x="11256551" y="3644709"/>
            <a:ext cx="177817" cy="23853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no-NO" sz="3200" b="1" i="1" u="none" strike="noStrike" cap="none">
                <a:solidFill>
                  <a:schemeClr val="lt1"/>
                </a:solidFill>
                <a:latin typeface="Arial"/>
                <a:ea typeface="Arial"/>
                <a:cs typeface="Arial"/>
                <a:sym typeface="Arial"/>
              </a:rPr>
              <a:t>”</a:t>
            </a:r>
            <a:endParaRPr sz="3200" b="0" i="0" u="none" strike="noStrike" cap="non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3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p>
            <a:pPr marL="0" lvl="0" indent="0" algn="r" rtl="0">
              <a:lnSpc>
                <a:spcPct val="100000"/>
              </a:lnSpc>
              <a:spcBef>
                <a:spcPts val="0"/>
              </a:spcBef>
              <a:spcAft>
                <a:spcPts val="0"/>
              </a:spcAft>
              <a:buSzPts val="1900"/>
              <a:buNone/>
            </a:pPr>
            <a:fld id="{00000000-1234-1234-1234-123412341234}" type="slidenum">
              <a:rPr lang="no-NO"/>
              <a:t>6</a:t>
            </a:fld>
            <a:endParaRPr/>
          </a:p>
        </p:txBody>
      </p:sp>
      <p:sp>
        <p:nvSpPr>
          <p:cNvPr id="472" name="Google Shape;472;p30"/>
          <p:cNvSpPr txBox="1"/>
          <p:nvPr/>
        </p:nvSpPr>
        <p:spPr>
          <a:xfrm>
            <a:off x="801534" y="417441"/>
            <a:ext cx="6985215" cy="1107034"/>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288A5"/>
              </a:buClr>
              <a:buSzPts val="3700"/>
              <a:buFont typeface="Open Sans"/>
              <a:buNone/>
            </a:pPr>
            <a:r>
              <a:rPr lang="no-NO" sz="2800" b="1" i="0" u="none" strike="noStrike" cap="none">
                <a:solidFill>
                  <a:srgbClr val="004452"/>
                </a:solidFill>
                <a:latin typeface="Open Sans"/>
                <a:ea typeface="Open Sans"/>
                <a:cs typeface="Open Sans"/>
                <a:sym typeface="Open Sans"/>
              </a:rPr>
              <a:t>Problem – no common platform that connects autonomous assets and other systems to jointly operate</a:t>
            </a:r>
            <a:endParaRPr sz="1400" b="0" i="0" u="none" strike="noStrike" cap="none">
              <a:solidFill>
                <a:srgbClr val="000000"/>
              </a:solidFill>
              <a:latin typeface="Arial"/>
              <a:ea typeface="Arial"/>
              <a:cs typeface="Arial"/>
              <a:sym typeface="Arial"/>
            </a:endParaRPr>
          </a:p>
        </p:txBody>
      </p:sp>
      <p:sp>
        <p:nvSpPr>
          <p:cNvPr id="473" name="Google Shape;473;p30"/>
          <p:cNvSpPr/>
          <p:nvPr/>
        </p:nvSpPr>
        <p:spPr>
          <a:xfrm>
            <a:off x="4122429" y="2025678"/>
            <a:ext cx="3615918" cy="1091095"/>
          </a:xfrm>
          <a:prstGeom prst="rect">
            <a:avLst/>
          </a:prstGeom>
          <a:noFill/>
          <a:ln>
            <a:noFill/>
          </a:ln>
        </p:spPr>
        <p:txBody>
          <a:bodyPr spcFirstLastPara="1" wrap="square" lIns="180000" tIns="45700" rIns="180000" bIns="45700" anchor="ctr" anchorCtr="0">
            <a:noAutofit/>
          </a:bodyPr>
          <a:lstStyle/>
          <a:p>
            <a:pPr marL="0" marR="0" lvl="0" indent="0" algn="l" rtl="0">
              <a:lnSpc>
                <a:spcPct val="110000"/>
              </a:lnSpc>
              <a:spcBef>
                <a:spcPts val="0"/>
              </a:spcBef>
              <a:spcAft>
                <a:spcPts val="0"/>
              </a:spcAft>
              <a:buClr>
                <a:srgbClr val="000000"/>
              </a:buClr>
              <a:buSzPts val="1400"/>
              <a:buFont typeface="Arial"/>
              <a:buNone/>
            </a:pPr>
            <a:r>
              <a:rPr lang="no-NO" sz="1400" b="1" i="0" u="none" strike="noStrike" cap="none">
                <a:solidFill>
                  <a:srgbClr val="7F7F7F"/>
                </a:solidFill>
                <a:latin typeface="Arial"/>
                <a:ea typeface="Arial"/>
                <a:cs typeface="Arial"/>
                <a:sym typeface="Arial"/>
              </a:rPr>
              <a:t>Increasing supply of accessible information and autonomous assets are entering the market</a:t>
            </a:r>
            <a:endParaRPr sz="1400" b="0" i="0" u="none" strike="noStrike" cap="none">
              <a:solidFill>
                <a:srgbClr val="000000"/>
              </a:solidFill>
              <a:latin typeface="Arial"/>
              <a:ea typeface="Arial"/>
              <a:cs typeface="Arial"/>
              <a:sym typeface="Arial"/>
            </a:endParaRPr>
          </a:p>
        </p:txBody>
      </p:sp>
      <p:pic>
        <p:nvPicPr>
          <p:cNvPr id="474" name="Google Shape;474;p30" descr="Multiple interweaving highways with cars driving in different directions"/>
          <p:cNvPicPr preferRelativeResize="0"/>
          <p:nvPr/>
        </p:nvPicPr>
        <p:blipFill rotWithShape="1">
          <a:blip r:embed="rId3">
            <a:alphaModFix/>
          </a:blip>
          <a:srcRect l="5212" t="12892" r="13593" b="3855"/>
          <a:stretch/>
        </p:blipFill>
        <p:spPr>
          <a:xfrm rot="5400000">
            <a:off x="6560375" y="1226378"/>
            <a:ext cx="6857999" cy="4405250"/>
          </a:xfrm>
          <a:prstGeom prst="rect">
            <a:avLst/>
          </a:prstGeom>
          <a:noFill/>
          <a:ln>
            <a:noFill/>
          </a:ln>
        </p:spPr>
      </p:pic>
      <p:sp>
        <p:nvSpPr>
          <p:cNvPr id="475" name="Google Shape;475;p30"/>
          <p:cNvSpPr/>
          <p:nvPr/>
        </p:nvSpPr>
        <p:spPr>
          <a:xfrm>
            <a:off x="2064726" y="3804114"/>
            <a:ext cx="693271" cy="66172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4452"/>
              </a:solidFill>
              <a:latin typeface="Arial"/>
              <a:ea typeface="Arial"/>
              <a:cs typeface="Arial"/>
              <a:sym typeface="Arial"/>
            </a:endParaRPr>
          </a:p>
        </p:txBody>
      </p:sp>
      <p:pic>
        <p:nvPicPr>
          <p:cNvPr id="476" name="Google Shape;476;p30" descr="Close with solid fill"/>
          <p:cNvPicPr preferRelativeResize="0"/>
          <p:nvPr/>
        </p:nvPicPr>
        <p:blipFill rotWithShape="1">
          <a:blip r:embed="rId4">
            <a:alphaModFix/>
          </a:blip>
          <a:srcRect/>
          <a:stretch/>
        </p:blipFill>
        <p:spPr>
          <a:xfrm>
            <a:off x="2081809" y="3805426"/>
            <a:ext cx="659104" cy="659104"/>
          </a:xfrm>
          <a:prstGeom prst="rect">
            <a:avLst/>
          </a:prstGeom>
          <a:noFill/>
          <a:ln>
            <a:noFill/>
          </a:ln>
        </p:spPr>
      </p:pic>
      <p:sp>
        <p:nvSpPr>
          <p:cNvPr id="477" name="Google Shape;477;p30"/>
          <p:cNvSpPr txBox="1"/>
          <p:nvPr/>
        </p:nvSpPr>
        <p:spPr>
          <a:xfrm>
            <a:off x="801535" y="2025680"/>
            <a:ext cx="1635286" cy="1091095"/>
          </a:xfrm>
          <a:prstGeom prst="rect">
            <a:avLst/>
          </a:prstGeom>
          <a:solidFill>
            <a:srgbClr val="004452"/>
          </a:solidFill>
          <a:ln>
            <a:noFill/>
          </a:ln>
        </p:spPr>
        <p:txBody>
          <a:bodyPr spcFirstLastPara="1" wrap="square" lIns="108000" tIns="121900" rIns="36000" bIns="121900" anchor="t" anchorCtr="0">
            <a:noAutofit/>
          </a:bodyPr>
          <a:lstStyle/>
          <a:p>
            <a:pPr marL="0" marR="0" lvl="0" indent="0" algn="l" rtl="0">
              <a:lnSpc>
                <a:spcPct val="100000"/>
              </a:lnSpc>
              <a:spcBef>
                <a:spcPts val="0"/>
              </a:spcBef>
              <a:spcAft>
                <a:spcPts val="0"/>
              </a:spcAft>
              <a:buClr>
                <a:srgbClr val="0288A5"/>
              </a:buClr>
              <a:buSzPts val="3700"/>
              <a:buFont typeface="Open Sans"/>
              <a:buNone/>
            </a:pPr>
            <a:r>
              <a:rPr lang="no-NO" sz="1200" b="1" i="0" u="none" strike="noStrike" cap="none">
                <a:solidFill>
                  <a:schemeClr val="lt1"/>
                </a:solidFill>
                <a:latin typeface="Open Sans"/>
                <a:ea typeface="Open Sans"/>
                <a:cs typeface="Open Sans"/>
                <a:sym typeface="Open Sans"/>
              </a:rPr>
              <a:t>Autonomous assets</a:t>
            </a:r>
            <a:endParaRPr sz="1400" b="0" i="0" u="none" strike="noStrike" cap="none">
              <a:solidFill>
                <a:srgbClr val="000000"/>
              </a:solidFill>
              <a:latin typeface="Arial"/>
              <a:ea typeface="Arial"/>
              <a:cs typeface="Arial"/>
              <a:sym typeface="Arial"/>
            </a:endParaRPr>
          </a:p>
        </p:txBody>
      </p:sp>
      <p:grpSp>
        <p:nvGrpSpPr>
          <p:cNvPr id="478" name="Google Shape;478;p30"/>
          <p:cNvGrpSpPr/>
          <p:nvPr/>
        </p:nvGrpSpPr>
        <p:grpSpPr>
          <a:xfrm>
            <a:off x="888883" y="2591855"/>
            <a:ext cx="395469" cy="427012"/>
            <a:chOff x="990569" y="2386230"/>
            <a:chExt cx="505992" cy="546350"/>
          </a:xfrm>
        </p:grpSpPr>
        <p:pic>
          <p:nvPicPr>
            <p:cNvPr id="479" name="Google Shape;479;p30" descr="Electric car outline"/>
            <p:cNvPicPr preferRelativeResize="0"/>
            <p:nvPr/>
          </p:nvPicPr>
          <p:blipFill rotWithShape="1">
            <a:blip r:embed="rId5">
              <a:alphaModFix/>
            </a:blip>
            <a:srcRect/>
            <a:stretch/>
          </p:blipFill>
          <p:spPr>
            <a:xfrm>
              <a:off x="990569" y="2426588"/>
              <a:ext cx="505992" cy="505992"/>
            </a:xfrm>
            <a:prstGeom prst="rect">
              <a:avLst/>
            </a:prstGeom>
            <a:noFill/>
            <a:ln>
              <a:noFill/>
            </a:ln>
          </p:spPr>
        </p:pic>
        <p:pic>
          <p:nvPicPr>
            <p:cNvPr id="480" name="Google Shape;480;p30" descr="Wi-Fi outline"/>
            <p:cNvPicPr preferRelativeResize="0"/>
            <p:nvPr/>
          </p:nvPicPr>
          <p:blipFill rotWithShape="1">
            <a:blip r:embed="rId6">
              <a:alphaModFix/>
            </a:blip>
            <a:srcRect/>
            <a:stretch/>
          </p:blipFill>
          <p:spPr>
            <a:xfrm>
              <a:off x="1128716" y="2386230"/>
              <a:ext cx="219958" cy="214420"/>
            </a:xfrm>
            <a:prstGeom prst="rect">
              <a:avLst/>
            </a:prstGeom>
            <a:noFill/>
            <a:ln>
              <a:noFill/>
            </a:ln>
          </p:spPr>
        </p:pic>
      </p:grpSp>
      <p:grpSp>
        <p:nvGrpSpPr>
          <p:cNvPr id="481" name="Google Shape;481;p30"/>
          <p:cNvGrpSpPr/>
          <p:nvPr/>
        </p:nvGrpSpPr>
        <p:grpSpPr>
          <a:xfrm>
            <a:off x="1804459" y="2489581"/>
            <a:ext cx="395471" cy="516686"/>
            <a:chOff x="2330278" y="2224474"/>
            <a:chExt cx="505994" cy="661086"/>
          </a:xfrm>
        </p:grpSpPr>
        <p:pic>
          <p:nvPicPr>
            <p:cNvPr id="482" name="Google Shape;482;p30" descr="Crane outline"/>
            <p:cNvPicPr preferRelativeResize="0"/>
            <p:nvPr/>
          </p:nvPicPr>
          <p:blipFill rotWithShape="1">
            <a:blip r:embed="rId7">
              <a:alphaModFix/>
            </a:blip>
            <a:srcRect/>
            <a:stretch/>
          </p:blipFill>
          <p:spPr>
            <a:xfrm>
              <a:off x="2330278" y="2379566"/>
              <a:ext cx="505994" cy="505994"/>
            </a:xfrm>
            <a:prstGeom prst="rect">
              <a:avLst/>
            </a:prstGeom>
            <a:noFill/>
            <a:ln>
              <a:noFill/>
            </a:ln>
          </p:spPr>
        </p:pic>
        <p:pic>
          <p:nvPicPr>
            <p:cNvPr id="483" name="Google Shape;483;p30" descr="Wi-Fi outline"/>
            <p:cNvPicPr preferRelativeResize="0"/>
            <p:nvPr/>
          </p:nvPicPr>
          <p:blipFill rotWithShape="1">
            <a:blip r:embed="rId6">
              <a:alphaModFix/>
            </a:blip>
            <a:srcRect/>
            <a:stretch/>
          </p:blipFill>
          <p:spPr>
            <a:xfrm>
              <a:off x="2402801" y="2224474"/>
              <a:ext cx="219958" cy="214421"/>
            </a:xfrm>
            <a:prstGeom prst="rect">
              <a:avLst/>
            </a:prstGeom>
            <a:noFill/>
            <a:ln>
              <a:noFill/>
            </a:ln>
          </p:spPr>
        </p:pic>
      </p:grpSp>
      <p:grpSp>
        <p:nvGrpSpPr>
          <p:cNvPr id="484" name="Google Shape;484;p30"/>
          <p:cNvGrpSpPr/>
          <p:nvPr/>
        </p:nvGrpSpPr>
        <p:grpSpPr>
          <a:xfrm>
            <a:off x="1346671" y="2540914"/>
            <a:ext cx="395469" cy="481010"/>
            <a:chOff x="1686726" y="2329448"/>
            <a:chExt cx="505993" cy="615440"/>
          </a:xfrm>
        </p:grpSpPr>
        <p:pic>
          <p:nvPicPr>
            <p:cNvPr id="485" name="Google Shape;485;p30" descr="Cruise ship outline"/>
            <p:cNvPicPr preferRelativeResize="0"/>
            <p:nvPr/>
          </p:nvPicPr>
          <p:blipFill rotWithShape="1">
            <a:blip r:embed="rId8">
              <a:alphaModFix/>
            </a:blip>
            <a:srcRect/>
            <a:stretch/>
          </p:blipFill>
          <p:spPr>
            <a:xfrm>
              <a:off x="1686726" y="2438895"/>
              <a:ext cx="505993" cy="505993"/>
            </a:xfrm>
            <a:prstGeom prst="rect">
              <a:avLst/>
            </a:prstGeom>
            <a:noFill/>
            <a:ln>
              <a:noFill/>
            </a:ln>
          </p:spPr>
        </p:pic>
        <p:pic>
          <p:nvPicPr>
            <p:cNvPr id="486" name="Google Shape;486;p30" descr="Wi-Fi outline"/>
            <p:cNvPicPr preferRelativeResize="0"/>
            <p:nvPr/>
          </p:nvPicPr>
          <p:blipFill rotWithShape="1">
            <a:blip r:embed="rId6">
              <a:alphaModFix/>
            </a:blip>
            <a:srcRect/>
            <a:stretch/>
          </p:blipFill>
          <p:spPr>
            <a:xfrm>
              <a:off x="1741195" y="2329448"/>
              <a:ext cx="219958" cy="214420"/>
            </a:xfrm>
            <a:prstGeom prst="rect">
              <a:avLst/>
            </a:prstGeom>
            <a:noFill/>
            <a:ln>
              <a:noFill/>
            </a:ln>
          </p:spPr>
        </p:pic>
      </p:grpSp>
      <p:sp>
        <p:nvSpPr>
          <p:cNvPr id="487" name="Google Shape;487;p30"/>
          <p:cNvSpPr txBox="1"/>
          <p:nvPr/>
        </p:nvSpPr>
        <p:spPr>
          <a:xfrm>
            <a:off x="2508706" y="2025679"/>
            <a:ext cx="1512481" cy="1091095"/>
          </a:xfrm>
          <a:prstGeom prst="rect">
            <a:avLst/>
          </a:prstGeom>
          <a:solidFill>
            <a:srgbClr val="004452"/>
          </a:solidFill>
          <a:ln>
            <a:noFill/>
          </a:ln>
        </p:spPr>
        <p:txBody>
          <a:bodyPr spcFirstLastPara="1" wrap="square" lIns="108000" tIns="121900" rIns="36000" bIns="121900" anchor="t" anchorCtr="0">
            <a:noAutofit/>
          </a:bodyPr>
          <a:lstStyle/>
          <a:p>
            <a:pPr marL="0" marR="0" lvl="0" indent="0" algn="l" rtl="0">
              <a:lnSpc>
                <a:spcPct val="100000"/>
              </a:lnSpc>
              <a:spcBef>
                <a:spcPts val="0"/>
              </a:spcBef>
              <a:spcAft>
                <a:spcPts val="0"/>
              </a:spcAft>
              <a:buClr>
                <a:srgbClr val="0288A5"/>
              </a:buClr>
              <a:buSzPts val="3700"/>
              <a:buFont typeface="Open Sans"/>
              <a:buNone/>
            </a:pPr>
            <a:r>
              <a:rPr lang="no-NO" sz="1200" b="1" i="0" u="none" strike="noStrike" cap="none">
                <a:solidFill>
                  <a:schemeClr val="lt1"/>
                </a:solidFill>
                <a:latin typeface="Open Sans"/>
                <a:ea typeface="Open Sans"/>
                <a:cs typeface="Open Sans"/>
                <a:sym typeface="Open Sans"/>
              </a:rPr>
              <a:t>Other data</a:t>
            </a:r>
            <a:endParaRPr sz="1400" b="0" i="0" u="none" strike="noStrike" cap="none">
              <a:solidFill>
                <a:srgbClr val="000000"/>
              </a:solidFill>
              <a:latin typeface="Arial"/>
              <a:ea typeface="Arial"/>
              <a:cs typeface="Arial"/>
              <a:sym typeface="Arial"/>
            </a:endParaRPr>
          </a:p>
        </p:txBody>
      </p:sp>
      <p:pic>
        <p:nvPicPr>
          <p:cNvPr id="488" name="Google Shape;488;p30" descr="Cloud Computing outline"/>
          <p:cNvPicPr preferRelativeResize="0"/>
          <p:nvPr/>
        </p:nvPicPr>
        <p:blipFill rotWithShape="1">
          <a:blip r:embed="rId9">
            <a:alphaModFix/>
          </a:blip>
          <a:srcRect/>
          <a:stretch/>
        </p:blipFill>
        <p:spPr>
          <a:xfrm>
            <a:off x="2749469" y="2507234"/>
            <a:ext cx="469233" cy="469233"/>
          </a:xfrm>
          <a:prstGeom prst="rect">
            <a:avLst/>
          </a:prstGeom>
          <a:noFill/>
          <a:ln>
            <a:noFill/>
          </a:ln>
        </p:spPr>
      </p:pic>
      <p:pic>
        <p:nvPicPr>
          <p:cNvPr id="489" name="Google Shape;489;p30" descr="Rain outline"/>
          <p:cNvPicPr preferRelativeResize="0"/>
          <p:nvPr/>
        </p:nvPicPr>
        <p:blipFill rotWithShape="1">
          <a:blip r:embed="rId10">
            <a:alphaModFix/>
          </a:blip>
          <a:srcRect/>
          <a:stretch/>
        </p:blipFill>
        <p:spPr>
          <a:xfrm>
            <a:off x="3282954" y="2507234"/>
            <a:ext cx="469233" cy="469233"/>
          </a:xfrm>
          <a:prstGeom prst="rect">
            <a:avLst/>
          </a:prstGeom>
          <a:noFill/>
          <a:ln>
            <a:noFill/>
          </a:ln>
        </p:spPr>
      </p:pic>
      <p:sp>
        <p:nvSpPr>
          <p:cNvPr id="490" name="Google Shape;490;p30"/>
          <p:cNvSpPr txBox="1"/>
          <p:nvPr/>
        </p:nvSpPr>
        <p:spPr>
          <a:xfrm>
            <a:off x="801534" y="5153184"/>
            <a:ext cx="1584368" cy="1091095"/>
          </a:xfrm>
          <a:prstGeom prst="rect">
            <a:avLst/>
          </a:prstGeom>
          <a:solidFill>
            <a:srgbClr val="004452"/>
          </a:solidFill>
          <a:ln>
            <a:noFill/>
          </a:ln>
        </p:spPr>
        <p:txBody>
          <a:bodyPr spcFirstLastPara="1" wrap="square" lIns="108000" tIns="121900" rIns="36000" bIns="121900" anchor="t" anchorCtr="0">
            <a:noAutofit/>
          </a:bodyPr>
          <a:lstStyle/>
          <a:p>
            <a:pPr marL="0" marR="0" lvl="0" indent="0" algn="l" rtl="0">
              <a:lnSpc>
                <a:spcPct val="100000"/>
              </a:lnSpc>
              <a:spcBef>
                <a:spcPts val="0"/>
              </a:spcBef>
              <a:spcAft>
                <a:spcPts val="0"/>
              </a:spcAft>
              <a:buClr>
                <a:srgbClr val="0288A5"/>
              </a:buClr>
              <a:buSzPts val="3700"/>
              <a:buFont typeface="Open Sans"/>
              <a:buNone/>
            </a:pPr>
            <a:r>
              <a:rPr lang="no-NO" sz="1200" b="1" i="0" u="none" strike="noStrike" cap="none">
                <a:solidFill>
                  <a:schemeClr val="lt1"/>
                </a:solidFill>
                <a:latin typeface="Open Sans"/>
                <a:ea typeface="Open Sans"/>
                <a:cs typeface="Open Sans"/>
                <a:sym typeface="Open Sans"/>
              </a:rPr>
              <a:t>On-the-road</a:t>
            </a:r>
            <a:endParaRPr sz="1200" b="1" i="0" u="none" strike="noStrike" cap="none">
              <a:solidFill>
                <a:schemeClr val="lt1"/>
              </a:solidFill>
              <a:latin typeface="Open Sans"/>
              <a:ea typeface="Open Sans"/>
              <a:cs typeface="Open Sans"/>
              <a:sym typeface="Open Sans"/>
            </a:endParaRPr>
          </a:p>
        </p:txBody>
      </p:sp>
      <p:sp>
        <p:nvSpPr>
          <p:cNvPr id="491" name="Google Shape;491;p30"/>
          <p:cNvSpPr txBox="1"/>
          <p:nvPr/>
        </p:nvSpPr>
        <p:spPr>
          <a:xfrm>
            <a:off x="2436820" y="5153184"/>
            <a:ext cx="1584368" cy="1091095"/>
          </a:xfrm>
          <a:prstGeom prst="rect">
            <a:avLst/>
          </a:prstGeom>
          <a:solidFill>
            <a:srgbClr val="004452"/>
          </a:solidFill>
          <a:ln>
            <a:noFill/>
          </a:ln>
        </p:spPr>
        <p:txBody>
          <a:bodyPr spcFirstLastPara="1" wrap="square" lIns="108000" tIns="121900" rIns="36000" bIns="121900" anchor="t" anchorCtr="0">
            <a:noAutofit/>
          </a:bodyPr>
          <a:lstStyle/>
          <a:p>
            <a:pPr marL="0" marR="0" lvl="0" indent="0" algn="l" rtl="0">
              <a:lnSpc>
                <a:spcPct val="100000"/>
              </a:lnSpc>
              <a:spcBef>
                <a:spcPts val="0"/>
              </a:spcBef>
              <a:spcAft>
                <a:spcPts val="0"/>
              </a:spcAft>
              <a:buClr>
                <a:srgbClr val="0288A5"/>
              </a:buClr>
              <a:buSzPts val="3700"/>
              <a:buFont typeface="Open Sans"/>
              <a:buNone/>
            </a:pPr>
            <a:r>
              <a:rPr lang="no-NO" sz="1200" b="1" i="0" u="none" strike="noStrike" cap="none">
                <a:solidFill>
                  <a:schemeClr val="lt1"/>
                </a:solidFill>
                <a:latin typeface="Open Sans"/>
                <a:ea typeface="Open Sans"/>
                <a:cs typeface="Open Sans"/>
                <a:sym typeface="Open Sans"/>
              </a:rPr>
              <a:t>In the factory</a:t>
            </a:r>
            <a:endParaRPr sz="1200" b="1" i="0" u="none" strike="noStrike" cap="none">
              <a:solidFill>
                <a:schemeClr val="lt1"/>
              </a:solidFill>
              <a:latin typeface="Open Sans"/>
              <a:ea typeface="Open Sans"/>
              <a:cs typeface="Open Sans"/>
              <a:sym typeface="Open Sans"/>
            </a:endParaRPr>
          </a:p>
        </p:txBody>
      </p:sp>
      <p:grpSp>
        <p:nvGrpSpPr>
          <p:cNvPr id="492" name="Google Shape;492;p30"/>
          <p:cNvGrpSpPr/>
          <p:nvPr/>
        </p:nvGrpSpPr>
        <p:grpSpPr>
          <a:xfrm>
            <a:off x="846779" y="5611122"/>
            <a:ext cx="1484941" cy="537054"/>
            <a:chOff x="846779" y="5611122"/>
            <a:chExt cx="1484941" cy="537054"/>
          </a:xfrm>
        </p:grpSpPr>
        <p:pic>
          <p:nvPicPr>
            <p:cNvPr id="493" name="Google Shape;493;p30" descr="Streetlight with solid fill"/>
            <p:cNvPicPr preferRelativeResize="0"/>
            <p:nvPr/>
          </p:nvPicPr>
          <p:blipFill rotWithShape="1">
            <a:blip r:embed="rId11">
              <a:alphaModFix/>
            </a:blip>
            <a:srcRect/>
            <a:stretch/>
          </p:blipFill>
          <p:spPr>
            <a:xfrm>
              <a:off x="888883" y="5611122"/>
              <a:ext cx="305560" cy="301854"/>
            </a:xfrm>
            <a:prstGeom prst="rect">
              <a:avLst/>
            </a:prstGeom>
            <a:noFill/>
            <a:ln>
              <a:noFill/>
            </a:ln>
          </p:spPr>
        </p:pic>
        <p:grpSp>
          <p:nvGrpSpPr>
            <p:cNvPr id="494" name="Google Shape;494;p30"/>
            <p:cNvGrpSpPr/>
            <p:nvPr/>
          </p:nvGrpSpPr>
          <p:grpSpPr>
            <a:xfrm>
              <a:off x="846779" y="5898783"/>
              <a:ext cx="1484941" cy="215900"/>
              <a:chOff x="831539" y="5898783"/>
              <a:chExt cx="2133583" cy="215900"/>
            </a:xfrm>
          </p:grpSpPr>
          <p:cxnSp>
            <p:nvCxnSpPr>
              <p:cNvPr id="495" name="Google Shape;495;p30"/>
              <p:cNvCxnSpPr/>
              <p:nvPr/>
            </p:nvCxnSpPr>
            <p:spPr>
              <a:xfrm>
                <a:off x="831539" y="5898783"/>
                <a:ext cx="1836000" cy="0"/>
              </a:xfrm>
              <a:prstGeom prst="straightConnector1">
                <a:avLst/>
              </a:prstGeom>
              <a:solidFill>
                <a:schemeClr val="lt1"/>
              </a:solidFill>
              <a:ln w="9525" cap="flat" cmpd="sng">
                <a:solidFill>
                  <a:schemeClr val="lt1"/>
                </a:solidFill>
                <a:prstDash val="solid"/>
                <a:round/>
                <a:headEnd type="none" w="sm" len="sm"/>
                <a:tailEnd type="none" w="sm" len="sm"/>
              </a:ln>
            </p:spPr>
          </p:cxnSp>
          <p:cxnSp>
            <p:nvCxnSpPr>
              <p:cNvPr id="496" name="Google Shape;496;p30"/>
              <p:cNvCxnSpPr/>
              <p:nvPr/>
            </p:nvCxnSpPr>
            <p:spPr>
              <a:xfrm>
                <a:off x="1129122" y="6114683"/>
                <a:ext cx="1836000" cy="0"/>
              </a:xfrm>
              <a:prstGeom prst="straightConnector1">
                <a:avLst/>
              </a:prstGeom>
              <a:solidFill>
                <a:schemeClr val="lt1"/>
              </a:solidFill>
              <a:ln w="9525" cap="flat" cmpd="sng">
                <a:solidFill>
                  <a:schemeClr val="lt1"/>
                </a:solidFill>
                <a:prstDash val="solid"/>
                <a:round/>
                <a:headEnd type="none" w="sm" len="sm"/>
                <a:tailEnd type="none" w="sm" len="sm"/>
              </a:ln>
            </p:spPr>
          </p:cxnSp>
          <p:cxnSp>
            <p:nvCxnSpPr>
              <p:cNvPr id="497" name="Google Shape;497;p30"/>
              <p:cNvCxnSpPr/>
              <p:nvPr/>
            </p:nvCxnSpPr>
            <p:spPr>
              <a:xfrm>
                <a:off x="984645" y="6000383"/>
                <a:ext cx="1836000" cy="0"/>
              </a:xfrm>
              <a:prstGeom prst="straightConnector1">
                <a:avLst/>
              </a:prstGeom>
              <a:solidFill>
                <a:schemeClr val="lt1"/>
              </a:solidFill>
              <a:ln w="9525" cap="flat" cmpd="sng">
                <a:solidFill>
                  <a:schemeClr val="lt1"/>
                </a:solidFill>
                <a:prstDash val="lgDash"/>
                <a:round/>
                <a:headEnd type="none" w="sm" len="sm"/>
                <a:tailEnd type="none" w="sm" len="sm"/>
              </a:ln>
            </p:spPr>
          </p:cxnSp>
        </p:grpSp>
        <p:pic>
          <p:nvPicPr>
            <p:cNvPr id="498" name="Google Shape;498;p30" descr="Bus with solid fill"/>
            <p:cNvPicPr preferRelativeResize="0"/>
            <p:nvPr/>
          </p:nvPicPr>
          <p:blipFill rotWithShape="1">
            <a:blip r:embed="rId12">
              <a:alphaModFix/>
            </a:blip>
            <a:srcRect/>
            <a:stretch/>
          </p:blipFill>
          <p:spPr>
            <a:xfrm flipH="1">
              <a:off x="1893235" y="5846322"/>
              <a:ext cx="305559" cy="301854"/>
            </a:xfrm>
            <a:prstGeom prst="rect">
              <a:avLst/>
            </a:prstGeom>
            <a:noFill/>
            <a:ln>
              <a:noFill/>
            </a:ln>
          </p:spPr>
        </p:pic>
        <p:pic>
          <p:nvPicPr>
            <p:cNvPr id="499" name="Google Shape;499;p30" descr="Wi-Fi outline"/>
            <p:cNvPicPr preferRelativeResize="0"/>
            <p:nvPr/>
          </p:nvPicPr>
          <p:blipFill rotWithShape="1">
            <a:blip r:embed="rId6">
              <a:alphaModFix/>
            </a:blip>
            <a:srcRect/>
            <a:stretch/>
          </p:blipFill>
          <p:spPr>
            <a:xfrm>
              <a:off x="1942016" y="5711431"/>
              <a:ext cx="213773" cy="214245"/>
            </a:xfrm>
            <a:prstGeom prst="rect">
              <a:avLst/>
            </a:prstGeom>
            <a:noFill/>
            <a:ln>
              <a:noFill/>
            </a:ln>
          </p:spPr>
        </p:pic>
        <p:pic>
          <p:nvPicPr>
            <p:cNvPr id="500" name="Google Shape;500;p30" descr="Streetlight with solid fill"/>
            <p:cNvPicPr preferRelativeResize="0"/>
            <p:nvPr/>
          </p:nvPicPr>
          <p:blipFill rotWithShape="1">
            <a:blip r:embed="rId11">
              <a:alphaModFix/>
            </a:blip>
            <a:srcRect/>
            <a:stretch/>
          </p:blipFill>
          <p:spPr>
            <a:xfrm>
              <a:off x="1716152" y="5611122"/>
              <a:ext cx="305560" cy="301854"/>
            </a:xfrm>
            <a:prstGeom prst="rect">
              <a:avLst/>
            </a:prstGeom>
            <a:noFill/>
            <a:ln>
              <a:noFill/>
            </a:ln>
          </p:spPr>
        </p:pic>
        <p:grpSp>
          <p:nvGrpSpPr>
            <p:cNvPr id="501" name="Google Shape;501;p30"/>
            <p:cNvGrpSpPr/>
            <p:nvPr/>
          </p:nvGrpSpPr>
          <p:grpSpPr>
            <a:xfrm>
              <a:off x="1129052" y="5614216"/>
              <a:ext cx="305559" cy="417695"/>
              <a:chOff x="1416167" y="4666147"/>
              <a:chExt cx="301853" cy="417695"/>
            </a:xfrm>
          </p:grpSpPr>
          <p:pic>
            <p:nvPicPr>
              <p:cNvPr id="502" name="Google Shape;502;p30" descr="Bus with solid fill"/>
              <p:cNvPicPr preferRelativeResize="0"/>
              <p:nvPr/>
            </p:nvPicPr>
            <p:blipFill rotWithShape="1">
              <a:blip r:embed="rId12">
                <a:alphaModFix/>
              </a:blip>
              <a:srcRect/>
              <a:stretch/>
            </p:blipFill>
            <p:spPr>
              <a:xfrm>
                <a:off x="1416167" y="4781988"/>
                <a:ext cx="301853" cy="301854"/>
              </a:xfrm>
              <a:prstGeom prst="rect">
                <a:avLst/>
              </a:prstGeom>
              <a:noFill/>
              <a:ln>
                <a:noFill/>
              </a:ln>
            </p:spPr>
          </p:pic>
          <p:pic>
            <p:nvPicPr>
              <p:cNvPr id="503" name="Google Shape;503;p30" descr="Wi-Fi outline"/>
              <p:cNvPicPr preferRelativeResize="0"/>
              <p:nvPr/>
            </p:nvPicPr>
            <p:blipFill rotWithShape="1">
              <a:blip r:embed="rId6">
                <a:alphaModFix/>
              </a:blip>
              <a:srcRect/>
              <a:stretch/>
            </p:blipFill>
            <p:spPr>
              <a:xfrm>
                <a:off x="1458082" y="4666147"/>
                <a:ext cx="211180" cy="214245"/>
              </a:xfrm>
              <a:prstGeom prst="rect">
                <a:avLst/>
              </a:prstGeom>
              <a:noFill/>
              <a:ln>
                <a:noFill/>
              </a:ln>
            </p:spPr>
          </p:pic>
        </p:grpSp>
        <p:pic>
          <p:nvPicPr>
            <p:cNvPr id="504" name="Google Shape;504;p30" descr="Car with solid fill"/>
            <p:cNvPicPr preferRelativeResize="0"/>
            <p:nvPr/>
          </p:nvPicPr>
          <p:blipFill rotWithShape="1">
            <a:blip r:embed="rId13">
              <a:alphaModFix/>
            </a:blip>
            <a:srcRect/>
            <a:stretch/>
          </p:blipFill>
          <p:spPr>
            <a:xfrm>
              <a:off x="1561975" y="5773921"/>
              <a:ext cx="259667" cy="256519"/>
            </a:xfrm>
            <a:prstGeom prst="rect">
              <a:avLst/>
            </a:prstGeom>
            <a:noFill/>
            <a:ln>
              <a:noFill/>
            </a:ln>
          </p:spPr>
        </p:pic>
        <p:pic>
          <p:nvPicPr>
            <p:cNvPr id="505" name="Google Shape;505;p30" descr="Wi-Fi outline"/>
            <p:cNvPicPr preferRelativeResize="0"/>
            <p:nvPr/>
          </p:nvPicPr>
          <p:blipFill rotWithShape="1">
            <a:blip r:embed="rId6">
              <a:alphaModFix/>
            </a:blip>
            <a:srcRect/>
            <a:stretch/>
          </p:blipFill>
          <p:spPr>
            <a:xfrm>
              <a:off x="1568338" y="5651845"/>
              <a:ext cx="213773" cy="214245"/>
            </a:xfrm>
            <a:prstGeom prst="rect">
              <a:avLst/>
            </a:prstGeom>
            <a:noFill/>
            <a:ln>
              <a:noFill/>
            </a:ln>
          </p:spPr>
        </p:pic>
      </p:grpSp>
      <p:cxnSp>
        <p:nvCxnSpPr>
          <p:cNvPr id="506" name="Google Shape;506;p30"/>
          <p:cNvCxnSpPr>
            <a:stCxn id="477" idx="2"/>
            <a:endCxn id="476" idx="0"/>
          </p:cNvCxnSpPr>
          <p:nvPr/>
        </p:nvCxnSpPr>
        <p:spPr>
          <a:xfrm rot="-5400000" flipH="1">
            <a:off x="1670928" y="3065025"/>
            <a:ext cx="688800" cy="792300"/>
          </a:xfrm>
          <a:prstGeom prst="bentConnector3">
            <a:avLst>
              <a:gd name="adj1" fmla="val 49989"/>
            </a:avLst>
          </a:prstGeom>
          <a:noFill/>
          <a:ln w="9525" cap="flat" cmpd="sng">
            <a:solidFill>
              <a:srgbClr val="7F7F7F"/>
            </a:solidFill>
            <a:prstDash val="solid"/>
            <a:round/>
            <a:headEnd type="none" w="sm" len="sm"/>
            <a:tailEnd type="none" w="sm" len="sm"/>
          </a:ln>
        </p:spPr>
      </p:cxnSp>
      <p:cxnSp>
        <p:nvCxnSpPr>
          <p:cNvPr id="507" name="Google Shape;507;p30"/>
          <p:cNvCxnSpPr>
            <a:stCxn id="487" idx="2"/>
            <a:endCxn id="476" idx="0"/>
          </p:cNvCxnSpPr>
          <p:nvPr/>
        </p:nvCxnSpPr>
        <p:spPr>
          <a:xfrm rot="5400000">
            <a:off x="2493796" y="3034424"/>
            <a:ext cx="688800" cy="853500"/>
          </a:xfrm>
          <a:prstGeom prst="bentConnector3">
            <a:avLst>
              <a:gd name="adj1" fmla="val 49989"/>
            </a:avLst>
          </a:prstGeom>
          <a:noFill/>
          <a:ln w="9525" cap="flat" cmpd="sng">
            <a:solidFill>
              <a:srgbClr val="7F7F7F"/>
            </a:solidFill>
            <a:prstDash val="solid"/>
            <a:round/>
            <a:headEnd type="none" w="sm" len="sm"/>
            <a:tailEnd type="none" w="sm" len="sm"/>
          </a:ln>
        </p:spPr>
      </p:cxnSp>
      <p:cxnSp>
        <p:nvCxnSpPr>
          <p:cNvPr id="508" name="Google Shape;508;p30"/>
          <p:cNvCxnSpPr>
            <a:stCxn id="476" idx="2"/>
            <a:endCxn id="491" idx="0"/>
          </p:cNvCxnSpPr>
          <p:nvPr/>
        </p:nvCxnSpPr>
        <p:spPr>
          <a:xfrm rot="-5400000" flipH="1">
            <a:off x="2475711" y="4400180"/>
            <a:ext cx="688800" cy="817500"/>
          </a:xfrm>
          <a:prstGeom prst="bentConnector3">
            <a:avLst>
              <a:gd name="adj1" fmla="val 49989"/>
            </a:avLst>
          </a:prstGeom>
          <a:noFill/>
          <a:ln w="9525" cap="flat" cmpd="sng">
            <a:solidFill>
              <a:srgbClr val="7F7F7F"/>
            </a:solidFill>
            <a:prstDash val="solid"/>
            <a:round/>
            <a:headEnd type="none" w="sm" len="sm"/>
            <a:tailEnd type="none" w="sm" len="sm"/>
          </a:ln>
        </p:spPr>
      </p:cxnSp>
      <p:cxnSp>
        <p:nvCxnSpPr>
          <p:cNvPr id="509" name="Google Shape;509;p30"/>
          <p:cNvCxnSpPr>
            <a:stCxn id="476" idx="2"/>
            <a:endCxn id="490" idx="0"/>
          </p:cNvCxnSpPr>
          <p:nvPr/>
        </p:nvCxnSpPr>
        <p:spPr>
          <a:xfrm rot="5400000">
            <a:off x="1658211" y="4400180"/>
            <a:ext cx="688800" cy="817500"/>
          </a:xfrm>
          <a:prstGeom prst="bentConnector3">
            <a:avLst>
              <a:gd name="adj1" fmla="val 50000"/>
            </a:avLst>
          </a:prstGeom>
          <a:noFill/>
          <a:ln w="9525" cap="flat" cmpd="sng">
            <a:solidFill>
              <a:srgbClr val="7F7F7F"/>
            </a:solidFill>
            <a:prstDash val="solid"/>
            <a:round/>
            <a:headEnd type="none" w="sm" len="sm"/>
            <a:tailEnd type="none" w="sm" len="sm"/>
          </a:ln>
        </p:spPr>
      </p:cxnSp>
      <p:sp>
        <p:nvSpPr>
          <p:cNvPr id="510" name="Google Shape;510;p30"/>
          <p:cNvSpPr/>
          <p:nvPr/>
        </p:nvSpPr>
        <p:spPr>
          <a:xfrm>
            <a:off x="4122429" y="3589430"/>
            <a:ext cx="3615918" cy="1091095"/>
          </a:xfrm>
          <a:prstGeom prst="rect">
            <a:avLst/>
          </a:prstGeom>
          <a:noFill/>
          <a:ln>
            <a:noFill/>
          </a:ln>
        </p:spPr>
        <p:txBody>
          <a:bodyPr spcFirstLastPara="1" wrap="square" lIns="180000" tIns="45700" rIns="180000" bIns="45700" anchor="ctr" anchorCtr="0">
            <a:noAutofit/>
          </a:bodyPr>
          <a:lstStyle/>
          <a:p>
            <a:pPr marL="0" marR="0" lvl="0" indent="0" algn="l" rtl="0">
              <a:lnSpc>
                <a:spcPct val="110000"/>
              </a:lnSpc>
              <a:spcBef>
                <a:spcPts val="0"/>
              </a:spcBef>
              <a:spcAft>
                <a:spcPts val="0"/>
              </a:spcAft>
              <a:buClr>
                <a:srgbClr val="000000"/>
              </a:buClr>
              <a:buSzPts val="1400"/>
              <a:buFont typeface="Arial"/>
              <a:buNone/>
            </a:pPr>
            <a:r>
              <a:rPr lang="no-NO" sz="1400" b="1" i="0" u="none" strike="noStrike" cap="none">
                <a:solidFill>
                  <a:srgbClr val="014452"/>
                </a:solidFill>
                <a:latin typeface="Arial"/>
                <a:ea typeface="Arial"/>
                <a:cs typeface="Arial"/>
                <a:sym typeface="Arial"/>
              </a:rPr>
              <a:t>To get these to function together there is a need of a platform that integrates and jointly operate the assets =&gt; no platforms that fix this to date</a:t>
            </a:r>
            <a:endParaRPr sz="1400" b="0" i="0" u="none" strike="noStrike" cap="none">
              <a:solidFill>
                <a:srgbClr val="000000"/>
              </a:solidFill>
              <a:latin typeface="Arial"/>
              <a:ea typeface="Arial"/>
              <a:cs typeface="Arial"/>
              <a:sym typeface="Arial"/>
            </a:endParaRPr>
          </a:p>
        </p:txBody>
      </p:sp>
      <p:sp>
        <p:nvSpPr>
          <p:cNvPr id="511" name="Google Shape;511;p30"/>
          <p:cNvSpPr/>
          <p:nvPr/>
        </p:nvSpPr>
        <p:spPr>
          <a:xfrm>
            <a:off x="4122429" y="5153182"/>
            <a:ext cx="3615918" cy="1091095"/>
          </a:xfrm>
          <a:prstGeom prst="rect">
            <a:avLst/>
          </a:prstGeom>
          <a:noFill/>
          <a:ln>
            <a:noFill/>
          </a:ln>
        </p:spPr>
        <p:txBody>
          <a:bodyPr spcFirstLastPara="1" wrap="square" lIns="180000" tIns="45700" rIns="180000" bIns="45700" anchor="ctr" anchorCtr="0">
            <a:noAutofit/>
          </a:bodyPr>
          <a:lstStyle/>
          <a:p>
            <a:pPr marL="0" marR="0" lvl="0" indent="0" algn="l" rtl="0">
              <a:lnSpc>
                <a:spcPct val="110000"/>
              </a:lnSpc>
              <a:spcBef>
                <a:spcPts val="0"/>
              </a:spcBef>
              <a:spcAft>
                <a:spcPts val="0"/>
              </a:spcAft>
              <a:buClr>
                <a:srgbClr val="000000"/>
              </a:buClr>
              <a:buSzPts val="1400"/>
              <a:buFont typeface="Arial"/>
              <a:buNone/>
            </a:pPr>
            <a:r>
              <a:rPr lang="no-NO" sz="1400" b="1" i="0" u="none" strike="noStrike" cap="none">
                <a:solidFill>
                  <a:srgbClr val="7F7F7F"/>
                </a:solidFill>
                <a:latin typeface="Arial"/>
                <a:ea typeface="Arial"/>
                <a:cs typeface="Arial"/>
                <a:sym typeface="Arial"/>
              </a:rPr>
              <a:t>This limits the # of autonomous solutions we see in the market today, as this is a requirement for an asset owner</a:t>
            </a:r>
            <a:endParaRPr sz="1400" b="0" i="0" u="none" strike="noStrike" cap="none">
              <a:solidFill>
                <a:srgbClr val="000000"/>
              </a:solidFill>
              <a:latin typeface="Arial"/>
              <a:ea typeface="Arial"/>
              <a:cs typeface="Arial"/>
              <a:sym typeface="Arial"/>
            </a:endParaRPr>
          </a:p>
        </p:txBody>
      </p:sp>
      <p:pic>
        <p:nvPicPr>
          <p:cNvPr id="512" name="Google Shape;512;p30"/>
          <p:cNvPicPr preferRelativeResize="0"/>
          <p:nvPr/>
        </p:nvPicPr>
        <p:blipFill rotWithShape="1">
          <a:blip r:embed="rId14">
            <a:alphaModFix amt="50000"/>
          </a:blip>
          <a:srcRect/>
          <a:stretch/>
        </p:blipFill>
        <p:spPr>
          <a:xfrm>
            <a:off x="2886824" y="3952046"/>
            <a:ext cx="1297428" cy="365863"/>
          </a:xfrm>
          <a:prstGeom prst="rect">
            <a:avLst/>
          </a:prstGeom>
          <a:noFill/>
          <a:ln>
            <a:noFill/>
          </a:ln>
        </p:spPr>
      </p:pic>
      <p:grpSp>
        <p:nvGrpSpPr>
          <p:cNvPr id="513" name="Google Shape;513;p30"/>
          <p:cNvGrpSpPr/>
          <p:nvPr/>
        </p:nvGrpSpPr>
        <p:grpSpPr>
          <a:xfrm>
            <a:off x="2614272" y="5730056"/>
            <a:ext cx="1229464" cy="315046"/>
            <a:chOff x="8490630" y="5566417"/>
            <a:chExt cx="1683187" cy="431311"/>
          </a:xfrm>
        </p:grpSpPr>
        <p:pic>
          <p:nvPicPr>
            <p:cNvPr id="514" name="Google Shape;514;p30" descr="Crane with solid fill"/>
            <p:cNvPicPr preferRelativeResize="0"/>
            <p:nvPr/>
          </p:nvPicPr>
          <p:blipFill rotWithShape="1">
            <a:blip r:embed="rId15">
              <a:alphaModFix/>
            </a:blip>
            <a:srcRect/>
            <a:stretch/>
          </p:blipFill>
          <p:spPr>
            <a:xfrm>
              <a:off x="8490630" y="5566417"/>
              <a:ext cx="421310" cy="421310"/>
            </a:xfrm>
            <a:prstGeom prst="rect">
              <a:avLst/>
            </a:prstGeom>
            <a:noFill/>
            <a:ln>
              <a:noFill/>
            </a:ln>
          </p:spPr>
        </p:pic>
        <p:pic>
          <p:nvPicPr>
            <p:cNvPr id="515" name="Google Shape;515;p30" descr="Factory with solid fill"/>
            <p:cNvPicPr preferRelativeResize="0"/>
            <p:nvPr/>
          </p:nvPicPr>
          <p:blipFill rotWithShape="1">
            <a:blip r:embed="rId16">
              <a:alphaModFix/>
            </a:blip>
            <a:srcRect/>
            <a:stretch/>
          </p:blipFill>
          <p:spPr>
            <a:xfrm>
              <a:off x="9758750" y="5569538"/>
              <a:ext cx="415067" cy="415067"/>
            </a:xfrm>
            <a:prstGeom prst="rect">
              <a:avLst/>
            </a:prstGeom>
            <a:noFill/>
            <a:ln>
              <a:noFill/>
            </a:ln>
          </p:spPr>
        </p:pic>
        <p:pic>
          <p:nvPicPr>
            <p:cNvPr id="516" name="Google Shape;516;p30" descr="Truck with solid fill"/>
            <p:cNvPicPr preferRelativeResize="0"/>
            <p:nvPr/>
          </p:nvPicPr>
          <p:blipFill rotWithShape="1">
            <a:blip r:embed="rId17">
              <a:alphaModFix/>
            </a:blip>
            <a:srcRect/>
            <a:stretch/>
          </p:blipFill>
          <p:spPr>
            <a:xfrm>
              <a:off x="9159932" y="5646903"/>
              <a:ext cx="350825" cy="350825"/>
            </a:xfrm>
            <a:prstGeom prst="rect">
              <a:avLst/>
            </a:prstGeom>
            <a:noFill/>
            <a:ln>
              <a:noFill/>
            </a:ln>
          </p:spPr>
        </p:pic>
        <p:grpSp>
          <p:nvGrpSpPr>
            <p:cNvPr id="517" name="Google Shape;517;p30"/>
            <p:cNvGrpSpPr/>
            <p:nvPr/>
          </p:nvGrpSpPr>
          <p:grpSpPr>
            <a:xfrm>
              <a:off x="9544753" y="5749756"/>
              <a:ext cx="180000" cy="100565"/>
              <a:chOff x="9558430" y="5749756"/>
              <a:chExt cx="180000" cy="100565"/>
            </a:xfrm>
          </p:grpSpPr>
          <p:cxnSp>
            <p:nvCxnSpPr>
              <p:cNvPr id="518" name="Google Shape;518;p30"/>
              <p:cNvCxnSpPr/>
              <p:nvPr/>
            </p:nvCxnSpPr>
            <p:spPr>
              <a:xfrm>
                <a:off x="9558430" y="5850321"/>
                <a:ext cx="180000" cy="0"/>
              </a:xfrm>
              <a:prstGeom prst="straightConnector1">
                <a:avLst/>
              </a:prstGeom>
              <a:noFill/>
              <a:ln w="9525" cap="flat" cmpd="sng">
                <a:solidFill>
                  <a:schemeClr val="lt1"/>
                </a:solidFill>
                <a:prstDash val="solid"/>
                <a:round/>
                <a:headEnd type="none" w="sm" len="sm"/>
                <a:tailEnd type="triangle" w="med" len="med"/>
              </a:ln>
            </p:spPr>
          </p:cxnSp>
          <p:cxnSp>
            <p:nvCxnSpPr>
              <p:cNvPr id="519" name="Google Shape;519;p30"/>
              <p:cNvCxnSpPr/>
              <p:nvPr/>
            </p:nvCxnSpPr>
            <p:spPr>
              <a:xfrm rot="10800000">
                <a:off x="9558430" y="5749756"/>
                <a:ext cx="180000" cy="0"/>
              </a:xfrm>
              <a:prstGeom prst="straightConnector1">
                <a:avLst/>
              </a:prstGeom>
              <a:noFill/>
              <a:ln w="9525" cap="flat" cmpd="sng">
                <a:solidFill>
                  <a:schemeClr val="lt1"/>
                </a:solidFill>
                <a:prstDash val="solid"/>
                <a:round/>
                <a:headEnd type="none" w="sm" len="sm"/>
                <a:tailEnd type="triangle" w="med" len="med"/>
              </a:ln>
            </p:spPr>
          </p:cxnSp>
        </p:grpSp>
        <p:grpSp>
          <p:nvGrpSpPr>
            <p:cNvPr id="520" name="Google Shape;520;p30"/>
            <p:cNvGrpSpPr/>
            <p:nvPr/>
          </p:nvGrpSpPr>
          <p:grpSpPr>
            <a:xfrm>
              <a:off x="8945936" y="5749756"/>
              <a:ext cx="180000" cy="100565"/>
              <a:chOff x="8947981" y="5749756"/>
              <a:chExt cx="180000" cy="100565"/>
            </a:xfrm>
          </p:grpSpPr>
          <p:cxnSp>
            <p:nvCxnSpPr>
              <p:cNvPr id="521" name="Google Shape;521;p30"/>
              <p:cNvCxnSpPr/>
              <p:nvPr/>
            </p:nvCxnSpPr>
            <p:spPr>
              <a:xfrm>
                <a:off x="8947981" y="5850321"/>
                <a:ext cx="180000" cy="0"/>
              </a:xfrm>
              <a:prstGeom prst="straightConnector1">
                <a:avLst/>
              </a:prstGeom>
              <a:noFill/>
              <a:ln w="9525" cap="flat" cmpd="sng">
                <a:solidFill>
                  <a:schemeClr val="lt1"/>
                </a:solidFill>
                <a:prstDash val="solid"/>
                <a:round/>
                <a:headEnd type="none" w="sm" len="sm"/>
                <a:tailEnd type="triangle" w="med" len="med"/>
              </a:ln>
            </p:spPr>
          </p:cxnSp>
          <p:cxnSp>
            <p:nvCxnSpPr>
              <p:cNvPr id="522" name="Google Shape;522;p30"/>
              <p:cNvCxnSpPr/>
              <p:nvPr/>
            </p:nvCxnSpPr>
            <p:spPr>
              <a:xfrm rot="10800000">
                <a:off x="8947981" y="5749756"/>
                <a:ext cx="180000" cy="0"/>
              </a:xfrm>
              <a:prstGeom prst="straightConnector1">
                <a:avLst/>
              </a:prstGeom>
              <a:noFill/>
              <a:ln w="9525" cap="flat" cmpd="sng">
                <a:solidFill>
                  <a:schemeClr val="lt1"/>
                </a:solidFill>
                <a:prstDash val="solid"/>
                <a:round/>
                <a:headEnd type="none" w="sm" len="sm"/>
                <a:tailEnd type="triangle" w="med" len="med"/>
              </a:ln>
            </p:spPr>
          </p:cxnSp>
        </p:gr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3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p>
            <a:pPr marL="0" lvl="0" indent="0" algn="r" rtl="0">
              <a:lnSpc>
                <a:spcPct val="100000"/>
              </a:lnSpc>
              <a:spcBef>
                <a:spcPts val="0"/>
              </a:spcBef>
              <a:spcAft>
                <a:spcPts val="0"/>
              </a:spcAft>
              <a:buSzPts val="1300"/>
              <a:buNone/>
            </a:pPr>
            <a:fld id="{00000000-1234-1234-1234-123412341234}" type="slidenum">
              <a:rPr lang="no-NO"/>
              <a:t>7</a:t>
            </a:fld>
            <a:endParaRPr/>
          </a:p>
        </p:txBody>
      </p:sp>
      <p:sp>
        <p:nvSpPr>
          <p:cNvPr id="528" name="Google Shape;528;p38"/>
          <p:cNvSpPr txBox="1">
            <a:spLocks noGrp="1"/>
          </p:cNvSpPr>
          <p:nvPr>
            <p:ph type="title"/>
          </p:nvPr>
        </p:nvSpPr>
        <p:spPr>
          <a:xfrm>
            <a:off x="553400" y="89375"/>
            <a:ext cx="9773100" cy="11261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0288A5"/>
              </a:buClr>
              <a:buSzPts val="3700"/>
              <a:buFont typeface="Open Sans"/>
              <a:buNone/>
            </a:pPr>
            <a:r>
              <a:rPr lang="no-NO" b="1"/>
              <a:t>xFlow ® - Mission management system for autonomous assets</a:t>
            </a:r>
            <a:endParaRPr/>
          </a:p>
        </p:txBody>
      </p:sp>
      <p:sp>
        <p:nvSpPr>
          <p:cNvPr id="529" name="Google Shape;529;p38"/>
          <p:cNvSpPr/>
          <p:nvPr/>
        </p:nvSpPr>
        <p:spPr>
          <a:xfrm>
            <a:off x="8492205" y="9593332"/>
            <a:ext cx="3699795" cy="121384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no-NO" sz="1100" b="0" i="0" u="none" strike="noStrike" cap="none">
                <a:solidFill>
                  <a:schemeClr val="accent5"/>
                </a:solidFill>
                <a:latin typeface="Arial"/>
                <a:ea typeface="Arial"/>
                <a:cs typeface="Arial"/>
                <a:sym typeface="Arial"/>
              </a:rPr>
              <a:t>xx</a:t>
            </a:r>
            <a:endParaRPr sz="1400" b="0" i="0" u="none" strike="noStrike" cap="none">
              <a:solidFill>
                <a:srgbClr val="000000"/>
              </a:solidFill>
              <a:latin typeface="Arial"/>
              <a:ea typeface="Arial"/>
              <a:cs typeface="Arial"/>
              <a:sym typeface="Arial"/>
            </a:endParaRPr>
          </a:p>
        </p:txBody>
      </p:sp>
      <p:grpSp>
        <p:nvGrpSpPr>
          <p:cNvPr id="530" name="Google Shape;530;p38"/>
          <p:cNvGrpSpPr/>
          <p:nvPr/>
        </p:nvGrpSpPr>
        <p:grpSpPr>
          <a:xfrm>
            <a:off x="4990739" y="1807934"/>
            <a:ext cx="2210522" cy="1204717"/>
            <a:chOff x="1455571" y="2775578"/>
            <a:chExt cx="1119680" cy="610217"/>
          </a:xfrm>
        </p:grpSpPr>
        <p:pic>
          <p:nvPicPr>
            <p:cNvPr id="531" name="Google Shape;531;p38" descr="Cloud outline"/>
            <p:cNvPicPr preferRelativeResize="0"/>
            <p:nvPr/>
          </p:nvPicPr>
          <p:blipFill rotWithShape="1">
            <a:blip r:embed="rId3">
              <a:alphaModFix/>
            </a:blip>
            <a:srcRect t="23178" b="22321"/>
            <a:stretch/>
          </p:blipFill>
          <p:spPr>
            <a:xfrm>
              <a:off x="1455571" y="2775578"/>
              <a:ext cx="1119680" cy="610217"/>
            </a:xfrm>
            <a:prstGeom prst="rect">
              <a:avLst/>
            </a:prstGeom>
            <a:noFill/>
            <a:ln>
              <a:noFill/>
            </a:ln>
          </p:spPr>
        </p:pic>
        <p:sp>
          <p:nvSpPr>
            <p:cNvPr id="532" name="Google Shape;532;p38"/>
            <p:cNvSpPr/>
            <p:nvPr/>
          </p:nvSpPr>
          <p:spPr>
            <a:xfrm>
              <a:off x="1535839" y="2999410"/>
              <a:ext cx="959144" cy="33161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no-NO" sz="2000" b="1" i="0" u="none" strike="noStrike" cap="none">
                  <a:solidFill>
                    <a:schemeClr val="accent5"/>
                  </a:solidFill>
                  <a:latin typeface="Arial"/>
                  <a:ea typeface="Arial"/>
                  <a:cs typeface="Arial"/>
                  <a:sym typeface="Arial"/>
                </a:rPr>
                <a:t>xFlow®</a:t>
              </a:r>
              <a:endParaRPr sz="2000" b="1" i="0" u="none" strike="noStrike" cap="none">
                <a:solidFill>
                  <a:schemeClr val="accent5"/>
                </a:solidFill>
                <a:latin typeface="Arial"/>
                <a:ea typeface="Arial"/>
                <a:cs typeface="Arial"/>
                <a:sym typeface="Arial"/>
              </a:endParaRPr>
            </a:p>
          </p:txBody>
        </p:sp>
      </p:grpSp>
      <p:grpSp>
        <p:nvGrpSpPr>
          <p:cNvPr id="533" name="Google Shape;533;p38"/>
          <p:cNvGrpSpPr/>
          <p:nvPr/>
        </p:nvGrpSpPr>
        <p:grpSpPr>
          <a:xfrm>
            <a:off x="1122545" y="3577166"/>
            <a:ext cx="2767827" cy="975802"/>
            <a:chOff x="1006750" y="2370506"/>
            <a:chExt cx="2767827" cy="975802"/>
          </a:xfrm>
        </p:grpSpPr>
        <p:grpSp>
          <p:nvGrpSpPr>
            <p:cNvPr id="534" name="Google Shape;534;p38"/>
            <p:cNvGrpSpPr/>
            <p:nvPr/>
          </p:nvGrpSpPr>
          <p:grpSpPr>
            <a:xfrm>
              <a:off x="1006750" y="2733871"/>
              <a:ext cx="2767827" cy="612437"/>
              <a:chOff x="1231545" y="4440751"/>
              <a:chExt cx="2767827" cy="612437"/>
            </a:xfrm>
          </p:grpSpPr>
          <p:pic>
            <p:nvPicPr>
              <p:cNvPr id="535" name="Google Shape;535;p38" descr="Streetlight with solid fill"/>
              <p:cNvPicPr preferRelativeResize="0"/>
              <p:nvPr/>
            </p:nvPicPr>
            <p:blipFill rotWithShape="1">
              <a:blip r:embed="rId4">
                <a:alphaModFix/>
              </a:blip>
              <a:srcRect/>
              <a:stretch/>
            </p:blipFill>
            <p:spPr>
              <a:xfrm>
                <a:off x="2002221" y="4507389"/>
                <a:ext cx="301854" cy="301854"/>
              </a:xfrm>
              <a:prstGeom prst="rect">
                <a:avLst/>
              </a:prstGeom>
              <a:noFill/>
              <a:ln>
                <a:noFill/>
              </a:ln>
            </p:spPr>
          </p:pic>
          <p:cxnSp>
            <p:nvCxnSpPr>
              <p:cNvPr id="536" name="Google Shape;536;p38"/>
              <p:cNvCxnSpPr/>
              <p:nvPr/>
            </p:nvCxnSpPr>
            <p:spPr>
              <a:xfrm>
                <a:off x="1231545" y="4794509"/>
                <a:ext cx="2473863" cy="0"/>
              </a:xfrm>
              <a:prstGeom prst="straightConnector1">
                <a:avLst/>
              </a:prstGeom>
              <a:noFill/>
              <a:ln w="9525" cap="flat" cmpd="sng">
                <a:solidFill>
                  <a:schemeClr val="dk1"/>
                </a:solidFill>
                <a:prstDash val="solid"/>
                <a:round/>
                <a:headEnd type="none" w="sm" len="sm"/>
                <a:tailEnd type="none" w="sm" len="sm"/>
              </a:ln>
            </p:spPr>
          </p:cxnSp>
          <p:cxnSp>
            <p:nvCxnSpPr>
              <p:cNvPr id="537" name="Google Shape;537;p38"/>
              <p:cNvCxnSpPr/>
              <p:nvPr/>
            </p:nvCxnSpPr>
            <p:spPr>
              <a:xfrm>
                <a:off x="1525509" y="5010409"/>
                <a:ext cx="2473863" cy="0"/>
              </a:xfrm>
              <a:prstGeom prst="straightConnector1">
                <a:avLst/>
              </a:prstGeom>
              <a:noFill/>
              <a:ln w="9525" cap="flat" cmpd="sng">
                <a:solidFill>
                  <a:schemeClr val="dk1"/>
                </a:solidFill>
                <a:prstDash val="solid"/>
                <a:round/>
                <a:headEnd type="none" w="sm" len="sm"/>
                <a:tailEnd type="none" w="sm" len="sm"/>
              </a:ln>
            </p:spPr>
          </p:cxnSp>
          <p:cxnSp>
            <p:nvCxnSpPr>
              <p:cNvPr id="538" name="Google Shape;538;p38"/>
              <p:cNvCxnSpPr/>
              <p:nvPr/>
            </p:nvCxnSpPr>
            <p:spPr>
              <a:xfrm>
                <a:off x="1382784" y="4896109"/>
                <a:ext cx="2473863" cy="0"/>
              </a:xfrm>
              <a:prstGeom prst="straightConnector1">
                <a:avLst/>
              </a:prstGeom>
              <a:noFill/>
              <a:ln w="9525" cap="flat" cmpd="sng">
                <a:solidFill>
                  <a:schemeClr val="dk1"/>
                </a:solidFill>
                <a:prstDash val="lgDash"/>
                <a:round/>
                <a:headEnd type="none" w="sm" len="sm"/>
                <a:tailEnd type="none" w="sm" len="sm"/>
              </a:ln>
            </p:spPr>
          </p:cxnSp>
          <p:grpSp>
            <p:nvGrpSpPr>
              <p:cNvPr id="539" name="Google Shape;539;p38"/>
              <p:cNvGrpSpPr/>
              <p:nvPr/>
            </p:nvGrpSpPr>
            <p:grpSpPr>
              <a:xfrm>
                <a:off x="1477494" y="4440751"/>
                <a:ext cx="355483" cy="503073"/>
                <a:chOff x="1416167" y="4634397"/>
                <a:chExt cx="355483" cy="503073"/>
              </a:xfrm>
            </p:grpSpPr>
            <p:pic>
              <p:nvPicPr>
                <p:cNvPr id="540" name="Google Shape;540;p38" descr="Bus with solid fill"/>
                <p:cNvPicPr preferRelativeResize="0"/>
                <p:nvPr/>
              </p:nvPicPr>
              <p:blipFill rotWithShape="1">
                <a:blip r:embed="rId5">
                  <a:alphaModFix/>
                </a:blip>
                <a:srcRect/>
                <a:stretch/>
              </p:blipFill>
              <p:spPr>
                <a:xfrm>
                  <a:off x="1416167" y="4781987"/>
                  <a:ext cx="355483" cy="355483"/>
                </a:xfrm>
                <a:prstGeom prst="rect">
                  <a:avLst/>
                </a:prstGeom>
                <a:noFill/>
                <a:ln>
                  <a:noFill/>
                </a:ln>
              </p:spPr>
            </p:pic>
            <p:pic>
              <p:nvPicPr>
                <p:cNvPr id="541" name="Google Shape;541;p38" descr="Wi-Fi outline"/>
                <p:cNvPicPr preferRelativeResize="0"/>
                <p:nvPr/>
              </p:nvPicPr>
              <p:blipFill rotWithShape="1">
                <a:blip r:embed="rId6">
                  <a:alphaModFix/>
                </a:blip>
                <a:srcRect/>
                <a:stretch/>
              </p:blipFill>
              <p:spPr>
                <a:xfrm>
                  <a:off x="1458082" y="4634397"/>
                  <a:ext cx="268652" cy="268652"/>
                </a:xfrm>
                <a:prstGeom prst="rect">
                  <a:avLst/>
                </a:prstGeom>
                <a:noFill/>
                <a:ln>
                  <a:noFill/>
                </a:ln>
              </p:spPr>
            </p:pic>
          </p:grpSp>
          <p:pic>
            <p:nvPicPr>
              <p:cNvPr id="542" name="Google Shape;542;p38" descr="Car with solid fill"/>
              <p:cNvPicPr preferRelativeResize="0"/>
              <p:nvPr/>
            </p:nvPicPr>
            <p:blipFill rotWithShape="1">
              <a:blip r:embed="rId7">
                <a:alphaModFix/>
              </a:blip>
              <a:srcRect/>
              <a:stretch/>
            </p:blipFill>
            <p:spPr>
              <a:xfrm>
                <a:off x="2074395" y="4641730"/>
                <a:ext cx="302093" cy="302093"/>
              </a:xfrm>
              <a:prstGeom prst="rect">
                <a:avLst/>
              </a:prstGeom>
              <a:noFill/>
              <a:ln>
                <a:noFill/>
              </a:ln>
            </p:spPr>
          </p:pic>
          <p:grpSp>
            <p:nvGrpSpPr>
              <p:cNvPr id="543" name="Google Shape;543;p38"/>
              <p:cNvGrpSpPr/>
              <p:nvPr/>
            </p:nvGrpSpPr>
            <p:grpSpPr>
              <a:xfrm>
                <a:off x="2889901" y="4550115"/>
                <a:ext cx="355483" cy="503073"/>
                <a:chOff x="1416167" y="4634397"/>
                <a:chExt cx="355483" cy="503073"/>
              </a:xfrm>
            </p:grpSpPr>
            <p:pic>
              <p:nvPicPr>
                <p:cNvPr id="544" name="Google Shape;544;p38" descr="Bus with solid fill"/>
                <p:cNvPicPr preferRelativeResize="0"/>
                <p:nvPr/>
              </p:nvPicPr>
              <p:blipFill rotWithShape="1">
                <a:blip r:embed="rId5">
                  <a:alphaModFix/>
                </a:blip>
                <a:srcRect/>
                <a:stretch/>
              </p:blipFill>
              <p:spPr>
                <a:xfrm flipH="1">
                  <a:off x="1416167" y="4781987"/>
                  <a:ext cx="355483" cy="355483"/>
                </a:xfrm>
                <a:prstGeom prst="rect">
                  <a:avLst/>
                </a:prstGeom>
                <a:noFill/>
                <a:ln>
                  <a:noFill/>
                </a:ln>
              </p:spPr>
            </p:pic>
            <p:pic>
              <p:nvPicPr>
                <p:cNvPr id="545" name="Google Shape;545;p38" descr="Wi-Fi outline"/>
                <p:cNvPicPr preferRelativeResize="0"/>
                <p:nvPr/>
              </p:nvPicPr>
              <p:blipFill rotWithShape="1">
                <a:blip r:embed="rId6">
                  <a:alphaModFix/>
                </a:blip>
                <a:srcRect/>
                <a:stretch/>
              </p:blipFill>
              <p:spPr>
                <a:xfrm>
                  <a:off x="1458082" y="4634397"/>
                  <a:ext cx="268652" cy="268652"/>
                </a:xfrm>
                <a:prstGeom prst="rect">
                  <a:avLst/>
                </a:prstGeom>
                <a:noFill/>
                <a:ln>
                  <a:noFill/>
                </a:ln>
              </p:spPr>
            </p:pic>
          </p:grpSp>
          <p:pic>
            <p:nvPicPr>
              <p:cNvPr id="546" name="Google Shape;546;p38" descr="Streetlight with solid fill"/>
              <p:cNvPicPr preferRelativeResize="0"/>
              <p:nvPr/>
            </p:nvPicPr>
            <p:blipFill rotWithShape="1">
              <a:blip r:embed="rId4">
                <a:alphaModFix/>
              </a:blip>
              <a:srcRect/>
              <a:stretch/>
            </p:blipFill>
            <p:spPr>
              <a:xfrm>
                <a:off x="3245258" y="4505008"/>
                <a:ext cx="301854" cy="301854"/>
              </a:xfrm>
              <a:prstGeom prst="rect">
                <a:avLst/>
              </a:prstGeom>
              <a:noFill/>
              <a:ln>
                <a:noFill/>
              </a:ln>
            </p:spPr>
          </p:pic>
        </p:grpSp>
        <p:sp>
          <p:nvSpPr>
            <p:cNvPr id="547" name="Google Shape;547;p38"/>
            <p:cNvSpPr/>
            <p:nvPr/>
          </p:nvSpPr>
          <p:spPr>
            <a:xfrm>
              <a:off x="1006751" y="2370506"/>
              <a:ext cx="2767826" cy="243831"/>
            </a:xfrm>
            <a:prstGeom prst="rect">
              <a:avLst/>
            </a:prstGeom>
            <a:solidFill>
              <a:srgbClr val="BAF2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no-NO" sz="1100" b="1" i="0" u="none" strike="noStrike" cap="none">
                  <a:solidFill>
                    <a:srgbClr val="0288A5"/>
                  </a:solidFill>
                  <a:latin typeface="Arial"/>
                  <a:ea typeface="Arial"/>
                  <a:cs typeface="Arial"/>
                  <a:sym typeface="Arial"/>
                </a:rPr>
                <a:t>Public transportation</a:t>
              </a:r>
              <a:endParaRPr sz="1400" b="0" i="0" u="none" strike="noStrike" cap="none">
                <a:solidFill>
                  <a:srgbClr val="000000"/>
                </a:solidFill>
                <a:latin typeface="Arial"/>
                <a:ea typeface="Arial"/>
                <a:cs typeface="Arial"/>
                <a:sym typeface="Arial"/>
              </a:endParaRPr>
            </a:p>
          </p:txBody>
        </p:sp>
      </p:grpSp>
      <p:grpSp>
        <p:nvGrpSpPr>
          <p:cNvPr id="548" name="Google Shape;548;p38"/>
          <p:cNvGrpSpPr/>
          <p:nvPr/>
        </p:nvGrpSpPr>
        <p:grpSpPr>
          <a:xfrm>
            <a:off x="4712088" y="3577166"/>
            <a:ext cx="2767826" cy="996639"/>
            <a:chOff x="1006751" y="3652265"/>
            <a:chExt cx="2767826" cy="996639"/>
          </a:xfrm>
        </p:grpSpPr>
        <p:grpSp>
          <p:nvGrpSpPr>
            <p:cNvPr id="549" name="Google Shape;549;p38"/>
            <p:cNvGrpSpPr/>
            <p:nvPr/>
          </p:nvGrpSpPr>
          <p:grpSpPr>
            <a:xfrm>
              <a:off x="1130872" y="3991900"/>
              <a:ext cx="2473863" cy="657004"/>
              <a:chOff x="1371245" y="4997740"/>
              <a:chExt cx="2473863" cy="657004"/>
            </a:xfrm>
          </p:grpSpPr>
          <p:pic>
            <p:nvPicPr>
              <p:cNvPr id="550" name="Google Shape;550;p38" descr="Freight with solid fill"/>
              <p:cNvPicPr preferRelativeResize="0"/>
              <p:nvPr/>
            </p:nvPicPr>
            <p:blipFill rotWithShape="1">
              <a:blip r:embed="rId8">
                <a:alphaModFix/>
              </a:blip>
              <a:srcRect b="35062"/>
              <a:stretch/>
            </p:blipFill>
            <p:spPr>
              <a:xfrm>
                <a:off x="2684167" y="4997740"/>
                <a:ext cx="914400" cy="593794"/>
              </a:xfrm>
              <a:prstGeom prst="rect">
                <a:avLst/>
              </a:prstGeom>
              <a:noFill/>
              <a:ln>
                <a:noFill/>
              </a:ln>
            </p:spPr>
          </p:pic>
          <p:cxnSp>
            <p:nvCxnSpPr>
              <p:cNvPr id="551" name="Google Shape;551;p38"/>
              <p:cNvCxnSpPr/>
              <p:nvPr/>
            </p:nvCxnSpPr>
            <p:spPr>
              <a:xfrm>
                <a:off x="1371245" y="5596197"/>
                <a:ext cx="2473863" cy="0"/>
              </a:xfrm>
              <a:prstGeom prst="straightConnector1">
                <a:avLst/>
              </a:prstGeom>
              <a:noFill/>
              <a:ln w="9525" cap="flat" cmpd="sng">
                <a:solidFill>
                  <a:schemeClr val="dk1"/>
                </a:solidFill>
                <a:prstDash val="solid"/>
                <a:round/>
                <a:headEnd type="none" w="sm" len="sm"/>
                <a:tailEnd type="none" w="sm" len="sm"/>
              </a:ln>
            </p:spPr>
          </p:cxnSp>
          <p:pic>
            <p:nvPicPr>
              <p:cNvPr id="552" name="Google Shape;552;p38" descr="Truck with solid fill"/>
              <p:cNvPicPr preferRelativeResize="0"/>
              <p:nvPr/>
            </p:nvPicPr>
            <p:blipFill rotWithShape="1">
              <a:blip r:embed="rId9">
                <a:alphaModFix/>
              </a:blip>
              <a:srcRect/>
              <a:stretch/>
            </p:blipFill>
            <p:spPr>
              <a:xfrm flipH="1">
                <a:off x="1471668" y="5412498"/>
                <a:ext cx="242246" cy="242246"/>
              </a:xfrm>
              <a:prstGeom prst="rect">
                <a:avLst/>
              </a:prstGeom>
              <a:noFill/>
              <a:ln>
                <a:noFill/>
              </a:ln>
            </p:spPr>
          </p:pic>
          <p:pic>
            <p:nvPicPr>
              <p:cNvPr id="553" name="Google Shape;553;p38" descr="Wi-Fi outline"/>
              <p:cNvPicPr preferRelativeResize="0"/>
              <p:nvPr/>
            </p:nvPicPr>
            <p:blipFill rotWithShape="1">
              <a:blip r:embed="rId6">
                <a:alphaModFix/>
              </a:blip>
              <a:srcRect/>
              <a:stretch/>
            </p:blipFill>
            <p:spPr>
              <a:xfrm>
                <a:off x="1451041" y="5349963"/>
                <a:ext cx="158208" cy="158208"/>
              </a:xfrm>
              <a:prstGeom prst="rect">
                <a:avLst/>
              </a:prstGeom>
              <a:noFill/>
              <a:ln>
                <a:noFill/>
              </a:ln>
            </p:spPr>
          </p:pic>
          <p:pic>
            <p:nvPicPr>
              <p:cNvPr id="554" name="Google Shape;554;p38" descr="Wi-Fi outline"/>
              <p:cNvPicPr preferRelativeResize="0"/>
              <p:nvPr/>
            </p:nvPicPr>
            <p:blipFill rotWithShape="1">
              <a:blip r:embed="rId6">
                <a:alphaModFix/>
              </a:blip>
              <a:srcRect/>
              <a:stretch/>
            </p:blipFill>
            <p:spPr>
              <a:xfrm>
                <a:off x="2698229" y="5038289"/>
                <a:ext cx="158208" cy="158208"/>
              </a:xfrm>
              <a:prstGeom prst="rect">
                <a:avLst/>
              </a:prstGeom>
              <a:noFill/>
              <a:ln>
                <a:noFill/>
              </a:ln>
            </p:spPr>
          </p:pic>
          <p:pic>
            <p:nvPicPr>
              <p:cNvPr id="555" name="Google Shape;555;p38" descr="Crane with solid fill"/>
              <p:cNvPicPr preferRelativeResize="0"/>
              <p:nvPr/>
            </p:nvPicPr>
            <p:blipFill rotWithShape="1">
              <a:blip r:embed="rId10">
                <a:alphaModFix/>
              </a:blip>
              <a:srcRect/>
              <a:stretch/>
            </p:blipFill>
            <p:spPr>
              <a:xfrm>
                <a:off x="2169336" y="5108042"/>
                <a:ext cx="536580" cy="536580"/>
              </a:xfrm>
              <a:prstGeom prst="rect">
                <a:avLst/>
              </a:prstGeom>
              <a:noFill/>
              <a:ln>
                <a:noFill/>
              </a:ln>
            </p:spPr>
          </p:pic>
          <p:pic>
            <p:nvPicPr>
              <p:cNvPr id="556" name="Google Shape;556;p38" descr="Wi-Fi outline"/>
              <p:cNvPicPr preferRelativeResize="0"/>
              <p:nvPr/>
            </p:nvPicPr>
            <p:blipFill rotWithShape="1">
              <a:blip r:embed="rId6">
                <a:alphaModFix/>
              </a:blip>
              <a:srcRect/>
              <a:stretch/>
            </p:blipFill>
            <p:spPr>
              <a:xfrm>
                <a:off x="2283315" y="5028464"/>
                <a:ext cx="158208" cy="158208"/>
              </a:xfrm>
              <a:prstGeom prst="rect">
                <a:avLst/>
              </a:prstGeom>
              <a:noFill/>
              <a:ln>
                <a:noFill/>
              </a:ln>
            </p:spPr>
          </p:pic>
          <p:pic>
            <p:nvPicPr>
              <p:cNvPr id="557" name="Google Shape;557;p38" descr="Truck with solid fill"/>
              <p:cNvPicPr preferRelativeResize="0"/>
              <p:nvPr/>
            </p:nvPicPr>
            <p:blipFill rotWithShape="1">
              <a:blip r:embed="rId9">
                <a:alphaModFix/>
              </a:blip>
              <a:srcRect/>
              <a:stretch/>
            </p:blipFill>
            <p:spPr>
              <a:xfrm>
                <a:off x="1878865" y="5412496"/>
                <a:ext cx="242246" cy="242246"/>
              </a:xfrm>
              <a:prstGeom prst="rect">
                <a:avLst/>
              </a:prstGeom>
              <a:noFill/>
              <a:ln>
                <a:noFill/>
              </a:ln>
            </p:spPr>
          </p:pic>
          <p:pic>
            <p:nvPicPr>
              <p:cNvPr id="558" name="Google Shape;558;p38" descr="Wi-Fi outline"/>
              <p:cNvPicPr preferRelativeResize="0"/>
              <p:nvPr/>
            </p:nvPicPr>
            <p:blipFill rotWithShape="1">
              <a:blip r:embed="rId6">
                <a:alphaModFix/>
              </a:blip>
              <a:srcRect/>
              <a:stretch/>
            </p:blipFill>
            <p:spPr>
              <a:xfrm flipH="1">
                <a:off x="1985180" y="5352342"/>
                <a:ext cx="158208" cy="158208"/>
              </a:xfrm>
              <a:prstGeom prst="rect">
                <a:avLst/>
              </a:prstGeom>
              <a:noFill/>
              <a:ln>
                <a:noFill/>
              </a:ln>
            </p:spPr>
          </p:pic>
          <p:sp>
            <p:nvSpPr>
              <p:cNvPr id="559" name="Google Shape;559;p38"/>
              <p:cNvSpPr/>
              <p:nvPr/>
            </p:nvSpPr>
            <p:spPr>
              <a:xfrm>
                <a:off x="1875040" y="5460207"/>
                <a:ext cx="158545" cy="758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560" name="Google Shape;560;p38"/>
            <p:cNvSpPr/>
            <p:nvPr/>
          </p:nvSpPr>
          <p:spPr>
            <a:xfrm>
              <a:off x="1006751" y="3652265"/>
              <a:ext cx="2767826" cy="243831"/>
            </a:xfrm>
            <a:prstGeom prst="rect">
              <a:avLst/>
            </a:prstGeom>
            <a:solidFill>
              <a:srgbClr val="BAF2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no-NO" sz="1100" b="1" i="0" u="none" strike="noStrike" cap="none">
                  <a:solidFill>
                    <a:srgbClr val="0288A5"/>
                  </a:solidFill>
                  <a:latin typeface="Arial"/>
                  <a:ea typeface="Arial"/>
                  <a:cs typeface="Arial"/>
                  <a:sym typeface="Arial"/>
                </a:rPr>
                <a:t>Port logistics</a:t>
              </a:r>
              <a:endParaRPr sz="1400" b="0" i="0" u="none" strike="noStrike" cap="none">
                <a:solidFill>
                  <a:srgbClr val="000000"/>
                </a:solidFill>
                <a:latin typeface="Arial"/>
                <a:ea typeface="Arial"/>
                <a:cs typeface="Arial"/>
                <a:sym typeface="Arial"/>
              </a:endParaRPr>
            </a:p>
          </p:txBody>
        </p:sp>
      </p:grpSp>
      <p:grpSp>
        <p:nvGrpSpPr>
          <p:cNvPr id="561" name="Google Shape;561;p38"/>
          <p:cNvGrpSpPr/>
          <p:nvPr/>
        </p:nvGrpSpPr>
        <p:grpSpPr>
          <a:xfrm>
            <a:off x="8301629" y="3577166"/>
            <a:ext cx="2767826" cy="939553"/>
            <a:chOff x="8301629" y="3577166"/>
            <a:chExt cx="2767826" cy="939553"/>
          </a:xfrm>
        </p:grpSpPr>
        <p:grpSp>
          <p:nvGrpSpPr>
            <p:cNvPr id="562" name="Google Shape;562;p38"/>
            <p:cNvGrpSpPr/>
            <p:nvPr/>
          </p:nvGrpSpPr>
          <p:grpSpPr>
            <a:xfrm>
              <a:off x="8418130" y="4071544"/>
              <a:ext cx="2473863" cy="445175"/>
              <a:chOff x="1361717" y="5781133"/>
              <a:chExt cx="2473863" cy="445175"/>
            </a:xfrm>
          </p:grpSpPr>
          <p:pic>
            <p:nvPicPr>
              <p:cNvPr id="563" name="Google Shape;563;p38" descr="Bulldozer with solid fill"/>
              <p:cNvPicPr preferRelativeResize="0"/>
              <p:nvPr/>
            </p:nvPicPr>
            <p:blipFill rotWithShape="1">
              <a:blip r:embed="rId11">
                <a:alphaModFix/>
              </a:blip>
              <a:srcRect/>
              <a:stretch/>
            </p:blipFill>
            <p:spPr>
              <a:xfrm>
                <a:off x="3025029" y="5918588"/>
                <a:ext cx="307720" cy="307720"/>
              </a:xfrm>
              <a:prstGeom prst="rect">
                <a:avLst/>
              </a:prstGeom>
              <a:noFill/>
              <a:ln>
                <a:noFill/>
              </a:ln>
            </p:spPr>
          </p:pic>
          <p:pic>
            <p:nvPicPr>
              <p:cNvPr id="564" name="Google Shape;564;p38" descr="Wi-Fi outline"/>
              <p:cNvPicPr preferRelativeResize="0"/>
              <p:nvPr/>
            </p:nvPicPr>
            <p:blipFill rotWithShape="1">
              <a:blip r:embed="rId6">
                <a:alphaModFix/>
              </a:blip>
              <a:srcRect/>
              <a:stretch/>
            </p:blipFill>
            <p:spPr>
              <a:xfrm>
                <a:off x="2984512" y="5781133"/>
                <a:ext cx="232555" cy="232555"/>
              </a:xfrm>
              <a:prstGeom prst="rect">
                <a:avLst/>
              </a:prstGeom>
              <a:noFill/>
              <a:ln>
                <a:noFill/>
              </a:ln>
            </p:spPr>
          </p:pic>
          <p:cxnSp>
            <p:nvCxnSpPr>
              <p:cNvPr id="565" name="Google Shape;565;p38"/>
              <p:cNvCxnSpPr/>
              <p:nvPr/>
            </p:nvCxnSpPr>
            <p:spPr>
              <a:xfrm>
                <a:off x="1361717" y="6139123"/>
                <a:ext cx="2473863" cy="0"/>
              </a:xfrm>
              <a:prstGeom prst="straightConnector1">
                <a:avLst/>
              </a:prstGeom>
              <a:noFill/>
              <a:ln w="9525" cap="flat" cmpd="sng">
                <a:solidFill>
                  <a:schemeClr val="dk1"/>
                </a:solidFill>
                <a:prstDash val="solid"/>
                <a:round/>
                <a:headEnd type="none" w="sm" len="sm"/>
                <a:tailEnd type="none" w="sm" len="sm"/>
              </a:ln>
            </p:spPr>
          </p:cxnSp>
          <p:pic>
            <p:nvPicPr>
              <p:cNvPr id="566" name="Google Shape;566;p38" descr="Dump truck with solid fill"/>
              <p:cNvPicPr preferRelativeResize="0"/>
              <p:nvPr/>
            </p:nvPicPr>
            <p:blipFill rotWithShape="1">
              <a:blip r:embed="rId12">
                <a:alphaModFix/>
              </a:blip>
              <a:srcRect/>
              <a:stretch/>
            </p:blipFill>
            <p:spPr>
              <a:xfrm>
                <a:off x="2253437" y="5904211"/>
                <a:ext cx="307720" cy="307720"/>
              </a:xfrm>
              <a:prstGeom prst="rect">
                <a:avLst/>
              </a:prstGeom>
              <a:noFill/>
              <a:ln>
                <a:noFill/>
              </a:ln>
            </p:spPr>
          </p:pic>
          <p:pic>
            <p:nvPicPr>
              <p:cNvPr id="567" name="Google Shape;567;p38" descr="Wi-Fi outline"/>
              <p:cNvPicPr preferRelativeResize="0"/>
              <p:nvPr/>
            </p:nvPicPr>
            <p:blipFill rotWithShape="1">
              <a:blip r:embed="rId6">
                <a:alphaModFix/>
              </a:blip>
              <a:srcRect/>
              <a:stretch/>
            </p:blipFill>
            <p:spPr>
              <a:xfrm>
                <a:off x="2377231" y="5781133"/>
                <a:ext cx="232555" cy="232555"/>
              </a:xfrm>
              <a:prstGeom prst="rect">
                <a:avLst/>
              </a:prstGeom>
              <a:noFill/>
              <a:ln>
                <a:noFill/>
              </a:ln>
            </p:spPr>
          </p:pic>
          <p:sp>
            <p:nvSpPr>
              <p:cNvPr id="568" name="Google Shape;568;p38"/>
              <p:cNvSpPr/>
              <p:nvPr/>
            </p:nvSpPr>
            <p:spPr>
              <a:xfrm>
                <a:off x="3340893" y="5886928"/>
                <a:ext cx="307719" cy="257174"/>
              </a:xfrm>
              <a:custGeom>
                <a:avLst/>
                <a:gdLst/>
                <a:ahLst/>
                <a:cxnLst/>
                <a:rect l="l" t="t" r="r" b="b"/>
                <a:pathLst>
                  <a:path w="216694" h="173831" extrusionOk="0">
                    <a:moveTo>
                      <a:pt x="0" y="173831"/>
                    </a:moveTo>
                    <a:lnTo>
                      <a:pt x="216694" y="173831"/>
                    </a:lnTo>
                    <a:lnTo>
                      <a:pt x="92869" y="0"/>
                    </a:lnTo>
                    <a:lnTo>
                      <a:pt x="80963" y="2381"/>
                    </a:lnTo>
                    <a:lnTo>
                      <a:pt x="0" y="173831"/>
                    </a:lnTo>
                    <a:close/>
                  </a:path>
                </a:pathLst>
              </a:custGeom>
              <a:solidFill>
                <a:srgbClr val="01667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69" name="Google Shape;569;p38" descr="Dump truck with solid fill"/>
              <p:cNvPicPr preferRelativeResize="0"/>
              <p:nvPr/>
            </p:nvPicPr>
            <p:blipFill rotWithShape="1">
              <a:blip r:embed="rId12">
                <a:alphaModFix/>
              </a:blip>
              <a:srcRect/>
              <a:stretch/>
            </p:blipFill>
            <p:spPr>
              <a:xfrm flipH="1">
                <a:off x="1591436" y="5904210"/>
                <a:ext cx="307720" cy="307720"/>
              </a:xfrm>
              <a:prstGeom prst="rect">
                <a:avLst/>
              </a:prstGeom>
              <a:noFill/>
              <a:ln>
                <a:noFill/>
              </a:ln>
            </p:spPr>
          </p:pic>
          <p:sp>
            <p:nvSpPr>
              <p:cNvPr id="570" name="Google Shape;570;p38"/>
              <p:cNvSpPr/>
              <p:nvPr/>
            </p:nvSpPr>
            <p:spPr>
              <a:xfrm>
                <a:off x="1740991" y="5949210"/>
                <a:ext cx="134049" cy="45719"/>
              </a:xfrm>
              <a:custGeom>
                <a:avLst/>
                <a:gdLst/>
                <a:ahLst/>
                <a:cxnLst/>
                <a:rect l="l" t="t" r="r" b="b"/>
                <a:pathLst>
                  <a:path w="216694" h="173831" extrusionOk="0">
                    <a:moveTo>
                      <a:pt x="0" y="173831"/>
                    </a:moveTo>
                    <a:lnTo>
                      <a:pt x="216694" y="173831"/>
                    </a:lnTo>
                    <a:lnTo>
                      <a:pt x="92869" y="0"/>
                    </a:lnTo>
                    <a:lnTo>
                      <a:pt x="80963" y="2381"/>
                    </a:lnTo>
                    <a:lnTo>
                      <a:pt x="0" y="173831"/>
                    </a:lnTo>
                    <a:close/>
                  </a:path>
                </a:pathLst>
              </a:custGeom>
              <a:solidFill>
                <a:srgbClr val="01667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71" name="Google Shape;571;p38" descr="Wi-Fi outline"/>
              <p:cNvPicPr preferRelativeResize="0"/>
              <p:nvPr/>
            </p:nvPicPr>
            <p:blipFill rotWithShape="1">
              <a:blip r:embed="rId6">
                <a:alphaModFix/>
              </a:blip>
              <a:srcRect/>
              <a:stretch/>
            </p:blipFill>
            <p:spPr>
              <a:xfrm>
                <a:off x="1548537" y="5781133"/>
                <a:ext cx="232555" cy="232555"/>
              </a:xfrm>
              <a:prstGeom prst="rect">
                <a:avLst/>
              </a:prstGeom>
              <a:noFill/>
              <a:ln>
                <a:noFill/>
              </a:ln>
            </p:spPr>
          </p:pic>
        </p:grpSp>
        <p:sp>
          <p:nvSpPr>
            <p:cNvPr id="572" name="Google Shape;572;p38"/>
            <p:cNvSpPr/>
            <p:nvPr/>
          </p:nvSpPr>
          <p:spPr>
            <a:xfrm>
              <a:off x="8301629" y="3577166"/>
              <a:ext cx="2767826" cy="243831"/>
            </a:xfrm>
            <a:prstGeom prst="rect">
              <a:avLst/>
            </a:prstGeom>
            <a:solidFill>
              <a:srgbClr val="BAF2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no-NO" sz="1100" b="1" i="0" u="none" strike="noStrike" cap="none">
                  <a:solidFill>
                    <a:srgbClr val="0288A5"/>
                  </a:solidFill>
                  <a:latin typeface="Arial"/>
                  <a:ea typeface="Arial"/>
                  <a:cs typeface="Arial"/>
                  <a:sym typeface="Arial"/>
                </a:rPr>
                <a:t>Construction sites</a:t>
              </a:r>
              <a:endParaRPr sz="1400" b="0" i="0" u="none" strike="noStrike" cap="none">
                <a:solidFill>
                  <a:srgbClr val="000000"/>
                </a:solidFill>
                <a:latin typeface="Arial"/>
                <a:ea typeface="Arial"/>
                <a:cs typeface="Arial"/>
                <a:sym typeface="Arial"/>
              </a:endParaRPr>
            </a:p>
          </p:txBody>
        </p:sp>
      </p:grpSp>
      <p:sp>
        <p:nvSpPr>
          <p:cNvPr id="573" name="Google Shape;573;p38"/>
          <p:cNvSpPr/>
          <p:nvPr/>
        </p:nvSpPr>
        <p:spPr>
          <a:xfrm>
            <a:off x="1122545" y="1872542"/>
            <a:ext cx="3110282" cy="1075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no-NO" sz="1400" b="1" i="0" u="none" strike="noStrike" cap="none">
                <a:solidFill>
                  <a:srgbClr val="0288A5"/>
                </a:solidFill>
                <a:latin typeface="Arial"/>
                <a:ea typeface="Arial"/>
                <a:cs typeface="Arial"/>
                <a:sym typeface="Arial"/>
              </a:rPr>
              <a:t>xFlow® is the key to unlock the potential of autonomy in smart cities and modern industry</a:t>
            </a:r>
            <a:endParaRPr sz="1400" b="0" i="0" u="none" strike="noStrike" cap="none">
              <a:solidFill>
                <a:srgbClr val="000000"/>
              </a:solidFill>
              <a:latin typeface="Arial"/>
              <a:ea typeface="Arial"/>
              <a:cs typeface="Arial"/>
              <a:sym typeface="Arial"/>
            </a:endParaRPr>
          </a:p>
        </p:txBody>
      </p:sp>
      <p:grpSp>
        <p:nvGrpSpPr>
          <p:cNvPr id="574" name="Google Shape;574;p38"/>
          <p:cNvGrpSpPr/>
          <p:nvPr/>
        </p:nvGrpSpPr>
        <p:grpSpPr>
          <a:xfrm>
            <a:off x="8993141" y="5076547"/>
            <a:ext cx="2076314" cy="872892"/>
            <a:chOff x="9041321" y="4907822"/>
            <a:chExt cx="2076314" cy="872892"/>
          </a:xfrm>
        </p:grpSpPr>
        <p:sp>
          <p:nvSpPr>
            <p:cNvPr id="575" name="Google Shape;575;p38"/>
            <p:cNvSpPr/>
            <p:nvPr/>
          </p:nvSpPr>
          <p:spPr>
            <a:xfrm>
              <a:off x="9041321" y="4907822"/>
              <a:ext cx="2076314" cy="872892"/>
            </a:xfrm>
            <a:prstGeom prst="rect">
              <a:avLst/>
            </a:prstGeom>
            <a:solidFill>
              <a:srgbClr val="BAF2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76" name="Google Shape;576;p38"/>
            <p:cNvSpPr/>
            <p:nvPr/>
          </p:nvSpPr>
          <p:spPr>
            <a:xfrm>
              <a:off x="9744397" y="4907822"/>
              <a:ext cx="1363882" cy="87289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no-NO" sz="1200" b="1" i="0" u="none" strike="noStrike" cap="none">
                  <a:solidFill>
                    <a:srgbClr val="0288A5"/>
                  </a:solidFill>
                  <a:latin typeface="Arial"/>
                  <a:ea typeface="Arial"/>
                  <a:cs typeface="Arial"/>
                  <a:sym typeface="Arial"/>
                </a:rPr>
                <a:t>Increased </a:t>
              </a:r>
              <a:br>
                <a:rPr lang="no-NO" sz="1200" b="1" i="0" u="none" strike="noStrike" cap="none">
                  <a:solidFill>
                    <a:srgbClr val="0288A5"/>
                  </a:solidFill>
                  <a:latin typeface="Arial"/>
                  <a:ea typeface="Arial"/>
                  <a:cs typeface="Arial"/>
                  <a:sym typeface="Arial"/>
                </a:rPr>
              </a:br>
              <a:r>
                <a:rPr lang="no-NO" sz="1200" b="1" i="0" u="none" strike="noStrike" cap="none">
                  <a:solidFill>
                    <a:srgbClr val="0288A5"/>
                  </a:solidFill>
                  <a:latin typeface="Arial"/>
                  <a:ea typeface="Arial"/>
                  <a:cs typeface="Arial"/>
                  <a:sym typeface="Arial"/>
                </a:rPr>
                <a:t>work safety</a:t>
              </a:r>
              <a:endParaRPr sz="1400" b="0" i="0" u="none" strike="noStrike" cap="none">
                <a:solidFill>
                  <a:srgbClr val="000000"/>
                </a:solidFill>
                <a:latin typeface="Arial"/>
                <a:ea typeface="Arial"/>
                <a:cs typeface="Arial"/>
                <a:sym typeface="Arial"/>
              </a:endParaRPr>
            </a:p>
          </p:txBody>
        </p:sp>
        <p:pic>
          <p:nvPicPr>
            <p:cNvPr id="577" name="Google Shape;577;p38" descr="Shield Cross with solid fill"/>
            <p:cNvPicPr preferRelativeResize="0"/>
            <p:nvPr/>
          </p:nvPicPr>
          <p:blipFill rotWithShape="1">
            <a:blip r:embed="rId13">
              <a:alphaModFix/>
            </a:blip>
            <a:srcRect/>
            <a:stretch/>
          </p:blipFill>
          <p:spPr>
            <a:xfrm>
              <a:off x="9184606" y="5080283"/>
              <a:ext cx="527970" cy="527970"/>
            </a:xfrm>
            <a:prstGeom prst="rect">
              <a:avLst/>
            </a:prstGeom>
            <a:noFill/>
            <a:ln>
              <a:noFill/>
            </a:ln>
          </p:spPr>
        </p:pic>
      </p:grpSp>
      <p:grpSp>
        <p:nvGrpSpPr>
          <p:cNvPr id="578" name="Google Shape;578;p38"/>
          <p:cNvGrpSpPr/>
          <p:nvPr/>
        </p:nvGrpSpPr>
        <p:grpSpPr>
          <a:xfrm>
            <a:off x="3746077" y="5076547"/>
            <a:ext cx="2076314" cy="872892"/>
            <a:chOff x="9041321" y="2885717"/>
            <a:chExt cx="2076314" cy="872892"/>
          </a:xfrm>
        </p:grpSpPr>
        <p:sp>
          <p:nvSpPr>
            <p:cNvPr id="579" name="Google Shape;579;p38"/>
            <p:cNvSpPr/>
            <p:nvPr/>
          </p:nvSpPr>
          <p:spPr>
            <a:xfrm>
              <a:off x="9041321" y="2885717"/>
              <a:ext cx="2076314" cy="872892"/>
            </a:xfrm>
            <a:prstGeom prst="rect">
              <a:avLst/>
            </a:prstGeom>
            <a:solidFill>
              <a:srgbClr val="BAF2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0" name="Google Shape;580;p38"/>
            <p:cNvSpPr/>
            <p:nvPr/>
          </p:nvSpPr>
          <p:spPr>
            <a:xfrm>
              <a:off x="9744397" y="2885717"/>
              <a:ext cx="1363882" cy="87289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no-NO" sz="1200" b="1" i="0" u="none" strike="noStrike" cap="none">
                  <a:solidFill>
                    <a:srgbClr val="0288A5"/>
                  </a:solidFill>
                  <a:latin typeface="Arial"/>
                  <a:ea typeface="Arial"/>
                  <a:cs typeface="Arial"/>
                  <a:sym typeface="Arial"/>
                </a:rPr>
                <a:t>Enabler of the green transition</a:t>
              </a:r>
              <a:endParaRPr sz="1400" b="0" i="0" u="none" strike="noStrike" cap="none">
                <a:solidFill>
                  <a:srgbClr val="000000"/>
                </a:solidFill>
                <a:latin typeface="Arial"/>
                <a:ea typeface="Arial"/>
                <a:cs typeface="Arial"/>
                <a:sym typeface="Arial"/>
              </a:endParaRPr>
            </a:p>
          </p:txBody>
        </p:sp>
        <p:pic>
          <p:nvPicPr>
            <p:cNvPr id="581" name="Google Shape;581;p38" descr="Renewable Energy with solid fill"/>
            <p:cNvPicPr preferRelativeResize="0"/>
            <p:nvPr/>
          </p:nvPicPr>
          <p:blipFill rotWithShape="1">
            <a:blip r:embed="rId14">
              <a:alphaModFix/>
            </a:blip>
            <a:srcRect/>
            <a:stretch/>
          </p:blipFill>
          <p:spPr>
            <a:xfrm>
              <a:off x="9184606" y="3058178"/>
              <a:ext cx="527970" cy="527970"/>
            </a:xfrm>
            <a:prstGeom prst="rect">
              <a:avLst/>
            </a:prstGeom>
            <a:noFill/>
            <a:ln>
              <a:noFill/>
            </a:ln>
          </p:spPr>
        </p:pic>
      </p:grpSp>
      <p:grpSp>
        <p:nvGrpSpPr>
          <p:cNvPr id="582" name="Google Shape;582;p38"/>
          <p:cNvGrpSpPr/>
          <p:nvPr/>
        </p:nvGrpSpPr>
        <p:grpSpPr>
          <a:xfrm>
            <a:off x="6369609" y="5076547"/>
            <a:ext cx="2076314" cy="872892"/>
            <a:chOff x="9041321" y="3896769"/>
            <a:chExt cx="2076314" cy="872892"/>
          </a:xfrm>
        </p:grpSpPr>
        <p:sp>
          <p:nvSpPr>
            <p:cNvPr id="583" name="Google Shape;583;p38"/>
            <p:cNvSpPr/>
            <p:nvPr/>
          </p:nvSpPr>
          <p:spPr>
            <a:xfrm>
              <a:off x="9041321" y="3896769"/>
              <a:ext cx="2076314" cy="872892"/>
            </a:xfrm>
            <a:prstGeom prst="rect">
              <a:avLst/>
            </a:prstGeom>
            <a:solidFill>
              <a:srgbClr val="BAF2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4" name="Google Shape;584;p38"/>
            <p:cNvSpPr/>
            <p:nvPr/>
          </p:nvSpPr>
          <p:spPr>
            <a:xfrm>
              <a:off x="9744397" y="3896769"/>
              <a:ext cx="1363882" cy="87289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no-NO" sz="1200" b="1" i="0" u="none" strike="noStrike" cap="none">
                  <a:solidFill>
                    <a:srgbClr val="0288A5"/>
                  </a:solidFill>
                  <a:latin typeface="Arial"/>
                  <a:ea typeface="Arial"/>
                  <a:cs typeface="Arial"/>
                  <a:sym typeface="Arial"/>
                </a:rPr>
                <a:t>Increased operational efficiency</a:t>
              </a:r>
              <a:endParaRPr sz="1400" b="0" i="0" u="none" strike="noStrike" cap="none">
                <a:solidFill>
                  <a:srgbClr val="000000"/>
                </a:solidFill>
                <a:latin typeface="Arial"/>
                <a:ea typeface="Arial"/>
                <a:cs typeface="Arial"/>
                <a:sym typeface="Arial"/>
              </a:endParaRPr>
            </a:p>
          </p:txBody>
        </p:sp>
        <p:pic>
          <p:nvPicPr>
            <p:cNvPr id="585" name="Google Shape;585;p38" descr="Chevron arrows with solid fill"/>
            <p:cNvPicPr preferRelativeResize="0"/>
            <p:nvPr/>
          </p:nvPicPr>
          <p:blipFill rotWithShape="1">
            <a:blip r:embed="rId15">
              <a:alphaModFix/>
            </a:blip>
            <a:srcRect/>
            <a:stretch/>
          </p:blipFill>
          <p:spPr>
            <a:xfrm>
              <a:off x="9184606" y="4069230"/>
              <a:ext cx="527970" cy="527970"/>
            </a:xfrm>
            <a:prstGeom prst="rect">
              <a:avLst/>
            </a:prstGeom>
            <a:noFill/>
            <a:ln>
              <a:noFill/>
            </a:ln>
          </p:spPr>
        </p:pic>
      </p:grpSp>
      <p:grpSp>
        <p:nvGrpSpPr>
          <p:cNvPr id="586" name="Google Shape;586;p38"/>
          <p:cNvGrpSpPr/>
          <p:nvPr/>
        </p:nvGrpSpPr>
        <p:grpSpPr>
          <a:xfrm>
            <a:off x="1122545" y="5076547"/>
            <a:ext cx="2076314" cy="872892"/>
            <a:chOff x="9041321" y="1874665"/>
            <a:chExt cx="2076314" cy="872892"/>
          </a:xfrm>
        </p:grpSpPr>
        <p:sp>
          <p:nvSpPr>
            <p:cNvPr id="587" name="Google Shape;587;p38"/>
            <p:cNvSpPr/>
            <p:nvPr/>
          </p:nvSpPr>
          <p:spPr>
            <a:xfrm>
              <a:off x="9041321" y="1874665"/>
              <a:ext cx="2076314" cy="872892"/>
            </a:xfrm>
            <a:prstGeom prst="rect">
              <a:avLst/>
            </a:prstGeom>
            <a:solidFill>
              <a:srgbClr val="BAF2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8" name="Google Shape;588;p38"/>
            <p:cNvSpPr/>
            <p:nvPr/>
          </p:nvSpPr>
          <p:spPr>
            <a:xfrm>
              <a:off x="9744397" y="1874665"/>
              <a:ext cx="1363882" cy="87289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no-NO" sz="1200" b="1" i="0" u="none" strike="noStrike" cap="none">
                  <a:solidFill>
                    <a:srgbClr val="0288A5"/>
                  </a:solidFill>
                  <a:latin typeface="Arial"/>
                  <a:ea typeface="Arial"/>
                  <a:cs typeface="Arial"/>
                  <a:sym typeface="Arial"/>
                </a:rPr>
                <a:t>Large social impact</a:t>
              </a:r>
              <a:endParaRPr sz="1400" b="0" i="0" u="none" strike="noStrike" cap="none">
                <a:solidFill>
                  <a:srgbClr val="000000"/>
                </a:solidFill>
                <a:latin typeface="Arial"/>
                <a:ea typeface="Arial"/>
                <a:cs typeface="Arial"/>
                <a:sym typeface="Arial"/>
              </a:endParaRPr>
            </a:p>
          </p:txBody>
        </p:sp>
        <p:pic>
          <p:nvPicPr>
            <p:cNvPr id="589" name="Google Shape;589;p38" descr="Business Growth with solid fill"/>
            <p:cNvPicPr preferRelativeResize="0"/>
            <p:nvPr/>
          </p:nvPicPr>
          <p:blipFill rotWithShape="1">
            <a:blip r:embed="rId16">
              <a:alphaModFix/>
            </a:blip>
            <a:srcRect/>
            <a:stretch/>
          </p:blipFill>
          <p:spPr>
            <a:xfrm>
              <a:off x="9184606" y="2047126"/>
              <a:ext cx="527970" cy="527970"/>
            </a:xfrm>
            <a:prstGeom prst="rect">
              <a:avLst/>
            </a:prstGeom>
            <a:noFill/>
            <a:ln>
              <a:noFill/>
            </a:ln>
          </p:spPr>
        </p:pic>
      </p:grpSp>
      <p:sp>
        <p:nvSpPr>
          <p:cNvPr id="590" name="Google Shape;590;p38"/>
          <p:cNvSpPr/>
          <p:nvPr/>
        </p:nvSpPr>
        <p:spPr>
          <a:xfrm>
            <a:off x="7959173" y="1872542"/>
            <a:ext cx="3110282" cy="1075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no-NO" sz="1400" b="1" i="0" u="none" strike="noStrike" cap="none">
                <a:solidFill>
                  <a:srgbClr val="0288A5"/>
                </a:solidFill>
                <a:latin typeface="Arial"/>
                <a:ea typeface="Arial"/>
                <a:cs typeface="Arial"/>
                <a:sym typeface="Arial"/>
              </a:rPr>
              <a:t>xFlow® connects, manages and monitor autonomous assets in </a:t>
            </a:r>
            <a:br>
              <a:rPr lang="no-NO" sz="1400" b="1" i="0" u="none" strike="noStrike" cap="none">
                <a:solidFill>
                  <a:srgbClr val="0288A5"/>
                </a:solidFill>
                <a:latin typeface="Arial"/>
                <a:ea typeface="Arial"/>
                <a:cs typeface="Arial"/>
                <a:sym typeface="Arial"/>
              </a:rPr>
            </a:br>
            <a:r>
              <a:rPr lang="no-NO" sz="1400" b="1" i="0" u="none" strike="noStrike" cap="none">
                <a:solidFill>
                  <a:srgbClr val="0288A5"/>
                </a:solidFill>
                <a:latin typeface="Arial"/>
                <a:ea typeface="Arial"/>
                <a:cs typeface="Arial"/>
                <a:sym typeface="Arial"/>
              </a:rPr>
              <a:t>all environments</a:t>
            </a:r>
            <a:endParaRPr sz="1400" b="0" i="0" u="none" strike="noStrike" cap="none">
              <a:solidFill>
                <a:srgbClr val="000000"/>
              </a:solidFill>
              <a:latin typeface="Arial"/>
              <a:ea typeface="Arial"/>
              <a:cs typeface="Arial"/>
              <a:sym typeface="Arial"/>
            </a:endParaRPr>
          </a:p>
        </p:txBody>
      </p:sp>
      <p:pic>
        <p:nvPicPr>
          <p:cNvPr id="591" name="Google Shape;591;p38" descr="Wi-Fi outline"/>
          <p:cNvPicPr preferRelativeResize="0"/>
          <p:nvPr/>
        </p:nvPicPr>
        <p:blipFill rotWithShape="1">
          <a:blip r:embed="rId17">
            <a:alphaModFix/>
          </a:blip>
          <a:srcRect/>
          <a:stretch/>
        </p:blipFill>
        <p:spPr>
          <a:xfrm rot="10800000">
            <a:off x="5762300" y="2833940"/>
            <a:ext cx="667401" cy="6674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p>
            <a:pPr marL="0" lvl="0" indent="0" algn="r" rtl="0">
              <a:lnSpc>
                <a:spcPct val="100000"/>
              </a:lnSpc>
              <a:spcBef>
                <a:spcPts val="0"/>
              </a:spcBef>
              <a:spcAft>
                <a:spcPts val="0"/>
              </a:spcAft>
              <a:buSzPts val="1300"/>
              <a:buNone/>
            </a:pPr>
            <a:fld id="{00000000-1234-1234-1234-123412341234}" type="slidenum">
              <a:rPr lang="no-NO"/>
              <a:t>8</a:t>
            </a:fld>
            <a:endParaRPr/>
          </a:p>
        </p:txBody>
      </p:sp>
      <p:sp>
        <p:nvSpPr>
          <p:cNvPr id="597" name="Google Shape;597;p5"/>
          <p:cNvSpPr txBox="1">
            <a:spLocks noGrp="1"/>
          </p:cNvSpPr>
          <p:nvPr>
            <p:ph type="title"/>
          </p:nvPr>
        </p:nvSpPr>
        <p:spPr>
          <a:xfrm>
            <a:off x="553400" y="89375"/>
            <a:ext cx="9773100" cy="6567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0288A5"/>
              </a:buClr>
              <a:buSzPts val="3700"/>
              <a:buFont typeface="Open Sans"/>
              <a:buNone/>
            </a:pPr>
            <a:r>
              <a:rPr lang="no-NO" b="1">
                <a:solidFill>
                  <a:srgbClr val="004452"/>
                </a:solidFill>
              </a:rPr>
              <a:t>Market is still in its infancy, but major drivers point to a market take-off within 2025</a:t>
            </a:r>
            <a:endParaRPr b="1">
              <a:solidFill>
                <a:srgbClr val="004452"/>
              </a:solidFill>
            </a:endParaRPr>
          </a:p>
        </p:txBody>
      </p:sp>
      <p:sp>
        <p:nvSpPr>
          <p:cNvPr id="598" name="Google Shape;598;p5"/>
          <p:cNvSpPr/>
          <p:nvPr/>
        </p:nvSpPr>
        <p:spPr>
          <a:xfrm>
            <a:off x="764463" y="5146408"/>
            <a:ext cx="1360837" cy="448795"/>
          </a:xfrm>
          <a:prstGeom prst="rect">
            <a:avLst/>
          </a:prstGeom>
          <a:solidFill>
            <a:schemeClr val="lt1">
              <a:alpha val="80000"/>
            </a:schemeClr>
          </a:solidFill>
          <a:ln w="25400" cap="flat" cmpd="sng">
            <a:solidFill>
              <a:schemeClr val="lt2"/>
            </a:solidFill>
            <a:prstDash val="solid"/>
            <a:round/>
            <a:headEnd type="none" w="sm" len="sm"/>
            <a:tailEnd type="none" w="sm" len="sm"/>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no-NO" sz="1100" b="1" i="0" u="none" strike="noStrike" cap="none">
                <a:solidFill>
                  <a:srgbClr val="7F7F7F"/>
                </a:solidFill>
                <a:latin typeface="Arial"/>
                <a:ea typeface="Arial"/>
                <a:cs typeface="Arial"/>
                <a:sym typeface="Arial"/>
              </a:rPr>
              <a:t>Level 0</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no-NO" sz="1100" b="0" i="1" u="none" strike="noStrike" cap="none">
                <a:solidFill>
                  <a:srgbClr val="7F7F7F"/>
                </a:solidFill>
                <a:latin typeface="Arial"/>
                <a:ea typeface="Arial"/>
                <a:cs typeface="Arial"/>
                <a:sym typeface="Arial"/>
              </a:rPr>
              <a:t>No automation</a:t>
            </a:r>
            <a:endParaRPr sz="1100" b="0" i="1" u="none" strike="noStrike" cap="none">
              <a:solidFill>
                <a:srgbClr val="7F7F7F"/>
              </a:solidFill>
              <a:latin typeface="Arial"/>
              <a:ea typeface="Arial"/>
              <a:cs typeface="Arial"/>
              <a:sym typeface="Arial"/>
            </a:endParaRPr>
          </a:p>
        </p:txBody>
      </p:sp>
      <p:sp>
        <p:nvSpPr>
          <p:cNvPr id="599" name="Google Shape;599;p5"/>
          <p:cNvSpPr/>
          <p:nvPr/>
        </p:nvSpPr>
        <p:spPr>
          <a:xfrm>
            <a:off x="1041427" y="4538382"/>
            <a:ext cx="1360837" cy="448795"/>
          </a:xfrm>
          <a:prstGeom prst="rect">
            <a:avLst/>
          </a:prstGeom>
          <a:solidFill>
            <a:schemeClr val="lt1">
              <a:alpha val="80000"/>
            </a:schemeClr>
          </a:solidFill>
          <a:ln w="25400" cap="flat" cmpd="sng">
            <a:solidFill>
              <a:schemeClr val="lt2"/>
            </a:solidFill>
            <a:prstDash val="solid"/>
            <a:round/>
            <a:headEnd type="none" w="sm" len="sm"/>
            <a:tailEnd type="none" w="sm" len="sm"/>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no-NO" sz="1100" b="1" i="0" u="none" strike="noStrike" cap="none">
                <a:solidFill>
                  <a:srgbClr val="7F7F7F"/>
                </a:solidFill>
                <a:latin typeface="Arial"/>
                <a:ea typeface="Arial"/>
                <a:cs typeface="Arial"/>
                <a:sym typeface="Arial"/>
              </a:rPr>
              <a:t>Level 1</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no-NO" sz="1100" b="0" i="1" u="none" strike="noStrike" cap="none">
                <a:solidFill>
                  <a:srgbClr val="7F7F7F"/>
                </a:solidFill>
                <a:latin typeface="Arial"/>
                <a:ea typeface="Arial"/>
                <a:cs typeface="Arial"/>
                <a:sym typeface="Arial"/>
              </a:rPr>
              <a:t>Driver assistance</a:t>
            </a:r>
            <a:endParaRPr sz="1100" b="0" i="1" u="none" strike="noStrike" cap="none">
              <a:solidFill>
                <a:srgbClr val="7F7F7F"/>
              </a:solidFill>
              <a:latin typeface="Arial"/>
              <a:ea typeface="Arial"/>
              <a:cs typeface="Arial"/>
              <a:sym typeface="Arial"/>
            </a:endParaRPr>
          </a:p>
        </p:txBody>
      </p:sp>
      <p:sp>
        <p:nvSpPr>
          <p:cNvPr id="600" name="Google Shape;600;p5"/>
          <p:cNvSpPr/>
          <p:nvPr/>
        </p:nvSpPr>
        <p:spPr>
          <a:xfrm>
            <a:off x="1318391" y="3790063"/>
            <a:ext cx="1360837" cy="579662"/>
          </a:xfrm>
          <a:prstGeom prst="rect">
            <a:avLst/>
          </a:prstGeom>
          <a:solidFill>
            <a:schemeClr val="lt1"/>
          </a:solidFill>
          <a:ln w="25400" cap="flat" cmpd="sng">
            <a:solidFill>
              <a:srgbClr val="33D7FC"/>
            </a:solidFill>
            <a:prstDash val="solid"/>
            <a:round/>
            <a:headEnd type="none" w="sm" len="sm"/>
            <a:tailEnd type="none" w="sm" len="sm"/>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no-NO" sz="1100" b="1" i="0" u="none" strike="noStrike" cap="none">
                <a:solidFill>
                  <a:srgbClr val="01667B"/>
                </a:solidFill>
                <a:latin typeface="Arial"/>
                <a:ea typeface="Arial"/>
                <a:cs typeface="Arial"/>
                <a:sym typeface="Arial"/>
              </a:rPr>
              <a:t>Level 2</a:t>
            </a:r>
            <a:endParaRPr sz="1400" b="0" i="0" u="none" strike="noStrike" cap="none">
              <a:solidFill>
                <a:srgbClr val="01667B"/>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no-NO" sz="1100" b="0" i="1" u="none" strike="noStrike" cap="none">
                <a:solidFill>
                  <a:srgbClr val="01667B"/>
                </a:solidFill>
                <a:latin typeface="Arial"/>
                <a:ea typeface="Arial"/>
                <a:cs typeface="Arial"/>
                <a:sym typeface="Arial"/>
              </a:rPr>
              <a:t>Partial Automation</a:t>
            </a:r>
            <a:endParaRPr sz="1100" b="0" i="1" u="none" strike="noStrike" cap="none">
              <a:solidFill>
                <a:srgbClr val="01667B"/>
              </a:solidFill>
              <a:latin typeface="Arial"/>
              <a:ea typeface="Arial"/>
              <a:cs typeface="Arial"/>
              <a:sym typeface="Arial"/>
            </a:endParaRPr>
          </a:p>
        </p:txBody>
      </p:sp>
      <p:sp>
        <p:nvSpPr>
          <p:cNvPr id="601" name="Google Shape;601;p5"/>
          <p:cNvSpPr/>
          <p:nvPr/>
        </p:nvSpPr>
        <p:spPr>
          <a:xfrm>
            <a:off x="1318391" y="3153756"/>
            <a:ext cx="1360837" cy="579662"/>
          </a:xfrm>
          <a:prstGeom prst="rect">
            <a:avLst/>
          </a:prstGeom>
          <a:solidFill>
            <a:schemeClr val="lt1"/>
          </a:solidFill>
          <a:ln w="25400" cap="flat" cmpd="sng">
            <a:solidFill>
              <a:srgbClr val="33D7FC"/>
            </a:solidFill>
            <a:prstDash val="solid"/>
            <a:round/>
            <a:headEnd type="none" w="sm" len="sm"/>
            <a:tailEnd type="none" w="sm" len="sm"/>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no-NO" sz="1100" b="1" i="0" u="none" strike="noStrike" cap="none">
                <a:solidFill>
                  <a:srgbClr val="01667B"/>
                </a:solidFill>
                <a:latin typeface="Arial"/>
                <a:ea typeface="Arial"/>
                <a:cs typeface="Arial"/>
                <a:sym typeface="Arial"/>
              </a:rPr>
              <a:t>Level 3</a:t>
            </a:r>
            <a:endParaRPr sz="1400" b="0" i="0" u="none" strike="noStrike" cap="none">
              <a:solidFill>
                <a:srgbClr val="01667B"/>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no-NO" sz="1100" b="0" i="1" u="none" strike="noStrike" cap="none">
                <a:solidFill>
                  <a:srgbClr val="01667B"/>
                </a:solidFill>
                <a:latin typeface="Arial"/>
                <a:ea typeface="Arial"/>
                <a:cs typeface="Arial"/>
                <a:sym typeface="Arial"/>
              </a:rPr>
              <a:t>Conditional Automation</a:t>
            </a:r>
            <a:endParaRPr sz="1100" b="0" i="0" u="none" strike="noStrike" cap="none">
              <a:solidFill>
                <a:srgbClr val="01667B"/>
              </a:solidFill>
              <a:latin typeface="Arial"/>
              <a:ea typeface="Arial"/>
              <a:cs typeface="Arial"/>
              <a:sym typeface="Arial"/>
            </a:endParaRPr>
          </a:p>
        </p:txBody>
      </p:sp>
      <p:sp>
        <p:nvSpPr>
          <p:cNvPr id="602" name="Google Shape;602;p5"/>
          <p:cNvSpPr/>
          <p:nvPr/>
        </p:nvSpPr>
        <p:spPr>
          <a:xfrm>
            <a:off x="3551862" y="2714304"/>
            <a:ext cx="1360837" cy="448795"/>
          </a:xfrm>
          <a:prstGeom prst="rect">
            <a:avLst/>
          </a:prstGeom>
          <a:noFill/>
          <a:ln w="25400" cap="flat" cmpd="sng">
            <a:solidFill>
              <a:schemeClr val="accent5"/>
            </a:solidFill>
            <a:prstDash val="solid"/>
            <a:round/>
            <a:headEnd type="none" w="sm" len="sm"/>
            <a:tailEnd type="none" w="sm" len="sm"/>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no-NO" sz="1100" b="1" i="0" u="none" strike="noStrike" cap="none">
                <a:solidFill>
                  <a:schemeClr val="accent5"/>
                </a:solidFill>
                <a:latin typeface="Arial"/>
                <a:ea typeface="Arial"/>
                <a:cs typeface="Arial"/>
                <a:sym typeface="Arial"/>
              </a:rPr>
              <a:t>Level 4</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no-NO" sz="1100" b="0" i="1" u="none" strike="noStrike" cap="none">
                <a:solidFill>
                  <a:schemeClr val="accent5"/>
                </a:solidFill>
                <a:latin typeface="Arial"/>
                <a:ea typeface="Arial"/>
                <a:cs typeface="Arial"/>
                <a:sym typeface="Arial"/>
              </a:rPr>
              <a:t>High Automation</a:t>
            </a:r>
            <a:endParaRPr sz="1100" b="1" i="0" u="none" strike="noStrike" cap="none">
              <a:solidFill>
                <a:schemeClr val="accent5"/>
              </a:solidFill>
              <a:latin typeface="Arial"/>
              <a:ea typeface="Arial"/>
              <a:cs typeface="Arial"/>
              <a:sym typeface="Arial"/>
            </a:endParaRPr>
          </a:p>
        </p:txBody>
      </p:sp>
      <p:sp>
        <p:nvSpPr>
          <p:cNvPr id="603" name="Google Shape;603;p5"/>
          <p:cNvSpPr/>
          <p:nvPr/>
        </p:nvSpPr>
        <p:spPr>
          <a:xfrm>
            <a:off x="4248710" y="2106278"/>
            <a:ext cx="1360837" cy="448795"/>
          </a:xfrm>
          <a:prstGeom prst="rect">
            <a:avLst/>
          </a:prstGeom>
          <a:noFill/>
          <a:ln w="25400" cap="flat" cmpd="sng">
            <a:solidFill>
              <a:schemeClr val="accent5"/>
            </a:solidFill>
            <a:prstDash val="solid"/>
            <a:round/>
            <a:headEnd type="none" w="sm" len="sm"/>
            <a:tailEnd type="none" w="sm" len="sm"/>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no-NO" sz="1100" b="1" i="0" u="none" strike="noStrike" cap="none">
                <a:solidFill>
                  <a:schemeClr val="accent5"/>
                </a:solidFill>
                <a:latin typeface="Arial"/>
                <a:ea typeface="Arial"/>
                <a:cs typeface="Arial"/>
                <a:sym typeface="Arial"/>
              </a:rPr>
              <a:t>Level 5</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no-NO" sz="1100" b="0" i="1" u="none" strike="noStrike" cap="none">
                <a:solidFill>
                  <a:schemeClr val="accent5"/>
                </a:solidFill>
                <a:latin typeface="Arial"/>
                <a:ea typeface="Arial"/>
                <a:cs typeface="Arial"/>
                <a:sym typeface="Arial"/>
              </a:rPr>
              <a:t>Full automation</a:t>
            </a:r>
            <a:endParaRPr sz="1100" b="1" i="0" u="none" strike="noStrike" cap="none">
              <a:solidFill>
                <a:schemeClr val="accent5"/>
              </a:solidFill>
              <a:latin typeface="Arial"/>
              <a:ea typeface="Arial"/>
              <a:cs typeface="Arial"/>
              <a:sym typeface="Arial"/>
            </a:endParaRPr>
          </a:p>
        </p:txBody>
      </p:sp>
      <p:cxnSp>
        <p:nvCxnSpPr>
          <p:cNvPr id="604" name="Google Shape;604;p5"/>
          <p:cNvCxnSpPr/>
          <p:nvPr/>
        </p:nvCxnSpPr>
        <p:spPr>
          <a:xfrm rot="10800000">
            <a:off x="626006" y="2032002"/>
            <a:ext cx="0" cy="3637477"/>
          </a:xfrm>
          <a:prstGeom prst="straightConnector1">
            <a:avLst/>
          </a:prstGeom>
          <a:noFill/>
          <a:ln w="38100" cap="flat" cmpd="sng">
            <a:solidFill>
              <a:schemeClr val="accent5"/>
            </a:solidFill>
            <a:prstDash val="solid"/>
            <a:round/>
            <a:headEnd type="none" w="sm" len="sm"/>
            <a:tailEnd type="triangle" w="med" len="med"/>
          </a:ln>
        </p:spPr>
      </p:cxnSp>
      <p:cxnSp>
        <p:nvCxnSpPr>
          <p:cNvPr id="605" name="Google Shape;605;p5"/>
          <p:cNvCxnSpPr/>
          <p:nvPr/>
        </p:nvCxnSpPr>
        <p:spPr>
          <a:xfrm>
            <a:off x="711210" y="5843224"/>
            <a:ext cx="4978331" cy="0"/>
          </a:xfrm>
          <a:prstGeom prst="straightConnector1">
            <a:avLst/>
          </a:prstGeom>
          <a:noFill/>
          <a:ln w="38100" cap="flat" cmpd="sng">
            <a:solidFill>
              <a:schemeClr val="accent5"/>
            </a:solidFill>
            <a:prstDash val="solid"/>
            <a:round/>
            <a:headEnd type="none" w="sm" len="sm"/>
            <a:tailEnd type="triangle" w="med" len="med"/>
          </a:ln>
        </p:spPr>
      </p:cxnSp>
      <p:sp>
        <p:nvSpPr>
          <p:cNvPr id="606" name="Google Shape;606;p5"/>
          <p:cNvSpPr/>
          <p:nvPr/>
        </p:nvSpPr>
        <p:spPr>
          <a:xfrm>
            <a:off x="2260067" y="5951546"/>
            <a:ext cx="1693436" cy="27939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no-NO" sz="1200" b="1" i="0" u="none" strike="noStrike" cap="none">
                <a:solidFill>
                  <a:schemeClr val="dk1"/>
                </a:solidFill>
                <a:latin typeface="Arial"/>
                <a:ea typeface="Arial"/>
                <a:cs typeface="Arial"/>
                <a:sym typeface="Arial"/>
              </a:rPr>
              <a:t>Cost reduction</a:t>
            </a:r>
            <a:endParaRPr sz="1200" b="1" i="0" u="none" strike="noStrike" cap="none">
              <a:solidFill>
                <a:schemeClr val="dk1"/>
              </a:solidFill>
              <a:latin typeface="Arial"/>
              <a:ea typeface="Arial"/>
              <a:cs typeface="Arial"/>
              <a:sym typeface="Arial"/>
            </a:endParaRPr>
          </a:p>
        </p:txBody>
      </p:sp>
      <p:sp>
        <p:nvSpPr>
          <p:cNvPr id="607" name="Google Shape;607;p5"/>
          <p:cNvSpPr/>
          <p:nvPr/>
        </p:nvSpPr>
        <p:spPr>
          <a:xfrm rot="-5400000">
            <a:off x="-761190" y="3733585"/>
            <a:ext cx="2443353" cy="23431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no-NO" sz="1200" b="1" i="0" u="none" strike="noStrike" cap="none">
                <a:solidFill>
                  <a:schemeClr val="dk1"/>
                </a:solidFill>
                <a:latin typeface="Arial"/>
                <a:ea typeface="Arial"/>
                <a:cs typeface="Arial"/>
                <a:sym typeface="Arial"/>
              </a:rPr>
              <a:t>Offering to customers</a:t>
            </a:r>
            <a:endParaRPr sz="1200" b="1" i="0" u="none" strike="noStrike" cap="none">
              <a:solidFill>
                <a:schemeClr val="dk1"/>
              </a:solidFill>
              <a:latin typeface="Arial"/>
              <a:ea typeface="Arial"/>
              <a:cs typeface="Arial"/>
              <a:sym typeface="Arial"/>
            </a:endParaRPr>
          </a:p>
        </p:txBody>
      </p:sp>
      <p:sp>
        <p:nvSpPr>
          <p:cNvPr id="608" name="Google Shape;608;p5"/>
          <p:cNvSpPr/>
          <p:nvPr/>
        </p:nvSpPr>
        <p:spPr>
          <a:xfrm>
            <a:off x="3503519" y="2041526"/>
            <a:ext cx="2164722" cy="1174750"/>
          </a:xfrm>
          <a:prstGeom prst="rect">
            <a:avLst/>
          </a:prstGeom>
          <a:no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p:txBody>
      </p:sp>
      <p:sp>
        <p:nvSpPr>
          <p:cNvPr id="609" name="Google Shape;609;p5"/>
          <p:cNvSpPr/>
          <p:nvPr/>
        </p:nvSpPr>
        <p:spPr>
          <a:xfrm>
            <a:off x="1243272" y="3072518"/>
            <a:ext cx="1511073" cy="1380728"/>
          </a:xfrm>
          <a:prstGeom prst="rect">
            <a:avLst/>
          </a:prstGeom>
          <a:noFill/>
          <a:ln w="28575" cap="flat" cmpd="sng">
            <a:solidFill>
              <a:srgbClr val="33D7F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p:txBody>
      </p:sp>
      <p:sp>
        <p:nvSpPr>
          <p:cNvPr id="610" name="Google Shape;610;p5"/>
          <p:cNvSpPr/>
          <p:nvPr/>
        </p:nvSpPr>
        <p:spPr>
          <a:xfrm>
            <a:off x="806337" y="2639425"/>
            <a:ext cx="1256496" cy="42515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no-NO" sz="1200" b="1" i="1" u="none" strike="noStrike" cap="none">
                <a:solidFill>
                  <a:srgbClr val="33D7FC"/>
                </a:solidFill>
                <a:latin typeface="Arial"/>
                <a:ea typeface="Arial"/>
                <a:cs typeface="Arial"/>
                <a:sym typeface="Arial"/>
              </a:rPr>
              <a:t>Current level of automation</a:t>
            </a:r>
            <a:endParaRPr sz="1200" b="1" i="1" u="none" strike="noStrike" cap="none">
              <a:solidFill>
                <a:srgbClr val="33D7FC"/>
              </a:solidFill>
              <a:latin typeface="Arial"/>
              <a:ea typeface="Arial"/>
              <a:cs typeface="Arial"/>
              <a:sym typeface="Arial"/>
            </a:endParaRPr>
          </a:p>
        </p:txBody>
      </p:sp>
      <p:sp>
        <p:nvSpPr>
          <p:cNvPr id="611" name="Google Shape;611;p5"/>
          <p:cNvSpPr/>
          <p:nvPr/>
        </p:nvSpPr>
        <p:spPr>
          <a:xfrm>
            <a:off x="519499" y="1445342"/>
            <a:ext cx="5233601" cy="334296"/>
          </a:xfrm>
          <a:prstGeom prst="rect">
            <a:avLst/>
          </a:prstGeom>
          <a:solidFill>
            <a:srgbClr val="00445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no-NO" sz="1400" b="1" i="0" u="none" strike="noStrike" cap="none">
                <a:solidFill>
                  <a:schemeClr val="lt1"/>
                </a:solidFill>
                <a:latin typeface="Arial"/>
                <a:ea typeface="Arial"/>
                <a:cs typeface="Arial"/>
                <a:sym typeface="Arial"/>
              </a:rPr>
              <a:t>Expected market take-off in 2025</a:t>
            </a:r>
            <a:endParaRPr sz="1400" b="1" i="0" u="none" strike="noStrike" cap="none">
              <a:solidFill>
                <a:schemeClr val="lt1"/>
              </a:solidFill>
              <a:latin typeface="Arial"/>
              <a:ea typeface="Arial"/>
              <a:cs typeface="Arial"/>
              <a:sym typeface="Arial"/>
            </a:endParaRPr>
          </a:p>
        </p:txBody>
      </p:sp>
      <p:sp>
        <p:nvSpPr>
          <p:cNvPr id="612" name="Google Shape;612;p5"/>
          <p:cNvSpPr/>
          <p:nvPr/>
        </p:nvSpPr>
        <p:spPr>
          <a:xfrm>
            <a:off x="2385057" y="2430647"/>
            <a:ext cx="1142269" cy="42515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no-NO" sz="1200" b="1" i="1" u="none" strike="noStrike" cap="none">
                <a:solidFill>
                  <a:schemeClr val="accent5"/>
                </a:solidFill>
                <a:latin typeface="Arial"/>
                <a:ea typeface="Arial"/>
                <a:cs typeface="Arial"/>
                <a:sym typeface="Arial"/>
              </a:rPr>
              <a:t>Market </a:t>
            </a:r>
            <a:br>
              <a:rPr lang="no-NO" sz="1200" b="1" i="1" u="none" strike="noStrike" cap="none">
                <a:solidFill>
                  <a:schemeClr val="accent5"/>
                </a:solidFill>
                <a:latin typeface="Arial"/>
                <a:ea typeface="Arial"/>
                <a:cs typeface="Arial"/>
                <a:sym typeface="Arial"/>
              </a:rPr>
            </a:br>
            <a:r>
              <a:rPr lang="no-NO" sz="1200" b="1" i="1" u="none" strike="noStrike" cap="none">
                <a:solidFill>
                  <a:schemeClr val="accent5"/>
                </a:solidFill>
                <a:latin typeface="Arial"/>
                <a:ea typeface="Arial"/>
                <a:cs typeface="Arial"/>
                <a:sym typeface="Arial"/>
              </a:rPr>
              <a:t>take-off</a:t>
            </a:r>
            <a:endParaRPr sz="1200" b="1" i="1" u="none" strike="noStrike" cap="none">
              <a:solidFill>
                <a:schemeClr val="accent5"/>
              </a:solidFill>
              <a:latin typeface="Arial"/>
              <a:ea typeface="Arial"/>
              <a:cs typeface="Arial"/>
              <a:sym typeface="Arial"/>
            </a:endParaRPr>
          </a:p>
        </p:txBody>
      </p:sp>
      <p:cxnSp>
        <p:nvCxnSpPr>
          <p:cNvPr id="613" name="Google Shape;613;p5"/>
          <p:cNvCxnSpPr>
            <a:stCxn id="610" idx="0"/>
          </p:cNvCxnSpPr>
          <p:nvPr/>
        </p:nvCxnSpPr>
        <p:spPr>
          <a:xfrm rot="-5400000">
            <a:off x="1859835" y="2114275"/>
            <a:ext cx="99900" cy="950400"/>
          </a:xfrm>
          <a:prstGeom prst="curvedConnector2">
            <a:avLst/>
          </a:prstGeom>
          <a:noFill/>
          <a:ln w="38100" cap="flat" cmpd="sng">
            <a:solidFill>
              <a:schemeClr val="accent5"/>
            </a:solidFill>
            <a:prstDash val="solid"/>
            <a:round/>
            <a:headEnd type="none" w="sm" len="sm"/>
            <a:tailEnd type="triangle" w="med" len="med"/>
          </a:ln>
        </p:spPr>
      </p:cxnSp>
      <p:sp>
        <p:nvSpPr>
          <p:cNvPr id="614" name="Google Shape;614;p5"/>
          <p:cNvSpPr/>
          <p:nvPr/>
        </p:nvSpPr>
        <p:spPr>
          <a:xfrm>
            <a:off x="3916111" y="5866410"/>
            <a:ext cx="1693436" cy="27939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r>
              <a:rPr lang="no-NO" sz="1050" b="1" i="1" u="none" strike="noStrike" cap="none">
                <a:solidFill>
                  <a:srgbClr val="7F7F7F"/>
                </a:solidFill>
                <a:latin typeface="Arial"/>
                <a:ea typeface="Arial"/>
                <a:cs typeface="Arial"/>
                <a:sym typeface="Arial"/>
              </a:rPr>
              <a:t>High</a:t>
            </a:r>
            <a:endParaRPr sz="1050" b="1" i="1" u="none" strike="noStrike" cap="none">
              <a:solidFill>
                <a:srgbClr val="7F7F7F"/>
              </a:solidFill>
              <a:latin typeface="Arial"/>
              <a:ea typeface="Arial"/>
              <a:cs typeface="Arial"/>
              <a:sym typeface="Arial"/>
            </a:endParaRPr>
          </a:p>
        </p:txBody>
      </p:sp>
      <p:sp>
        <p:nvSpPr>
          <p:cNvPr id="615" name="Google Shape;615;p5"/>
          <p:cNvSpPr/>
          <p:nvPr/>
        </p:nvSpPr>
        <p:spPr>
          <a:xfrm>
            <a:off x="711210" y="5866410"/>
            <a:ext cx="1693436" cy="27939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no-NO" sz="1050" b="1" i="1" u="none" strike="noStrike" cap="none">
                <a:solidFill>
                  <a:srgbClr val="7F7F7F"/>
                </a:solidFill>
                <a:latin typeface="Arial"/>
                <a:ea typeface="Arial"/>
                <a:cs typeface="Arial"/>
                <a:sym typeface="Arial"/>
              </a:rPr>
              <a:t>Low</a:t>
            </a:r>
            <a:endParaRPr sz="1050" b="1" i="1" u="none" strike="noStrike" cap="none">
              <a:solidFill>
                <a:srgbClr val="7F7F7F"/>
              </a:solidFill>
              <a:latin typeface="Arial"/>
              <a:ea typeface="Arial"/>
              <a:cs typeface="Arial"/>
              <a:sym typeface="Arial"/>
            </a:endParaRPr>
          </a:p>
        </p:txBody>
      </p:sp>
      <p:sp>
        <p:nvSpPr>
          <p:cNvPr id="616" name="Google Shape;616;p5"/>
          <p:cNvSpPr/>
          <p:nvPr/>
        </p:nvSpPr>
        <p:spPr>
          <a:xfrm rot="-5400000">
            <a:off x="-151409" y="2553138"/>
            <a:ext cx="1257535" cy="234311"/>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r>
              <a:rPr lang="no-NO" sz="1050" b="1" i="1" u="none" strike="noStrike" cap="none">
                <a:solidFill>
                  <a:srgbClr val="7F7F7F"/>
                </a:solidFill>
                <a:latin typeface="Arial"/>
                <a:ea typeface="Arial"/>
                <a:cs typeface="Arial"/>
                <a:sym typeface="Arial"/>
              </a:rPr>
              <a:t>High</a:t>
            </a:r>
            <a:endParaRPr sz="1050" b="1" i="1" u="none" strike="noStrike" cap="none">
              <a:solidFill>
                <a:srgbClr val="7F7F7F"/>
              </a:solidFill>
              <a:latin typeface="Arial"/>
              <a:ea typeface="Arial"/>
              <a:cs typeface="Arial"/>
              <a:sym typeface="Arial"/>
            </a:endParaRPr>
          </a:p>
        </p:txBody>
      </p:sp>
      <p:sp>
        <p:nvSpPr>
          <p:cNvPr id="617" name="Google Shape;617;p5"/>
          <p:cNvSpPr/>
          <p:nvPr/>
        </p:nvSpPr>
        <p:spPr>
          <a:xfrm rot="-5400000">
            <a:off x="-151409" y="4933078"/>
            <a:ext cx="1257535" cy="234311"/>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no-NO" sz="1050" b="1" i="1" u="none" strike="noStrike" cap="none">
                <a:solidFill>
                  <a:srgbClr val="7F7F7F"/>
                </a:solidFill>
                <a:latin typeface="Arial"/>
                <a:ea typeface="Arial"/>
                <a:cs typeface="Arial"/>
                <a:sym typeface="Arial"/>
              </a:rPr>
              <a:t>Low</a:t>
            </a:r>
            <a:endParaRPr sz="1050" b="1" i="1" u="none" strike="noStrike" cap="none">
              <a:solidFill>
                <a:srgbClr val="7F7F7F"/>
              </a:solidFill>
              <a:latin typeface="Arial"/>
              <a:ea typeface="Arial"/>
              <a:cs typeface="Arial"/>
              <a:sym typeface="Arial"/>
            </a:endParaRPr>
          </a:p>
        </p:txBody>
      </p:sp>
      <p:sp>
        <p:nvSpPr>
          <p:cNvPr id="618" name="Google Shape;618;p5"/>
          <p:cNvSpPr/>
          <p:nvPr/>
        </p:nvSpPr>
        <p:spPr>
          <a:xfrm>
            <a:off x="6784023" y="1857922"/>
            <a:ext cx="4512584" cy="134148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no-NO" sz="1400" b="1" i="0" u="none" strike="noStrike" cap="none">
                <a:solidFill>
                  <a:srgbClr val="004452"/>
                </a:solidFill>
                <a:latin typeface="Arial"/>
                <a:ea typeface="Arial"/>
                <a:cs typeface="Arial"/>
                <a:sym typeface="Arial"/>
              </a:rPr>
              <a:t>Commercial autonomous vehicles and machines</a:t>
            </a:r>
            <a:endParaRPr sz="1400" b="1" i="0" u="none" strike="noStrike" cap="none">
              <a:solidFill>
                <a:srgbClr val="004452"/>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400"/>
              <a:buFont typeface="Arial"/>
              <a:buNone/>
            </a:pPr>
            <a:r>
              <a:rPr lang="no-NO" sz="1400" b="0" i="0" u="none" strike="noStrike" cap="none">
                <a:solidFill>
                  <a:srgbClr val="004452"/>
                </a:solidFill>
                <a:latin typeface="Arial"/>
                <a:ea typeface="Arial"/>
                <a:cs typeface="Arial"/>
                <a:sym typeface="Arial"/>
              </a:rPr>
              <a:t>Major players and new entrants are gradually releasing commercial vehicles and machines with system solutions for automated driving and integrations</a:t>
            </a:r>
            <a:endParaRPr sz="1400" b="0" i="0" u="none" strike="noStrike" cap="none">
              <a:solidFill>
                <a:srgbClr val="004452"/>
              </a:solidFill>
              <a:latin typeface="Arial"/>
              <a:ea typeface="Arial"/>
              <a:cs typeface="Arial"/>
              <a:sym typeface="Arial"/>
            </a:endParaRPr>
          </a:p>
        </p:txBody>
      </p:sp>
      <p:grpSp>
        <p:nvGrpSpPr>
          <p:cNvPr id="619" name="Google Shape;619;p5"/>
          <p:cNvGrpSpPr/>
          <p:nvPr/>
        </p:nvGrpSpPr>
        <p:grpSpPr>
          <a:xfrm>
            <a:off x="6100695" y="2064335"/>
            <a:ext cx="687097" cy="928661"/>
            <a:chOff x="13073723" y="2282298"/>
            <a:chExt cx="426575" cy="576546"/>
          </a:xfrm>
        </p:grpSpPr>
        <p:pic>
          <p:nvPicPr>
            <p:cNvPr id="620" name="Google Shape;620;p5" descr="Bus with solid fill"/>
            <p:cNvPicPr preferRelativeResize="0"/>
            <p:nvPr/>
          </p:nvPicPr>
          <p:blipFill rotWithShape="1">
            <a:blip r:embed="rId3">
              <a:alphaModFix/>
            </a:blip>
            <a:srcRect/>
            <a:stretch/>
          </p:blipFill>
          <p:spPr>
            <a:xfrm>
              <a:off x="13073723" y="2432269"/>
              <a:ext cx="426575" cy="426575"/>
            </a:xfrm>
            <a:prstGeom prst="rect">
              <a:avLst/>
            </a:prstGeom>
            <a:noFill/>
            <a:ln>
              <a:noFill/>
            </a:ln>
          </p:spPr>
        </p:pic>
        <p:pic>
          <p:nvPicPr>
            <p:cNvPr id="621" name="Google Shape;621;p5" descr="Internet Of Things with solid fill"/>
            <p:cNvPicPr preferRelativeResize="0"/>
            <p:nvPr/>
          </p:nvPicPr>
          <p:blipFill rotWithShape="1">
            <a:blip r:embed="rId4">
              <a:alphaModFix/>
            </a:blip>
            <a:srcRect/>
            <a:stretch/>
          </p:blipFill>
          <p:spPr>
            <a:xfrm>
              <a:off x="13154576" y="2282298"/>
              <a:ext cx="264869" cy="264869"/>
            </a:xfrm>
            <a:prstGeom prst="rect">
              <a:avLst/>
            </a:prstGeom>
            <a:noFill/>
            <a:ln>
              <a:noFill/>
            </a:ln>
          </p:spPr>
        </p:pic>
      </p:grpSp>
      <p:pic>
        <p:nvPicPr>
          <p:cNvPr id="622" name="Google Shape;622;p5" descr="Court outline"/>
          <p:cNvPicPr preferRelativeResize="0"/>
          <p:nvPr/>
        </p:nvPicPr>
        <p:blipFill rotWithShape="1">
          <a:blip r:embed="rId5">
            <a:alphaModFix/>
          </a:blip>
          <a:srcRect/>
          <a:stretch/>
        </p:blipFill>
        <p:spPr>
          <a:xfrm>
            <a:off x="6100703" y="3683218"/>
            <a:ext cx="687003" cy="687003"/>
          </a:xfrm>
          <a:prstGeom prst="rect">
            <a:avLst/>
          </a:prstGeom>
          <a:noFill/>
          <a:ln>
            <a:noFill/>
          </a:ln>
        </p:spPr>
      </p:pic>
      <p:pic>
        <p:nvPicPr>
          <p:cNvPr id="623" name="Google Shape;623;p5" descr="Cloud Computing with solid fill"/>
          <p:cNvPicPr preferRelativeResize="0"/>
          <p:nvPr/>
        </p:nvPicPr>
        <p:blipFill rotWithShape="1">
          <a:blip r:embed="rId6">
            <a:alphaModFix/>
          </a:blip>
          <a:srcRect/>
          <a:stretch/>
        </p:blipFill>
        <p:spPr>
          <a:xfrm>
            <a:off x="6131929" y="5240048"/>
            <a:ext cx="624549" cy="624549"/>
          </a:xfrm>
          <a:prstGeom prst="rect">
            <a:avLst/>
          </a:prstGeom>
          <a:noFill/>
          <a:ln>
            <a:noFill/>
          </a:ln>
        </p:spPr>
      </p:pic>
      <p:sp>
        <p:nvSpPr>
          <p:cNvPr id="624" name="Google Shape;624;p5"/>
          <p:cNvSpPr/>
          <p:nvPr/>
        </p:nvSpPr>
        <p:spPr>
          <a:xfrm>
            <a:off x="6096000" y="1445342"/>
            <a:ext cx="5542603" cy="334296"/>
          </a:xfrm>
          <a:prstGeom prst="rect">
            <a:avLst/>
          </a:prstGeom>
          <a:solidFill>
            <a:srgbClr val="00445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no-NO" sz="1400" b="1" i="0" u="none" strike="noStrike" cap="none">
                <a:solidFill>
                  <a:schemeClr val="lt1"/>
                </a:solidFill>
                <a:latin typeface="Arial"/>
                <a:ea typeface="Arial"/>
                <a:cs typeface="Arial"/>
                <a:sym typeface="Arial"/>
              </a:rPr>
              <a:t>Driven by major shifts fueling the growth</a:t>
            </a:r>
            <a:endParaRPr sz="1400" b="1" i="0" u="none" strike="noStrike" cap="none">
              <a:solidFill>
                <a:schemeClr val="lt1"/>
              </a:solidFill>
              <a:latin typeface="Arial"/>
              <a:ea typeface="Arial"/>
              <a:cs typeface="Arial"/>
              <a:sym typeface="Arial"/>
            </a:endParaRPr>
          </a:p>
        </p:txBody>
      </p:sp>
      <p:sp>
        <p:nvSpPr>
          <p:cNvPr id="625" name="Google Shape;625;p5"/>
          <p:cNvSpPr/>
          <p:nvPr/>
        </p:nvSpPr>
        <p:spPr>
          <a:xfrm>
            <a:off x="6784023" y="3355976"/>
            <a:ext cx="4512584" cy="134148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no-NO" sz="1400" b="1" i="0" u="none" strike="noStrike" cap="none">
                <a:solidFill>
                  <a:srgbClr val="004452"/>
                </a:solidFill>
                <a:latin typeface="Arial"/>
                <a:ea typeface="Arial"/>
                <a:cs typeface="Arial"/>
                <a:sym typeface="Arial"/>
              </a:rPr>
              <a:t>Regulatory frameworks and approval</a:t>
            </a:r>
            <a:endParaRPr sz="1400" b="1" i="0" u="none" strike="noStrike" cap="none">
              <a:solidFill>
                <a:srgbClr val="004452"/>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400"/>
              <a:buFont typeface="Arial"/>
              <a:buNone/>
            </a:pPr>
            <a:r>
              <a:rPr lang="no-NO" sz="1400" b="0" i="0" u="none" strike="noStrike" cap="none">
                <a:solidFill>
                  <a:srgbClr val="004452"/>
                </a:solidFill>
                <a:latin typeface="Arial"/>
                <a:ea typeface="Arial"/>
                <a:cs typeface="Arial"/>
                <a:sym typeface="Arial"/>
              </a:rPr>
              <a:t>Legislation is gradually opening for autonomous vehicles without personnel – industrial areas have open legislation today</a:t>
            </a:r>
            <a:endParaRPr sz="1400" b="0" i="0" u="none" strike="noStrike" cap="none">
              <a:solidFill>
                <a:srgbClr val="004452"/>
              </a:solidFill>
              <a:latin typeface="Arial"/>
              <a:ea typeface="Arial"/>
              <a:cs typeface="Arial"/>
              <a:sym typeface="Arial"/>
            </a:endParaRPr>
          </a:p>
        </p:txBody>
      </p:sp>
      <p:sp>
        <p:nvSpPr>
          <p:cNvPr id="626" name="Google Shape;626;p5"/>
          <p:cNvSpPr/>
          <p:nvPr/>
        </p:nvSpPr>
        <p:spPr>
          <a:xfrm>
            <a:off x="6784023" y="4854031"/>
            <a:ext cx="4512584" cy="134148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no-NO" sz="1400" b="1" i="0" u="none" strike="noStrike" cap="none">
                <a:solidFill>
                  <a:srgbClr val="004452"/>
                </a:solidFill>
                <a:latin typeface="Arial"/>
                <a:ea typeface="Arial"/>
                <a:cs typeface="Arial"/>
                <a:sym typeface="Arial"/>
              </a:rPr>
              <a:t>Digital and physical infrastructure for autonomous vehicles</a:t>
            </a:r>
            <a:endParaRPr sz="1400" b="1" i="0" u="none" strike="noStrike" cap="none">
              <a:solidFill>
                <a:srgbClr val="004452"/>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400"/>
              <a:buFont typeface="Arial"/>
              <a:buNone/>
            </a:pPr>
            <a:r>
              <a:rPr lang="no-NO" sz="1400" b="0" i="0" u="none" strike="noStrike" cap="none">
                <a:solidFill>
                  <a:srgbClr val="004452"/>
                </a:solidFill>
                <a:latin typeface="Arial"/>
                <a:ea typeface="Arial"/>
                <a:cs typeface="Arial"/>
                <a:sym typeface="Arial"/>
              </a:rPr>
              <a:t>Government, corporates and startups are building up infrastructure supporting autonomous transportation</a:t>
            </a:r>
            <a:endParaRPr sz="1400" b="0" i="0" u="none" strike="noStrike" cap="none">
              <a:solidFill>
                <a:srgbClr val="004452"/>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p>
            <a:pPr marL="0" lvl="0" indent="0" algn="r" rtl="0">
              <a:lnSpc>
                <a:spcPct val="100000"/>
              </a:lnSpc>
              <a:spcBef>
                <a:spcPts val="0"/>
              </a:spcBef>
              <a:spcAft>
                <a:spcPts val="0"/>
              </a:spcAft>
              <a:buSzPts val="1300"/>
              <a:buNone/>
            </a:pPr>
            <a:fld id="{00000000-1234-1234-1234-123412341234}" type="slidenum">
              <a:rPr lang="no-NO"/>
              <a:t>9</a:t>
            </a:fld>
            <a:endParaRPr/>
          </a:p>
        </p:txBody>
      </p:sp>
      <p:sp>
        <p:nvSpPr>
          <p:cNvPr id="632" name="Google Shape;632;p1"/>
          <p:cNvSpPr txBox="1">
            <a:spLocks noGrp="1"/>
          </p:cNvSpPr>
          <p:nvPr>
            <p:ph type="title"/>
          </p:nvPr>
        </p:nvSpPr>
        <p:spPr>
          <a:xfrm>
            <a:off x="553400" y="89375"/>
            <a:ext cx="9773100" cy="6567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0288A5"/>
              </a:buClr>
              <a:buSzPts val="3700"/>
              <a:buFont typeface="Open Sans"/>
              <a:buNone/>
            </a:pPr>
            <a:r>
              <a:rPr lang="no-NO" b="1">
                <a:solidFill>
                  <a:srgbClr val="004452"/>
                </a:solidFill>
              </a:rPr>
              <a:t>Market is still in its infancy, but major drivers point to a market take-off within 2025</a:t>
            </a:r>
            <a:endParaRPr b="1">
              <a:solidFill>
                <a:srgbClr val="004452"/>
              </a:solidFill>
            </a:endParaRPr>
          </a:p>
        </p:txBody>
      </p:sp>
      <p:cxnSp>
        <p:nvCxnSpPr>
          <p:cNvPr id="633" name="Google Shape;633;p1"/>
          <p:cNvCxnSpPr/>
          <p:nvPr/>
        </p:nvCxnSpPr>
        <p:spPr>
          <a:xfrm rot="10800000">
            <a:off x="626006" y="2032002"/>
            <a:ext cx="0" cy="3637477"/>
          </a:xfrm>
          <a:prstGeom prst="straightConnector1">
            <a:avLst/>
          </a:prstGeom>
          <a:noFill/>
          <a:ln w="38100" cap="flat" cmpd="sng">
            <a:solidFill>
              <a:schemeClr val="accent5"/>
            </a:solidFill>
            <a:prstDash val="solid"/>
            <a:round/>
            <a:headEnd type="none" w="sm" len="sm"/>
            <a:tailEnd type="triangle" w="med" len="med"/>
          </a:ln>
        </p:spPr>
      </p:cxnSp>
      <p:cxnSp>
        <p:nvCxnSpPr>
          <p:cNvPr id="634" name="Google Shape;634;p1"/>
          <p:cNvCxnSpPr/>
          <p:nvPr/>
        </p:nvCxnSpPr>
        <p:spPr>
          <a:xfrm>
            <a:off x="711210" y="5843224"/>
            <a:ext cx="4978331" cy="0"/>
          </a:xfrm>
          <a:prstGeom prst="straightConnector1">
            <a:avLst/>
          </a:prstGeom>
          <a:noFill/>
          <a:ln w="38100" cap="flat" cmpd="sng">
            <a:solidFill>
              <a:schemeClr val="accent5"/>
            </a:solidFill>
            <a:prstDash val="solid"/>
            <a:round/>
            <a:headEnd type="none" w="sm" len="sm"/>
            <a:tailEnd type="triangle" w="med" len="med"/>
          </a:ln>
        </p:spPr>
      </p:cxnSp>
      <p:sp>
        <p:nvSpPr>
          <p:cNvPr id="635" name="Google Shape;635;p1"/>
          <p:cNvSpPr/>
          <p:nvPr/>
        </p:nvSpPr>
        <p:spPr>
          <a:xfrm>
            <a:off x="2260067" y="5951546"/>
            <a:ext cx="1693436" cy="27939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no-NO" sz="1200" b="1" i="0" u="none" strike="noStrike" cap="none">
                <a:solidFill>
                  <a:schemeClr val="dk1"/>
                </a:solidFill>
                <a:latin typeface="Arial"/>
                <a:ea typeface="Arial"/>
                <a:cs typeface="Arial"/>
                <a:sym typeface="Arial"/>
              </a:rPr>
              <a:t>Cost reduction</a:t>
            </a:r>
            <a:endParaRPr sz="1200" b="1" i="0" u="none" strike="noStrike" cap="none">
              <a:solidFill>
                <a:schemeClr val="dk1"/>
              </a:solidFill>
              <a:latin typeface="Arial"/>
              <a:ea typeface="Arial"/>
              <a:cs typeface="Arial"/>
              <a:sym typeface="Arial"/>
            </a:endParaRPr>
          </a:p>
        </p:txBody>
      </p:sp>
      <p:sp>
        <p:nvSpPr>
          <p:cNvPr id="636" name="Google Shape;636;p1"/>
          <p:cNvSpPr/>
          <p:nvPr/>
        </p:nvSpPr>
        <p:spPr>
          <a:xfrm rot="-5400000">
            <a:off x="-761190" y="3733585"/>
            <a:ext cx="2443353" cy="23431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no-NO" sz="1200" b="1" i="0" u="none" strike="noStrike" cap="none">
                <a:solidFill>
                  <a:schemeClr val="dk1"/>
                </a:solidFill>
                <a:latin typeface="Arial"/>
                <a:ea typeface="Arial"/>
                <a:cs typeface="Arial"/>
                <a:sym typeface="Arial"/>
              </a:rPr>
              <a:t>Offering to customers</a:t>
            </a:r>
            <a:endParaRPr sz="1200" b="1" i="0" u="none" strike="noStrike" cap="none">
              <a:solidFill>
                <a:schemeClr val="dk1"/>
              </a:solidFill>
              <a:latin typeface="Arial"/>
              <a:ea typeface="Arial"/>
              <a:cs typeface="Arial"/>
              <a:sym typeface="Arial"/>
            </a:endParaRPr>
          </a:p>
        </p:txBody>
      </p:sp>
      <p:sp>
        <p:nvSpPr>
          <p:cNvPr id="637" name="Google Shape;637;p1"/>
          <p:cNvSpPr/>
          <p:nvPr/>
        </p:nvSpPr>
        <p:spPr>
          <a:xfrm>
            <a:off x="519499" y="1445342"/>
            <a:ext cx="5233601" cy="334296"/>
          </a:xfrm>
          <a:prstGeom prst="rect">
            <a:avLst/>
          </a:prstGeom>
          <a:solidFill>
            <a:srgbClr val="00445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no-NO" sz="1400" b="1" i="0" u="none" strike="noStrike" cap="none">
                <a:solidFill>
                  <a:schemeClr val="lt1"/>
                </a:solidFill>
                <a:latin typeface="Arial"/>
                <a:ea typeface="Arial"/>
                <a:cs typeface="Arial"/>
                <a:sym typeface="Arial"/>
              </a:rPr>
              <a:t>Expected market take-off in 2025</a:t>
            </a:r>
            <a:endParaRPr sz="1400" b="1" i="0" u="none" strike="noStrike" cap="none">
              <a:solidFill>
                <a:schemeClr val="lt1"/>
              </a:solidFill>
              <a:latin typeface="Arial"/>
              <a:ea typeface="Arial"/>
              <a:cs typeface="Arial"/>
              <a:sym typeface="Arial"/>
            </a:endParaRPr>
          </a:p>
        </p:txBody>
      </p:sp>
      <p:sp>
        <p:nvSpPr>
          <p:cNvPr id="638" name="Google Shape;638;p1"/>
          <p:cNvSpPr/>
          <p:nvPr/>
        </p:nvSpPr>
        <p:spPr>
          <a:xfrm>
            <a:off x="3916111" y="5866410"/>
            <a:ext cx="1693436" cy="27939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r>
              <a:rPr lang="no-NO" sz="1050" b="1" i="1" u="none" strike="noStrike" cap="none">
                <a:solidFill>
                  <a:srgbClr val="7F7F7F"/>
                </a:solidFill>
                <a:latin typeface="Arial"/>
                <a:ea typeface="Arial"/>
                <a:cs typeface="Arial"/>
                <a:sym typeface="Arial"/>
              </a:rPr>
              <a:t>High</a:t>
            </a:r>
            <a:endParaRPr sz="1050" b="1" i="1" u="none" strike="noStrike" cap="none">
              <a:solidFill>
                <a:srgbClr val="7F7F7F"/>
              </a:solidFill>
              <a:latin typeface="Arial"/>
              <a:ea typeface="Arial"/>
              <a:cs typeface="Arial"/>
              <a:sym typeface="Arial"/>
            </a:endParaRPr>
          </a:p>
        </p:txBody>
      </p:sp>
      <p:sp>
        <p:nvSpPr>
          <p:cNvPr id="639" name="Google Shape;639;p1"/>
          <p:cNvSpPr/>
          <p:nvPr/>
        </p:nvSpPr>
        <p:spPr>
          <a:xfrm>
            <a:off x="711210" y="5866410"/>
            <a:ext cx="1693436" cy="27939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no-NO" sz="1050" b="1" i="1" u="none" strike="noStrike" cap="none">
                <a:solidFill>
                  <a:srgbClr val="7F7F7F"/>
                </a:solidFill>
                <a:latin typeface="Arial"/>
                <a:ea typeface="Arial"/>
                <a:cs typeface="Arial"/>
                <a:sym typeface="Arial"/>
              </a:rPr>
              <a:t>Low</a:t>
            </a:r>
            <a:endParaRPr sz="1050" b="1" i="1" u="none" strike="noStrike" cap="none">
              <a:solidFill>
                <a:srgbClr val="7F7F7F"/>
              </a:solidFill>
              <a:latin typeface="Arial"/>
              <a:ea typeface="Arial"/>
              <a:cs typeface="Arial"/>
              <a:sym typeface="Arial"/>
            </a:endParaRPr>
          </a:p>
        </p:txBody>
      </p:sp>
      <p:sp>
        <p:nvSpPr>
          <p:cNvPr id="640" name="Google Shape;640;p1"/>
          <p:cNvSpPr/>
          <p:nvPr/>
        </p:nvSpPr>
        <p:spPr>
          <a:xfrm rot="-5400000">
            <a:off x="-151409" y="2553138"/>
            <a:ext cx="1257535" cy="234311"/>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r>
              <a:rPr lang="no-NO" sz="1050" b="1" i="1" u="none" strike="noStrike" cap="none">
                <a:solidFill>
                  <a:srgbClr val="7F7F7F"/>
                </a:solidFill>
                <a:latin typeface="Arial"/>
                <a:ea typeface="Arial"/>
                <a:cs typeface="Arial"/>
                <a:sym typeface="Arial"/>
              </a:rPr>
              <a:t>High</a:t>
            </a:r>
            <a:endParaRPr sz="1050" b="1" i="1" u="none" strike="noStrike" cap="none">
              <a:solidFill>
                <a:srgbClr val="7F7F7F"/>
              </a:solidFill>
              <a:latin typeface="Arial"/>
              <a:ea typeface="Arial"/>
              <a:cs typeface="Arial"/>
              <a:sym typeface="Arial"/>
            </a:endParaRPr>
          </a:p>
        </p:txBody>
      </p:sp>
      <p:sp>
        <p:nvSpPr>
          <p:cNvPr id="641" name="Google Shape;641;p1"/>
          <p:cNvSpPr/>
          <p:nvPr/>
        </p:nvSpPr>
        <p:spPr>
          <a:xfrm rot="-5400000">
            <a:off x="-151409" y="4933078"/>
            <a:ext cx="1257535" cy="234311"/>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no-NO" sz="1050" b="1" i="1" u="none" strike="noStrike" cap="none">
                <a:solidFill>
                  <a:srgbClr val="7F7F7F"/>
                </a:solidFill>
                <a:latin typeface="Arial"/>
                <a:ea typeface="Arial"/>
                <a:cs typeface="Arial"/>
                <a:sym typeface="Arial"/>
              </a:rPr>
              <a:t>Low</a:t>
            </a:r>
            <a:endParaRPr sz="1050" b="1" i="1" u="none" strike="noStrike" cap="none">
              <a:solidFill>
                <a:srgbClr val="7F7F7F"/>
              </a:solidFill>
              <a:latin typeface="Arial"/>
              <a:ea typeface="Arial"/>
              <a:cs typeface="Arial"/>
              <a:sym typeface="Arial"/>
            </a:endParaRPr>
          </a:p>
        </p:txBody>
      </p:sp>
      <p:sp>
        <p:nvSpPr>
          <p:cNvPr id="642" name="Google Shape;642;p1"/>
          <p:cNvSpPr/>
          <p:nvPr/>
        </p:nvSpPr>
        <p:spPr>
          <a:xfrm>
            <a:off x="6096000" y="1445342"/>
            <a:ext cx="5542603" cy="334296"/>
          </a:xfrm>
          <a:prstGeom prst="rect">
            <a:avLst/>
          </a:prstGeom>
          <a:solidFill>
            <a:srgbClr val="00445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no-NO" sz="1400" b="1" i="0" u="none" strike="noStrike" cap="none">
                <a:solidFill>
                  <a:schemeClr val="lt1"/>
                </a:solidFill>
                <a:latin typeface="Arial"/>
                <a:ea typeface="Arial"/>
                <a:cs typeface="Arial"/>
                <a:sym typeface="Arial"/>
              </a:rPr>
              <a:t>Real life examples</a:t>
            </a:r>
            <a:endParaRPr sz="1400" b="1" i="0" u="none" strike="noStrike" cap="none">
              <a:solidFill>
                <a:schemeClr val="lt1"/>
              </a:solidFill>
              <a:latin typeface="Arial"/>
              <a:ea typeface="Arial"/>
              <a:cs typeface="Arial"/>
              <a:sym typeface="Arial"/>
            </a:endParaRPr>
          </a:p>
        </p:txBody>
      </p:sp>
      <p:sp>
        <p:nvSpPr>
          <p:cNvPr id="643" name="Google Shape;643;p1"/>
          <p:cNvSpPr/>
          <p:nvPr/>
        </p:nvSpPr>
        <p:spPr>
          <a:xfrm>
            <a:off x="764463" y="5146408"/>
            <a:ext cx="1360837" cy="448795"/>
          </a:xfrm>
          <a:prstGeom prst="rect">
            <a:avLst/>
          </a:prstGeom>
          <a:solidFill>
            <a:schemeClr val="lt1">
              <a:alpha val="80000"/>
            </a:schemeClr>
          </a:solidFill>
          <a:ln w="25400" cap="flat" cmpd="sng">
            <a:solidFill>
              <a:schemeClr val="lt2">
                <a:alpha val="14117"/>
              </a:schemeClr>
            </a:solidFill>
            <a:prstDash val="solid"/>
            <a:round/>
            <a:headEnd type="none" w="sm" len="sm"/>
            <a:tailEnd type="none" w="sm" len="sm"/>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no-NO" sz="1100" b="1" i="0" u="none" strike="noStrike" cap="none">
                <a:solidFill>
                  <a:srgbClr val="7F7F7F"/>
                </a:solidFill>
                <a:latin typeface="Arial"/>
                <a:ea typeface="Arial"/>
                <a:cs typeface="Arial"/>
                <a:sym typeface="Arial"/>
              </a:rPr>
              <a:t>Level 0</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no-NO" sz="1100" b="0" i="1" u="none" strike="noStrike" cap="none">
                <a:solidFill>
                  <a:srgbClr val="7F7F7F"/>
                </a:solidFill>
                <a:latin typeface="Arial"/>
                <a:ea typeface="Arial"/>
                <a:cs typeface="Arial"/>
                <a:sym typeface="Arial"/>
              </a:rPr>
              <a:t>No automation</a:t>
            </a:r>
            <a:endParaRPr sz="1100" b="0" i="1" u="none" strike="noStrike" cap="none">
              <a:solidFill>
                <a:srgbClr val="7F7F7F"/>
              </a:solidFill>
              <a:latin typeface="Arial"/>
              <a:ea typeface="Arial"/>
              <a:cs typeface="Arial"/>
              <a:sym typeface="Arial"/>
            </a:endParaRPr>
          </a:p>
        </p:txBody>
      </p:sp>
      <p:sp>
        <p:nvSpPr>
          <p:cNvPr id="644" name="Google Shape;644;p1"/>
          <p:cNvSpPr/>
          <p:nvPr/>
        </p:nvSpPr>
        <p:spPr>
          <a:xfrm>
            <a:off x="1041427" y="4538382"/>
            <a:ext cx="1360837" cy="448795"/>
          </a:xfrm>
          <a:prstGeom prst="rect">
            <a:avLst/>
          </a:prstGeom>
          <a:solidFill>
            <a:schemeClr val="lt1">
              <a:alpha val="80000"/>
            </a:schemeClr>
          </a:solidFill>
          <a:ln w="25400" cap="flat" cmpd="sng">
            <a:solidFill>
              <a:schemeClr val="lt2">
                <a:alpha val="14117"/>
              </a:schemeClr>
            </a:solidFill>
            <a:prstDash val="solid"/>
            <a:round/>
            <a:headEnd type="none" w="sm" len="sm"/>
            <a:tailEnd type="none" w="sm" len="sm"/>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no-NO" sz="1100" b="1" i="0" u="none" strike="noStrike" cap="none">
                <a:solidFill>
                  <a:srgbClr val="7F7F7F"/>
                </a:solidFill>
                <a:latin typeface="Arial"/>
                <a:ea typeface="Arial"/>
                <a:cs typeface="Arial"/>
                <a:sym typeface="Arial"/>
              </a:rPr>
              <a:t>Level 1</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no-NO" sz="1100" b="0" i="1" u="none" strike="noStrike" cap="none">
                <a:solidFill>
                  <a:srgbClr val="7F7F7F"/>
                </a:solidFill>
                <a:latin typeface="Arial"/>
                <a:ea typeface="Arial"/>
                <a:cs typeface="Arial"/>
                <a:sym typeface="Arial"/>
              </a:rPr>
              <a:t>Driver assistance</a:t>
            </a:r>
            <a:endParaRPr sz="1100" b="0" i="1" u="none" strike="noStrike" cap="none">
              <a:solidFill>
                <a:srgbClr val="7F7F7F"/>
              </a:solidFill>
              <a:latin typeface="Arial"/>
              <a:ea typeface="Arial"/>
              <a:cs typeface="Arial"/>
              <a:sym typeface="Arial"/>
            </a:endParaRPr>
          </a:p>
        </p:txBody>
      </p:sp>
      <p:sp>
        <p:nvSpPr>
          <p:cNvPr id="645" name="Google Shape;645;p1"/>
          <p:cNvSpPr/>
          <p:nvPr/>
        </p:nvSpPr>
        <p:spPr>
          <a:xfrm>
            <a:off x="1318391" y="3790063"/>
            <a:ext cx="1360837" cy="579662"/>
          </a:xfrm>
          <a:prstGeom prst="rect">
            <a:avLst/>
          </a:prstGeom>
          <a:solidFill>
            <a:schemeClr val="lt1"/>
          </a:solidFill>
          <a:ln w="25400" cap="flat" cmpd="sng">
            <a:solidFill>
              <a:srgbClr val="33D7FC">
                <a:alpha val="14117"/>
              </a:srgbClr>
            </a:solidFill>
            <a:prstDash val="solid"/>
            <a:round/>
            <a:headEnd type="none" w="sm" len="sm"/>
            <a:tailEnd type="none" w="sm" len="sm"/>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no-NO" sz="1100" b="1" i="0" u="none" strike="noStrike" cap="none">
                <a:solidFill>
                  <a:srgbClr val="01667B"/>
                </a:solidFill>
                <a:latin typeface="Arial"/>
                <a:ea typeface="Arial"/>
                <a:cs typeface="Arial"/>
                <a:sym typeface="Arial"/>
              </a:rPr>
              <a:t>Level 2</a:t>
            </a:r>
            <a:endParaRPr sz="1400" b="0" i="0" u="none" strike="noStrike" cap="none">
              <a:solidFill>
                <a:srgbClr val="01667B"/>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no-NO" sz="1100" b="0" i="1" u="none" strike="noStrike" cap="none">
                <a:solidFill>
                  <a:srgbClr val="01667B"/>
                </a:solidFill>
                <a:latin typeface="Arial"/>
                <a:ea typeface="Arial"/>
                <a:cs typeface="Arial"/>
                <a:sym typeface="Arial"/>
              </a:rPr>
              <a:t>Partial Automation</a:t>
            </a:r>
            <a:endParaRPr sz="1100" b="0" i="1" u="none" strike="noStrike" cap="none">
              <a:solidFill>
                <a:srgbClr val="01667B"/>
              </a:solidFill>
              <a:latin typeface="Arial"/>
              <a:ea typeface="Arial"/>
              <a:cs typeface="Arial"/>
              <a:sym typeface="Arial"/>
            </a:endParaRPr>
          </a:p>
        </p:txBody>
      </p:sp>
      <p:sp>
        <p:nvSpPr>
          <p:cNvPr id="646" name="Google Shape;646;p1"/>
          <p:cNvSpPr/>
          <p:nvPr/>
        </p:nvSpPr>
        <p:spPr>
          <a:xfrm>
            <a:off x="1318391" y="3153756"/>
            <a:ext cx="1360837" cy="579662"/>
          </a:xfrm>
          <a:prstGeom prst="rect">
            <a:avLst/>
          </a:prstGeom>
          <a:solidFill>
            <a:schemeClr val="lt1"/>
          </a:solidFill>
          <a:ln w="25400" cap="flat" cmpd="sng">
            <a:solidFill>
              <a:srgbClr val="33D7FC">
                <a:alpha val="14117"/>
              </a:srgbClr>
            </a:solidFill>
            <a:prstDash val="solid"/>
            <a:round/>
            <a:headEnd type="none" w="sm" len="sm"/>
            <a:tailEnd type="none" w="sm" len="sm"/>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no-NO" sz="1100" b="1" i="0" u="none" strike="noStrike" cap="none">
                <a:solidFill>
                  <a:srgbClr val="01667B"/>
                </a:solidFill>
                <a:latin typeface="Arial"/>
                <a:ea typeface="Arial"/>
                <a:cs typeface="Arial"/>
                <a:sym typeface="Arial"/>
              </a:rPr>
              <a:t>Level 3</a:t>
            </a:r>
            <a:endParaRPr sz="1400" b="0" i="0" u="none" strike="noStrike" cap="none">
              <a:solidFill>
                <a:srgbClr val="01667B"/>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no-NO" sz="1100" b="0" i="1" u="none" strike="noStrike" cap="none">
                <a:solidFill>
                  <a:srgbClr val="01667B"/>
                </a:solidFill>
                <a:latin typeface="Arial"/>
                <a:ea typeface="Arial"/>
                <a:cs typeface="Arial"/>
                <a:sym typeface="Arial"/>
              </a:rPr>
              <a:t>Conditional Automation</a:t>
            </a:r>
            <a:endParaRPr sz="1100" b="0" i="0" u="none" strike="noStrike" cap="none">
              <a:solidFill>
                <a:srgbClr val="01667B"/>
              </a:solidFill>
              <a:latin typeface="Arial"/>
              <a:ea typeface="Arial"/>
              <a:cs typeface="Arial"/>
              <a:sym typeface="Arial"/>
            </a:endParaRPr>
          </a:p>
        </p:txBody>
      </p:sp>
      <p:sp>
        <p:nvSpPr>
          <p:cNvPr id="647" name="Google Shape;647;p1"/>
          <p:cNvSpPr/>
          <p:nvPr/>
        </p:nvSpPr>
        <p:spPr>
          <a:xfrm>
            <a:off x="3551862" y="2714304"/>
            <a:ext cx="1360837" cy="448795"/>
          </a:xfrm>
          <a:prstGeom prst="rect">
            <a:avLst/>
          </a:prstGeom>
          <a:noFill/>
          <a:ln w="25400" cap="flat" cmpd="sng">
            <a:solidFill>
              <a:schemeClr val="accent5">
                <a:alpha val="14117"/>
              </a:schemeClr>
            </a:solidFill>
            <a:prstDash val="solid"/>
            <a:round/>
            <a:headEnd type="none" w="sm" len="sm"/>
            <a:tailEnd type="none" w="sm" len="sm"/>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no-NO" sz="1100" b="1" i="0" u="none" strike="noStrike" cap="none">
                <a:solidFill>
                  <a:srgbClr val="004452"/>
                </a:solidFill>
                <a:latin typeface="Arial"/>
                <a:ea typeface="Arial"/>
                <a:cs typeface="Arial"/>
                <a:sym typeface="Arial"/>
              </a:rPr>
              <a:t>Level 4</a:t>
            </a:r>
            <a:endParaRPr sz="1400" b="0" i="0" u="none" strike="noStrike" cap="none">
              <a:solidFill>
                <a:srgbClr val="00445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no-NO" sz="1100" b="0" i="1" u="none" strike="noStrike" cap="none">
                <a:solidFill>
                  <a:srgbClr val="004452"/>
                </a:solidFill>
                <a:latin typeface="Arial"/>
                <a:ea typeface="Arial"/>
                <a:cs typeface="Arial"/>
                <a:sym typeface="Arial"/>
              </a:rPr>
              <a:t>High Automation</a:t>
            </a:r>
            <a:endParaRPr sz="1100" b="1" i="0" u="none" strike="noStrike" cap="none">
              <a:solidFill>
                <a:srgbClr val="004452"/>
              </a:solidFill>
              <a:latin typeface="Arial"/>
              <a:ea typeface="Arial"/>
              <a:cs typeface="Arial"/>
              <a:sym typeface="Arial"/>
            </a:endParaRPr>
          </a:p>
        </p:txBody>
      </p:sp>
      <p:sp>
        <p:nvSpPr>
          <p:cNvPr id="648" name="Google Shape;648;p1"/>
          <p:cNvSpPr/>
          <p:nvPr/>
        </p:nvSpPr>
        <p:spPr>
          <a:xfrm>
            <a:off x="4248710" y="2106278"/>
            <a:ext cx="1360837" cy="448795"/>
          </a:xfrm>
          <a:prstGeom prst="rect">
            <a:avLst/>
          </a:prstGeom>
          <a:noFill/>
          <a:ln w="25400" cap="flat" cmpd="sng">
            <a:solidFill>
              <a:schemeClr val="accent5">
                <a:alpha val="14117"/>
              </a:schemeClr>
            </a:solidFill>
            <a:prstDash val="solid"/>
            <a:round/>
            <a:headEnd type="none" w="sm" len="sm"/>
            <a:tailEnd type="none" w="sm" len="sm"/>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no-NO" sz="1100" b="1" i="0" u="none" strike="noStrike" cap="none">
                <a:solidFill>
                  <a:srgbClr val="004452"/>
                </a:solidFill>
                <a:latin typeface="Arial"/>
                <a:ea typeface="Arial"/>
                <a:cs typeface="Arial"/>
                <a:sym typeface="Arial"/>
              </a:rPr>
              <a:t>Level 5</a:t>
            </a:r>
            <a:endParaRPr sz="1400" b="0" i="0" u="none" strike="noStrike" cap="none">
              <a:solidFill>
                <a:srgbClr val="00445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no-NO" sz="1100" b="0" i="1" u="none" strike="noStrike" cap="none">
                <a:solidFill>
                  <a:srgbClr val="004452"/>
                </a:solidFill>
                <a:latin typeface="Arial"/>
                <a:ea typeface="Arial"/>
                <a:cs typeface="Arial"/>
                <a:sym typeface="Arial"/>
              </a:rPr>
              <a:t>Full automation</a:t>
            </a:r>
            <a:endParaRPr sz="1100" b="1" i="0" u="none" strike="noStrike" cap="none">
              <a:solidFill>
                <a:srgbClr val="004452"/>
              </a:solidFill>
              <a:latin typeface="Arial"/>
              <a:ea typeface="Arial"/>
              <a:cs typeface="Arial"/>
              <a:sym typeface="Arial"/>
            </a:endParaRPr>
          </a:p>
        </p:txBody>
      </p:sp>
      <p:sp>
        <p:nvSpPr>
          <p:cNvPr id="649" name="Google Shape;649;p1"/>
          <p:cNvSpPr/>
          <p:nvPr/>
        </p:nvSpPr>
        <p:spPr>
          <a:xfrm>
            <a:off x="3503519" y="2041526"/>
            <a:ext cx="2164722" cy="1174750"/>
          </a:xfrm>
          <a:prstGeom prst="rect">
            <a:avLst/>
          </a:prstGeom>
          <a:noFill/>
          <a:ln w="28575" cap="flat" cmpd="sng">
            <a:solidFill>
              <a:schemeClr val="accent5">
                <a:alpha val="14117"/>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4452"/>
              </a:solidFill>
              <a:latin typeface="Arial"/>
              <a:ea typeface="Arial"/>
              <a:cs typeface="Arial"/>
              <a:sym typeface="Arial"/>
            </a:endParaRPr>
          </a:p>
        </p:txBody>
      </p:sp>
      <p:sp>
        <p:nvSpPr>
          <p:cNvPr id="650" name="Google Shape;650;p1"/>
          <p:cNvSpPr/>
          <p:nvPr/>
        </p:nvSpPr>
        <p:spPr>
          <a:xfrm>
            <a:off x="1243272" y="3072518"/>
            <a:ext cx="1511073" cy="1380728"/>
          </a:xfrm>
          <a:prstGeom prst="rect">
            <a:avLst/>
          </a:prstGeom>
          <a:noFill/>
          <a:ln w="28575" cap="flat" cmpd="sng">
            <a:solidFill>
              <a:srgbClr val="33D7FC">
                <a:alpha val="14117"/>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p:txBody>
      </p:sp>
      <p:sp>
        <p:nvSpPr>
          <p:cNvPr id="651" name="Google Shape;651;p1"/>
          <p:cNvSpPr/>
          <p:nvPr/>
        </p:nvSpPr>
        <p:spPr>
          <a:xfrm>
            <a:off x="806337" y="2639425"/>
            <a:ext cx="1256496" cy="42515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no-NO" sz="1200" b="1" i="1" u="none" strike="noStrike" cap="none">
                <a:solidFill>
                  <a:srgbClr val="33D7FC"/>
                </a:solidFill>
                <a:latin typeface="Arial"/>
                <a:ea typeface="Arial"/>
                <a:cs typeface="Arial"/>
                <a:sym typeface="Arial"/>
              </a:rPr>
              <a:t>Current level of automation</a:t>
            </a:r>
            <a:endParaRPr sz="1200" b="1" i="1" u="none" strike="noStrike" cap="none">
              <a:solidFill>
                <a:srgbClr val="33D7FC"/>
              </a:solidFill>
              <a:latin typeface="Arial"/>
              <a:ea typeface="Arial"/>
              <a:cs typeface="Arial"/>
              <a:sym typeface="Arial"/>
            </a:endParaRPr>
          </a:p>
        </p:txBody>
      </p:sp>
      <p:sp>
        <p:nvSpPr>
          <p:cNvPr id="652" name="Google Shape;652;p1"/>
          <p:cNvSpPr/>
          <p:nvPr/>
        </p:nvSpPr>
        <p:spPr>
          <a:xfrm>
            <a:off x="2385057" y="2430647"/>
            <a:ext cx="1142269" cy="42515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no-NO" sz="1200" b="1" i="1" u="none" strike="noStrike" cap="none">
                <a:solidFill>
                  <a:schemeClr val="accent5"/>
                </a:solidFill>
                <a:latin typeface="Arial"/>
                <a:ea typeface="Arial"/>
                <a:cs typeface="Arial"/>
                <a:sym typeface="Arial"/>
              </a:rPr>
              <a:t>Market </a:t>
            </a:r>
            <a:br>
              <a:rPr lang="no-NO" sz="1200" b="1" i="1" u="none" strike="noStrike" cap="none">
                <a:solidFill>
                  <a:schemeClr val="accent5"/>
                </a:solidFill>
                <a:latin typeface="Arial"/>
                <a:ea typeface="Arial"/>
                <a:cs typeface="Arial"/>
                <a:sym typeface="Arial"/>
              </a:rPr>
            </a:br>
            <a:r>
              <a:rPr lang="no-NO" sz="1200" b="1" i="1" u="none" strike="noStrike" cap="none">
                <a:solidFill>
                  <a:schemeClr val="accent5"/>
                </a:solidFill>
                <a:latin typeface="Arial"/>
                <a:ea typeface="Arial"/>
                <a:cs typeface="Arial"/>
                <a:sym typeface="Arial"/>
              </a:rPr>
              <a:t>take-off</a:t>
            </a:r>
            <a:endParaRPr sz="1200" b="1" i="1" u="none" strike="noStrike" cap="none">
              <a:solidFill>
                <a:schemeClr val="accent5"/>
              </a:solidFill>
              <a:latin typeface="Arial"/>
              <a:ea typeface="Arial"/>
              <a:cs typeface="Arial"/>
              <a:sym typeface="Arial"/>
            </a:endParaRPr>
          </a:p>
        </p:txBody>
      </p:sp>
      <p:cxnSp>
        <p:nvCxnSpPr>
          <p:cNvPr id="653" name="Google Shape;653;p1"/>
          <p:cNvCxnSpPr>
            <a:stCxn id="651" idx="0"/>
          </p:cNvCxnSpPr>
          <p:nvPr/>
        </p:nvCxnSpPr>
        <p:spPr>
          <a:xfrm rot="-5400000">
            <a:off x="1859835" y="2114275"/>
            <a:ext cx="99900" cy="950400"/>
          </a:xfrm>
          <a:prstGeom prst="curvedConnector2">
            <a:avLst/>
          </a:prstGeom>
          <a:noFill/>
          <a:ln w="38100" cap="flat" cmpd="sng">
            <a:solidFill>
              <a:schemeClr val="accent5">
                <a:alpha val="14117"/>
              </a:schemeClr>
            </a:solidFill>
            <a:prstDash val="solid"/>
            <a:round/>
            <a:headEnd type="none" w="sm" len="sm"/>
            <a:tailEnd type="triangle" w="med" len="med"/>
          </a:ln>
        </p:spPr>
      </p:cxnSp>
      <p:sp>
        <p:nvSpPr>
          <p:cNvPr id="654" name="Google Shape;654;p1"/>
          <p:cNvSpPr/>
          <p:nvPr/>
        </p:nvSpPr>
        <p:spPr>
          <a:xfrm>
            <a:off x="3465335" y="2372931"/>
            <a:ext cx="1551822" cy="1000092"/>
          </a:xfrm>
          <a:prstGeom prst="ellipse">
            <a:avLst/>
          </a:prstGeom>
          <a:solidFill>
            <a:srgbClr val="0D8574"/>
          </a:solidFill>
          <a:ln>
            <a:noFill/>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no-NO" sz="1200" b="1" i="0" u="none" strike="noStrike" cap="none">
                <a:solidFill>
                  <a:schemeClr val="lt1"/>
                </a:solidFill>
                <a:latin typeface="Arial"/>
                <a:ea typeface="Arial"/>
                <a:cs typeface="Arial"/>
                <a:sym typeface="Arial"/>
              </a:rPr>
              <a:t>Controlled</a:t>
            </a:r>
            <a:br>
              <a:rPr lang="no-NO" sz="1200" b="1" i="0" u="none" strike="noStrike" cap="none">
                <a:solidFill>
                  <a:schemeClr val="lt1"/>
                </a:solidFill>
                <a:latin typeface="Arial"/>
                <a:ea typeface="Arial"/>
                <a:cs typeface="Arial"/>
                <a:sym typeface="Arial"/>
              </a:rPr>
            </a:br>
            <a:r>
              <a:rPr lang="no-NO" sz="1200" b="1" i="0" u="none" strike="noStrike" cap="none">
                <a:solidFill>
                  <a:schemeClr val="lt1"/>
                </a:solidFill>
                <a:latin typeface="Arial"/>
                <a:ea typeface="Arial"/>
                <a:cs typeface="Arial"/>
                <a:sym typeface="Arial"/>
              </a:rPr>
              <a:t>Environments</a:t>
            </a:r>
            <a:endParaRPr sz="1400" b="0" i="0" u="none" strike="noStrike" cap="none">
              <a:solidFill>
                <a:srgbClr val="000000"/>
              </a:solidFill>
              <a:latin typeface="Arial"/>
              <a:ea typeface="Arial"/>
              <a:cs typeface="Arial"/>
              <a:sym typeface="Arial"/>
            </a:endParaRPr>
          </a:p>
        </p:txBody>
      </p:sp>
      <p:sp>
        <p:nvSpPr>
          <p:cNvPr id="655" name="Google Shape;655;p1"/>
          <p:cNvSpPr/>
          <p:nvPr/>
        </p:nvSpPr>
        <p:spPr>
          <a:xfrm>
            <a:off x="1299213" y="3241309"/>
            <a:ext cx="1551822" cy="1000092"/>
          </a:xfrm>
          <a:prstGeom prst="ellipse">
            <a:avLst/>
          </a:prstGeom>
          <a:solidFill>
            <a:srgbClr val="004452"/>
          </a:solidFill>
          <a:ln>
            <a:noFill/>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no-NO" sz="1200" b="1" i="0" u="none" strike="noStrike" cap="none">
                <a:solidFill>
                  <a:schemeClr val="lt1"/>
                </a:solidFill>
                <a:latin typeface="Arial"/>
                <a:ea typeface="Arial"/>
                <a:cs typeface="Arial"/>
                <a:sym typeface="Arial"/>
              </a:rPr>
              <a:t>Public Environments</a:t>
            </a:r>
            <a:endParaRPr sz="1400" b="0" i="0" u="none" strike="noStrike" cap="none">
              <a:solidFill>
                <a:srgbClr val="000000"/>
              </a:solidFill>
              <a:latin typeface="Arial"/>
              <a:ea typeface="Arial"/>
              <a:cs typeface="Arial"/>
              <a:sym typeface="Arial"/>
            </a:endParaRPr>
          </a:p>
        </p:txBody>
      </p:sp>
      <p:sp>
        <p:nvSpPr>
          <p:cNvPr id="656" name="Google Shape;656;p1"/>
          <p:cNvSpPr/>
          <p:nvPr/>
        </p:nvSpPr>
        <p:spPr>
          <a:xfrm>
            <a:off x="833163" y="4618808"/>
            <a:ext cx="1551822" cy="1000092"/>
          </a:xfrm>
          <a:prstGeom prst="ellipse">
            <a:avLst/>
          </a:prstGeom>
          <a:solidFill>
            <a:srgbClr val="A5A5A5"/>
          </a:solidFill>
          <a:ln>
            <a:noFill/>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no-NO" sz="1200" b="1" i="0" u="none" strike="noStrike" cap="none">
                <a:solidFill>
                  <a:schemeClr val="lt1"/>
                </a:solidFill>
                <a:latin typeface="Arial"/>
                <a:ea typeface="Arial"/>
                <a:cs typeface="Arial"/>
                <a:sym typeface="Arial"/>
              </a:rPr>
              <a:t>Autonomous Assets</a:t>
            </a:r>
            <a:endParaRPr sz="1400" b="0" i="0" u="none" strike="noStrike" cap="none">
              <a:solidFill>
                <a:srgbClr val="000000"/>
              </a:solidFill>
              <a:latin typeface="Arial"/>
              <a:ea typeface="Arial"/>
              <a:cs typeface="Arial"/>
              <a:sym typeface="Arial"/>
            </a:endParaRPr>
          </a:p>
        </p:txBody>
      </p:sp>
      <p:sp>
        <p:nvSpPr>
          <p:cNvPr id="657" name="Google Shape;657;p1"/>
          <p:cNvSpPr/>
          <p:nvPr/>
        </p:nvSpPr>
        <p:spPr>
          <a:xfrm>
            <a:off x="2111176" y="2747746"/>
            <a:ext cx="1150498" cy="541150"/>
          </a:xfrm>
          <a:custGeom>
            <a:avLst/>
            <a:gdLst/>
            <a:ahLst/>
            <a:cxnLst/>
            <a:rect l="l" t="t" r="r" b="b"/>
            <a:pathLst>
              <a:path w="1300899" h="565609" extrusionOk="0">
                <a:moveTo>
                  <a:pt x="0" y="565609"/>
                </a:moveTo>
                <a:cubicBezTo>
                  <a:pt x="193250" y="395926"/>
                  <a:pt x="386500" y="226244"/>
                  <a:pt x="603316" y="131976"/>
                </a:cubicBezTo>
                <a:cubicBezTo>
                  <a:pt x="820133" y="37708"/>
                  <a:pt x="1060516" y="18854"/>
                  <a:pt x="1300899" y="0"/>
                </a:cubicBezTo>
              </a:path>
            </a:pathLst>
          </a:custGeom>
          <a:noFill/>
          <a:ln w="34925" cap="flat" cmpd="sng">
            <a:solidFill>
              <a:srgbClr val="0044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58" name="Google Shape;658;p1"/>
          <p:cNvSpPr/>
          <p:nvPr/>
        </p:nvSpPr>
        <p:spPr>
          <a:xfrm>
            <a:off x="4666268" y="2300140"/>
            <a:ext cx="612742" cy="216817"/>
          </a:xfrm>
          <a:custGeom>
            <a:avLst/>
            <a:gdLst/>
            <a:ahLst/>
            <a:cxnLst/>
            <a:rect l="l" t="t" r="r" b="b"/>
            <a:pathLst>
              <a:path w="612742" h="216817" extrusionOk="0">
                <a:moveTo>
                  <a:pt x="0" y="216817"/>
                </a:moveTo>
                <a:cubicBezTo>
                  <a:pt x="137474" y="216031"/>
                  <a:pt x="274948" y="215245"/>
                  <a:pt x="377072" y="179109"/>
                </a:cubicBezTo>
                <a:cubicBezTo>
                  <a:pt x="479196" y="142973"/>
                  <a:pt x="545969" y="71486"/>
                  <a:pt x="612742" y="0"/>
                </a:cubicBezTo>
              </a:path>
            </a:pathLst>
          </a:custGeom>
          <a:noFill/>
          <a:ln w="34925" cap="flat" cmpd="sng">
            <a:solidFill>
              <a:srgbClr val="0D857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59" name="Google Shape;659;p1"/>
          <p:cNvSpPr/>
          <p:nvPr/>
        </p:nvSpPr>
        <p:spPr>
          <a:xfrm>
            <a:off x="3932729" y="3913262"/>
            <a:ext cx="1673039" cy="1844825"/>
          </a:xfrm>
          <a:prstGeom prst="rect">
            <a:avLst/>
          </a:prstGeom>
          <a:solidFill>
            <a:srgbClr val="004452">
              <a:alpha val="9019"/>
            </a:srgbClr>
          </a:solidFill>
          <a:ln>
            <a:noFill/>
          </a:ln>
        </p:spPr>
        <p:txBody>
          <a:bodyPr spcFirstLastPara="1" wrap="square" lIns="91425" tIns="45700" rIns="36000" bIns="45700" anchor="ctr" anchorCtr="0">
            <a:noAutofit/>
          </a:bodyPr>
          <a:lstStyle/>
          <a:p>
            <a:pPr marL="177800" marR="0" lvl="0" indent="-177800" algn="l" rtl="0">
              <a:lnSpc>
                <a:spcPct val="100000"/>
              </a:lnSpc>
              <a:spcBef>
                <a:spcPts val="0"/>
              </a:spcBef>
              <a:spcAft>
                <a:spcPts val="0"/>
              </a:spcAft>
              <a:buClr>
                <a:srgbClr val="000000"/>
              </a:buClr>
              <a:buSzPts val="800"/>
              <a:buFont typeface="Arial"/>
              <a:buAutoNum type="arabicPeriod"/>
            </a:pPr>
            <a:r>
              <a:rPr lang="no-NO" sz="800" b="0" i="0" u="none" strike="noStrike" cap="none">
                <a:solidFill>
                  <a:srgbClr val="004452"/>
                </a:solidFill>
                <a:latin typeface="Arial"/>
                <a:ea typeface="Arial"/>
                <a:cs typeface="Arial"/>
                <a:sym typeface="Arial"/>
              </a:rPr>
              <a:t>Increasing supply of autonomous assets, but cost reduction and customer offering is limited</a:t>
            </a:r>
            <a:endParaRPr sz="1400" b="0" i="0" u="none" strike="noStrike" cap="none">
              <a:solidFill>
                <a:srgbClr val="000000"/>
              </a:solidFill>
              <a:latin typeface="Arial"/>
              <a:ea typeface="Arial"/>
              <a:cs typeface="Arial"/>
              <a:sym typeface="Arial"/>
            </a:endParaRPr>
          </a:p>
          <a:p>
            <a:pPr marL="177800" marR="0" lvl="0" indent="-177800" algn="l" rtl="0">
              <a:lnSpc>
                <a:spcPct val="100000"/>
              </a:lnSpc>
              <a:spcBef>
                <a:spcPts val="600"/>
              </a:spcBef>
              <a:spcAft>
                <a:spcPts val="0"/>
              </a:spcAft>
              <a:buClr>
                <a:srgbClr val="000000"/>
              </a:buClr>
              <a:buSzPts val="800"/>
              <a:buFont typeface="Arial"/>
              <a:buAutoNum type="arabicPeriod"/>
            </a:pPr>
            <a:r>
              <a:rPr lang="no-NO" sz="800" b="0" i="0" u="none" strike="noStrike" cap="none">
                <a:solidFill>
                  <a:srgbClr val="004452"/>
                </a:solidFill>
                <a:latin typeface="Arial"/>
                <a:ea typeface="Arial"/>
                <a:cs typeface="Arial"/>
                <a:sym typeface="Arial"/>
              </a:rPr>
              <a:t>Public environments are currently limited to single assets and partial automation due to regulatory constraints</a:t>
            </a:r>
            <a:endParaRPr sz="1400" b="0" i="0" u="none" strike="noStrike" cap="none">
              <a:solidFill>
                <a:srgbClr val="000000"/>
              </a:solidFill>
              <a:latin typeface="Arial"/>
              <a:ea typeface="Arial"/>
              <a:cs typeface="Arial"/>
              <a:sym typeface="Arial"/>
            </a:endParaRPr>
          </a:p>
          <a:p>
            <a:pPr marL="177800" marR="0" lvl="0" indent="-177800" algn="l" rtl="0">
              <a:lnSpc>
                <a:spcPct val="100000"/>
              </a:lnSpc>
              <a:spcBef>
                <a:spcPts val="600"/>
              </a:spcBef>
              <a:spcAft>
                <a:spcPts val="0"/>
              </a:spcAft>
              <a:buClr>
                <a:srgbClr val="000000"/>
              </a:buClr>
              <a:buSzPts val="800"/>
              <a:buFont typeface="Arial"/>
              <a:buAutoNum type="arabicPeriod"/>
            </a:pPr>
            <a:r>
              <a:rPr lang="no-NO" sz="800" b="0" i="0" u="none" strike="noStrike" cap="none">
                <a:solidFill>
                  <a:srgbClr val="004452"/>
                </a:solidFill>
                <a:latin typeface="Arial"/>
                <a:ea typeface="Arial"/>
                <a:cs typeface="Arial"/>
                <a:sym typeface="Arial"/>
              </a:rPr>
              <a:t>Closed environments are increasingly more autonomous and primarily constrained by unit cost and ease-of-use</a:t>
            </a:r>
            <a:endParaRPr sz="1400" b="0" i="0" u="none" strike="noStrike" cap="none">
              <a:solidFill>
                <a:srgbClr val="000000"/>
              </a:solidFill>
              <a:latin typeface="Arial"/>
              <a:ea typeface="Arial"/>
              <a:cs typeface="Arial"/>
              <a:sym typeface="Arial"/>
            </a:endParaRPr>
          </a:p>
        </p:txBody>
      </p:sp>
      <p:sp>
        <p:nvSpPr>
          <p:cNvPr id="660" name="Google Shape;660;p1"/>
          <p:cNvSpPr/>
          <p:nvPr/>
        </p:nvSpPr>
        <p:spPr>
          <a:xfrm>
            <a:off x="3932731" y="3913262"/>
            <a:ext cx="60626" cy="1844825"/>
          </a:xfrm>
          <a:prstGeom prst="rect">
            <a:avLst/>
          </a:prstGeom>
          <a:solidFill>
            <a:srgbClr val="0044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61" name="Google Shape;661;p1"/>
          <p:cNvSpPr/>
          <p:nvPr/>
        </p:nvSpPr>
        <p:spPr>
          <a:xfrm>
            <a:off x="4011057" y="3959480"/>
            <a:ext cx="144000" cy="144000"/>
          </a:xfrm>
          <a:prstGeom prst="ellipse">
            <a:avLst/>
          </a:prstGeom>
          <a:solidFill>
            <a:srgbClr val="75E5FF"/>
          </a:solidFill>
          <a:ln>
            <a:noFill/>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no-NO" sz="700" b="1" i="0" u="none" strike="noStrike" cap="none">
                <a:solidFill>
                  <a:srgbClr val="004452"/>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662" name="Google Shape;662;p1"/>
          <p:cNvSpPr/>
          <p:nvPr/>
        </p:nvSpPr>
        <p:spPr>
          <a:xfrm>
            <a:off x="4011057" y="4524730"/>
            <a:ext cx="144000" cy="144000"/>
          </a:xfrm>
          <a:prstGeom prst="ellipse">
            <a:avLst/>
          </a:prstGeom>
          <a:solidFill>
            <a:srgbClr val="75E5FF"/>
          </a:solidFill>
          <a:ln>
            <a:noFill/>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no-NO" sz="700" b="1" i="0" u="none" strike="noStrike" cap="none">
                <a:solidFill>
                  <a:srgbClr val="004452"/>
                </a:solidFill>
                <a:latin typeface="Arial"/>
                <a:ea typeface="Arial"/>
                <a:cs typeface="Arial"/>
                <a:sym typeface="Arial"/>
              </a:rPr>
              <a:t>2</a:t>
            </a:r>
            <a:endParaRPr sz="700" b="1" i="0" u="none" strike="noStrike" cap="none">
              <a:solidFill>
                <a:srgbClr val="004452"/>
              </a:solidFill>
              <a:latin typeface="Arial"/>
              <a:ea typeface="Arial"/>
              <a:cs typeface="Arial"/>
              <a:sym typeface="Arial"/>
            </a:endParaRPr>
          </a:p>
        </p:txBody>
      </p:sp>
      <p:sp>
        <p:nvSpPr>
          <p:cNvPr id="663" name="Google Shape;663;p1"/>
          <p:cNvSpPr/>
          <p:nvPr/>
        </p:nvSpPr>
        <p:spPr>
          <a:xfrm>
            <a:off x="4011057" y="5089980"/>
            <a:ext cx="144000" cy="144000"/>
          </a:xfrm>
          <a:prstGeom prst="ellipse">
            <a:avLst/>
          </a:prstGeom>
          <a:solidFill>
            <a:srgbClr val="75E5FF"/>
          </a:solidFill>
          <a:ln>
            <a:noFill/>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no-NO" sz="700" b="1" i="0" u="none" strike="noStrike" cap="none">
                <a:solidFill>
                  <a:srgbClr val="004452"/>
                </a:solidFill>
                <a:latin typeface="Arial"/>
                <a:ea typeface="Arial"/>
                <a:cs typeface="Arial"/>
                <a:sym typeface="Arial"/>
              </a:rPr>
              <a:t>3</a:t>
            </a:r>
            <a:endParaRPr sz="700" b="1" i="0" u="none" strike="noStrike" cap="none">
              <a:solidFill>
                <a:srgbClr val="004452"/>
              </a:solidFill>
              <a:latin typeface="Arial"/>
              <a:ea typeface="Arial"/>
              <a:cs typeface="Arial"/>
              <a:sym typeface="Arial"/>
            </a:endParaRPr>
          </a:p>
        </p:txBody>
      </p:sp>
      <p:sp>
        <p:nvSpPr>
          <p:cNvPr id="664" name="Google Shape;664;p1"/>
          <p:cNvSpPr/>
          <p:nvPr/>
        </p:nvSpPr>
        <p:spPr>
          <a:xfrm>
            <a:off x="901934" y="4654779"/>
            <a:ext cx="216000" cy="216000"/>
          </a:xfrm>
          <a:prstGeom prst="ellipse">
            <a:avLst/>
          </a:prstGeom>
          <a:solidFill>
            <a:srgbClr val="75E5FF"/>
          </a:solidFill>
          <a:ln>
            <a:noFill/>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no-NO" sz="900" b="1" i="0" u="none" strike="noStrike" cap="none">
                <a:solidFill>
                  <a:srgbClr val="004452"/>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665" name="Google Shape;665;p1"/>
          <p:cNvSpPr/>
          <p:nvPr/>
        </p:nvSpPr>
        <p:spPr>
          <a:xfrm>
            <a:off x="1400508" y="3258931"/>
            <a:ext cx="216000" cy="216000"/>
          </a:xfrm>
          <a:prstGeom prst="ellipse">
            <a:avLst/>
          </a:prstGeom>
          <a:solidFill>
            <a:srgbClr val="75E5FF"/>
          </a:solidFill>
          <a:ln>
            <a:noFill/>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no-NO" sz="900" b="1" i="0" u="none" strike="noStrike" cap="none">
                <a:solidFill>
                  <a:srgbClr val="004452"/>
                </a:solidFill>
                <a:latin typeface="Arial"/>
                <a:ea typeface="Arial"/>
                <a:cs typeface="Arial"/>
                <a:sym typeface="Arial"/>
              </a:rPr>
              <a:t>2</a:t>
            </a:r>
            <a:endParaRPr sz="900" b="1" i="0" u="none" strike="noStrike" cap="none">
              <a:solidFill>
                <a:srgbClr val="004452"/>
              </a:solidFill>
              <a:latin typeface="Arial"/>
              <a:ea typeface="Arial"/>
              <a:cs typeface="Arial"/>
              <a:sym typeface="Arial"/>
            </a:endParaRPr>
          </a:p>
        </p:txBody>
      </p:sp>
      <p:sp>
        <p:nvSpPr>
          <p:cNvPr id="666" name="Google Shape;666;p1"/>
          <p:cNvSpPr/>
          <p:nvPr/>
        </p:nvSpPr>
        <p:spPr>
          <a:xfrm>
            <a:off x="3672018" y="2341145"/>
            <a:ext cx="216000" cy="216000"/>
          </a:xfrm>
          <a:prstGeom prst="ellipse">
            <a:avLst/>
          </a:prstGeom>
          <a:solidFill>
            <a:srgbClr val="75E5FF"/>
          </a:solidFill>
          <a:ln>
            <a:noFill/>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no-NO" sz="900" b="1" i="0" u="none" strike="noStrike" cap="none">
                <a:solidFill>
                  <a:srgbClr val="004452"/>
                </a:solidFill>
                <a:latin typeface="Arial"/>
                <a:ea typeface="Arial"/>
                <a:cs typeface="Arial"/>
                <a:sym typeface="Arial"/>
              </a:rPr>
              <a:t>3</a:t>
            </a:r>
            <a:endParaRPr sz="900" b="1" i="0" u="none" strike="noStrike" cap="none">
              <a:solidFill>
                <a:srgbClr val="004452"/>
              </a:solidFill>
              <a:latin typeface="Arial"/>
              <a:ea typeface="Arial"/>
              <a:cs typeface="Arial"/>
              <a:sym typeface="Arial"/>
            </a:endParaRPr>
          </a:p>
        </p:txBody>
      </p:sp>
      <p:sp>
        <p:nvSpPr>
          <p:cNvPr id="667" name="Google Shape;667;p1"/>
          <p:cNvSpPr/>
          <p:nvPr/>
        </p:nvSpPr>
        <p:spPr>
          <a:xfrm>
            <a:off x="6096000" y="1897769"/>
            <a:ext cx="98419" cy="1174749"/>
          </a:xfrm>
          <a:prstGeom prst="rect">
            <a:avLst/>
          </a:prstGeom>
          <a:solidFill>
            <a:srgbClr val="0D857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Arial"/>
              <a:ea typeface="Arial"/>
              <a:cs typeface="Arial"/>
              <a:sym typeface="Arial"/>
            </a:endParaRPr>
          </a:p>
        </p:txBody>
      </p:sp>
      <p:sp>
        <p:nvSpPr>
          <p:cNvPr id="668" name="Google Shape;668;p1"/>
          <p:cNvSpPr/>
          <p:nvPr/>
        </p:nvSpPr>
        <p:spPr>
          <a:xfrm>
            <a:off x="6096000" y="3308490"/>
            <a:ext cx="98419" cy="1174749"/>
          </a:xfrm>
          <a:prstGeom prst="rect">
            <a:avLst/>
          </a:prstGeom>
          <a:solidFill>
            <a:srgbClr val="01445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Arial"/>
              <a:ea typeface="Arial"/>
              <a:cs typeface="Arial"/>
              <a:sym typeface="Arial"/>
            </a:endParaRPr>
          </a:p>
        </p:txBody>
      </p:sp>
      <p:sp>
        <p:nvSpPr>
          <p:cNvPr id="669" name="Google Shape;669;p1"/>
          <p:cNvSpPr/>
          <p:nvPr/>
        </p:nvSpPr>
        <p:spPr>
          <a:xfrm>
            <a:off x="6096000" y="4719211"/>
            <a:ext cx="98419" cy="1174749"/>
          </a:xfrm>
          <a:prstGeom prst="rect">
            <a:avLst/>
          </a:prstGeom>
          <a:solidFill>
            <a:srgbClr val="A6A6A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Arial"/>
              <a:ea typeface="Arial"/>
              <a:cs typeface="Arial"/>
              <a:sym typeface="Arial"/>
            </a:endParaRPr>
          </a:p>
        </p:txBody>
      </p:sp>
      <p:grpSp>
        <p:nvGrpSpPr>
          <p:cNvPr id="670" name="Google Shape;670;p1"/>
          <p:cNvGrpSpPr/>
          <p:nvPr/>
        </p:nvGrpSpPr>
        <p:grpSpPr>
          <a:xfrm>
            <a:off x="8221441" y="1897769"/>
            <a:ext cx="1567518" cy="1174749"/>
            <a:chOff x="8221441" y="1897769"/>
            <a:chExt cx="1567518" cy="1174749"/>
          </a:xfrm>
        </p:grpSpPr>
        <p:pic>
          <p:nvPicPr>
            <p:cNvPr id="671" name="Google Shape;671;p1"/>
            <p:cNvPicPr preferRelativeResize="0"/>
            <p:nvPr/>
          </p:nvPicPr>
          <p:blipFill rotWithShape="1">
            <a:blip r:embed="rId3">
              <a:alphaModFix/>
            </a:blip>
            <a:srcRect l="9869" t="4475" r="9869" b="18655"/>
            <a:stretch/>
          </p:blipFill>
          <p:spPr>
            <a:xfrm>
              <a:off x="8223916" y="2284338"/>
              <a:ext cx="1562569" cy="788180"/>
            </a:xfrm>
            <a:prstGeom prst="rect">
              <a:avLst/>
            </a:prstGeom>
            <a:noFill/>
            <a:ln>
              <a:noFill/>
            </a:ln>
          </p:spPr>
        </p:pic>
        <p:sp>
          <p:nvSpPr>
            <p:cNvPr id="672" name="Google Shape;672;p1"/>
            <p:cNvSpPr/>
            <p:nvPr/>
          </p:nvSpPr>
          <p:spPr>
            <a:xfrm>
              <a:off x="8221441" y="1897769"/>
              <a:ext cx="1567518" cy="386569"/>
            </a:xfrm>
            <a:prstGeom prst="rect">
              <a:avLst/>
            </a:prstGeom>
            <a:solidFill>
              <a:srgbClr val="014452">
                <a:alpha val="9019"/>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no-NO" sz="1000" b="1" i="0" u="none" strike="noStrike" cap="none">
                  <a:solidFill>
                    <a:srgbClr val="004452"/>
                  </a:solidFill>
                  <a:latin typeface="Arial"/>
                  <a:ea typeface="Arial"/>
                  <a:cs typeface="Arial"/>
                  <a:sym typeface="Arial"/>
                </a:rPr>
                <a:t>Port</a:t>
              </a:r>
              <a:endParaRPr sz="1000" b="0" i="0" u="none" strike="noStrike" cap="none">
                <a:solidFill>
                  <a:srgbClr val="00445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no-NO" sz="1000" b="0" i="0" u="none" strike="noStrike" cap="none">
                  <a:solidFill>
                    <a:srgbClr val="004452"/>
                  </a:solidFill>
                  <a:latin typeface="Arial"/>
                  <a:ea typeface="Arial"/>
                  <a:cs typeface="Arial"/>
                  <a:sym typeface="Arial"/>
                </a:rPr>
                <a:t>North Carolina Terminal</a:t>
              </a:r>
              <a:endParaRPr sz="1400" b="0" i="0" u="none" strike="noStrike" cap="none">
                <a:solidFill>
                  <a:srgbClr val="000000"/>
                </a:solidFill>
                <a:latin typeface="Arial"/>
                <a:ea typeface="Arial"/>
                <a:cs typeface="Arial"/>
                <a:sym typeface="Arial"/>
              </a:endParaRPr>
            </a:p>
          </p:txBody>
        </p:sp>
      </p:grpSp>
      <p:grpSp>
        <p:nvGrpSpPr>
          <p:cNvPr id="673" name="Google Shape;673;p1"/>
          <p:cNvGrpSpPr/>
          <p:nvPr/>
        </p:nvGrpSpPr>
        <p:grpSpPr>
          <a:xfrm>
            <a:off x="10071085" y="1897769"/>
            <a:ext cx="1567518" cy="1169372"/>
            <a:chOff x="10071085" y="1897769"/>
            <a:chExt cx="1567518" cy="1169372"/>
          </a:xfrm>
        </p:grpSpPr>
        <p:pic>
          <p:nvPicPr>
            <p:cNvPr id="674" name="Google Shape;674;p1" descr="Thorvald controlling powdery mildew in vineyards - Thorvald - Saga Robotics"/>
            <p:cNvPicPr preferRelativeResize="0"/>
            <p:nvPr/>
          </p:nvPicPr>
          <p:blipFill rotWithShape="1">
            <a:blip r:embed="rId4">
              <a:alphaModFix/>
            </a:blip>
            <a:srcRect t="6667" b="26535"/>
            <a:stretch/>
          </p:blipFill>
          <p:spPr>
            <a:xfrm>
              <a:off x="10071085" y="2284338"/>
              <a:ext cx="1562569" cy="782803"/>
            </a:xfrm>
            <a:prstGeom prst="rect">
              <a:avLst/>
            </a:prstGeom>
            <a:noFill/>
            <a:ln>
              <a:noFill/>
            </a:ln>
          </p:spPr>
        </p:pic>
        <p:sp>
          <p:nvSpPr>
            <p:cNvPr id="675" name="Google Shape;675;p1"/>
            <p:cNvSpPr/>
            <p:nvPr/>
          </p:nvSpPr>
          <p:spPr>
            <a:xfrm>
              <a:off x="10071085" y="1897769"/>
              <a:ext cx="1567518" cy="386569"/>
            </a:xfrm>
            <a:prstGeom prst="rect">
              <a:avLst/>
            </a:prstGeom>
            <a:solidFill>
              <a:srgbClr val="014452">
                <a:alpha val="9019"/>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no-NO" sz="1000" b="1" i="0" u="none" strike="noStrike" cap="none">
                  <a:solidFill>
                    <a:srgbClr val="004452"/>
                  </a:solidFill>
                  <a:latin typeface="Arial"/>
                  <a:ea typeface="Arial"/>
                  <a:cs typeface="Arial"/>
                  <a:sym typeface="Arial"/>
                </a:rPr>
                <a:t>Agriculture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no-NO" sz="1000" b="0" i="0" u="none" strike="noStrike" cap="none">
                  <a:solidFill>
                    <a:srgbClr val="004452"/>
                  </a:solidFill>
                  <a:latin typeface="Arial"/>
                  <a:ea typeface="Arial"/>
                  <a:cs typeface="Arial"/>
                  <a:sym typeface="Arial"/>
                </a:rPr>
                <a:t>Oregon Vineyard </a:t>
              </a:r>
              <a:endParaRPr sz="1400" b="0" i="0" u="none" strike="noStrike" cap="none">
                <a:solidFill>
                  <a:srgbClr val="000000"/>
                </a:solidFill>
                <a:latin typeface="Arial"/>
                <a:ea typeface="Arial"/>
                <a:cs typeface="Arial"/>
                <a:sym typeface="Arial"/>
              </a:endParaRPr>
            </a:p>
          </p:txBody>
        </p:sp>
      </p:grpSp>
      <p:grpSp>
        <p:nvGrpSpPr>
          <p:cNvPr id="676" name="Google Shape;676;p1"/>
          <p:cNvGrpSpPr/>
          <p:nvPr/>
        </p:nvGrpSpPr>
        <p:grpSpPr>
          <a:xfrm>
            <a:off x="6369161" y="1897769"/>
            <a:ext cx="1567518" cy="1174749"/>
            <a:chOff x="6369161" y="1897769"/>
            <a:chExt cx="1567518" cy="1174749"/>
          </a:xfrm>
        </p:grpSpPr>
        <p:sp>
          <p:nvSpPr>
            <p:cNvPr id="677" name="Google Shape;677;p1"/>
            <p:cNvSpPr/>
            <p:nvPr/>
          </p:nvSpPr>
          <p:spPr>
            <a:xfrm>
              <a:off x="6369161" y="1897769"/>
              <a:ext cx="1567518" cy="386569"/>
            </a:xfrm>
            <a:prstGeom prst="rect">
              <a:avLst/>
            </a:prstGeom>
            <a:solidFill>
              <a:srgbClr val="014452">
                <a:alpha val="9019"/>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no-NO" sz="1000" b="1" i="0" u="none" strike="noStrike" cap="none">
                  <a:solidFill>
                    <a:srgbClr val="004452"/>
                  </a:solidFill>
                  <a:latin typeface="Arial"/>
                  <a:ea typeface="Arial"/>
                  <a:cs typeface="Arial"/>
                  <a:sym typeface="Arial"/>
                </a:rPr>
                <a:t>Airport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no-NO" sz="1000" b="0" i="0" u="none" strike="noStrike" cap="none">
                  <a:solidFill>
                    <a:srgbClr val="004452"/>
                  </a:solidFill>
                  <a:latin typeface="Arial"/>
                  <a:ea typeface="Arial"/>
                  <a:cs typeface="Arial"/>
                  <a:sym typeface="Arial"/>
                </a:rPr>
                <a:t>Gardermoen Airport</a:t>
              </a:r>
              <a:endParaRPr sz="1400" b="0" i="0" u="none" strike="noStrike" cap="none">
                <a:solidFill>
                  <a:srgbClr val="000000"/>
                </a:solidFill>
                <a:latin typeface="Arial"/>
                <a:ea typeface="Arial"/>
                <a:cs typeface="Arial"/>
                <a:sym typeface="Arial"/>
              </a:endParaRPr>
            </a:p>
          </p:txBody>
        </p:sp>
        <p:pic>
          <p:nvPicPr>
            <p:cNvPr id="678" name="Google Shape;678;p1" descr="Yeti Move keeps the runways clear of snow with AI and machine learning -  The Explorer"/>
            <p:cNvPicPr preferRelativeResize="0"/>
            <p:nvPr/>
          </p:nvPicPr>
          <p:blipFill rotWithShape="1">
            <a:blip r:embed="rId5">
              <a:alphaModFix/>
            </a:blip>
            <a:srcRect b="10425"/>
            <a:stretch/>
          </p:blipFill>
          <p:spPr>
            <a:xfrm>
              <a:off x="6371636" y="2285217"/>
              <a:ext cx="1562569" cy="787301"/>
            </a:xfrm>
            <a:prstGeom prst="rect">
              <a:avLst/>
            </a:prstGeom>
            <a:noFill/>
            <a:ln>
              <a:noFill/>
            </a:ln>
          </p:spPr>
        </p:pic>
      </p:grpSp>
      <p:grpSp>
        <p:nvGrpSpPr>
          <p:cNvPr id="679" name="Google Shape;679;p1"/>
          <p:cNvGrpSpPr/>
          <p:nvPr/>
        </p:nvGrpSpPr>
        <p:grpSpPr>
          <a:xfrm>
            <a:off x="8218966" y="3308490"/>
            <a:ext cx="1567519" cy="1174750"/>
            <a:chOff x="8218966" y="3308490"/>
            <a:chExt cx="1567519" cy="1174750"/>
          </a:xfrm>
        </p:grpSpPr>
        <p:sp>
          <p:nvSpPr>
            <p:cNvPr id="680" name="Google Shape;680;p1"/>
            <p:cNvSpPr/>
            <p:nvPr/>
          </p:nvSpPr>
          <p:spPr>
            <a:xfrm>
              <a:off x="8218967" y="3308490"/>
              <a:ext cx="1567518" cy="383470"/>
            </a:xfrm>
            <a:prstGeom prst="rect">
              <a:avLst/>
            </a:prstGeom>
            <a:solidFill>
              <a:srgbClr val="014452">
                <a:alpha val="9019"/>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no-NO" sz="1000" b="1" i="0" u="none" strike="noStrike" cap="none">
                  <a:solidFill>
                    <a:srgbClr val="004452"/>
                  </a:solidFill>
                  <a:latin typeface="Arial"/>
                  <a:ea typeface="Arial"/>
                  <a:cs typeface="Arial"/>
                  <a:sym typeface="Arial"/>
                </a:rPr>
                <a:t>Public transportation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no-NO" sz="1000" b="0" i="0" u="none" strike="noStrike" cap="none">
                  <a:solidFill>
                    <a:srgbClr val="004452"/>
                  </a:solidFill>
                  <a:latin typeface="Arial"/>
                  <a:ea typeface="Arial"/>
                  <a:cs typeface="Arial"/>
                  <a:sym typeface="Arial"/>
                </a:rPr>
                <a:t>Trondheim city</a:t>
              </a:r>
              <a:endParaRPr sz="1400" b="0" i="0" u="none" strike="noStrike" cap="none">
                <a:solidFill>
                  <a:srgbClr val="000000"/>
                </a:solidFill>
                <a:latin typeface="Arial"/>
                <a:ea typeface="Arial"/>
                <a:cs typeface="Arial"/>
                <a:sym typeface="Arial"/>
              </a:endParaRPr>
            </a:p>
          </p:txBody>
        </p:sp>
        <p:pic>
          <p:nvPicPr>
            <p:cNvPr id="681" name="Google Shape;681;p1"/>
            <p:cNvPicPr preferRelativeResize="0"/>
            <p:nvPr/>
          </p:nvPicPr>
          <p:blipFill rotWithShape="1">
            <a:blip r:embed="rId6">
              <a:alphaModFix/>
            </a:blip>
            <a:srcRect b="17724"/>
            <a:stretch/>
          </p:blipFill>
          <p:spPr>
            <a:xfrm>
              <a:off x="8218966" y="3691960"/>
              <a:ext cx="1567519" cy="791280"/>
            </a:xfrm>
            <a:prstGeom prst="rect">
              <a:avLst/>
            </a:prstGeom>
            <a:noFill/>
            <a:ln>
              <a:noFill/>
            </a:ln>
          </p:spPr>
        </p:pic>
      </p:grpSp>
      <p:grpSp>
        <p:nvGrpSpPr>
          <p:cNvPr id="682" name="Google Shape;682;p1"/>
          <p:cNvGrpSpPr/>
          <p:nvPr/>
        </p:nvGrpSpPr>
        <p:grpSpPr>
          <a:xfrm>
            <a:off x="10068611" y="3308490"/>
            <a:ext cx="1567518" cy="1174749"/>
            <a:chOff x="10068611" y="3308490"/>
            <a:chExt cx="1567518" cy="1174749"/>
          </a:xfrm>
        </p:grpSpPr>
        <p:sp>
          <p:nvSpPr>
            <p:cNvPr id="683" name="Google Shape;683;p1"/>
            <p:cNvSpPr/>
            <p:nvPr/>
          </p:nvSpPr>
          <p:spPr>
            <a:xfrm>
              <a:off x="10068611" y="3308490"/>
              <a:ext cx="1567518" cy="383470"/>
            </a:xfrm>
            <a:prstGeom prst="rect">
              <a:avLst/>
            </a:prstGeom>
            <a:solidFill>
              <a:srgbClr val="014452">
                <a:alpha val="9019"/>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no-NO" sz="1000" b="1" i="0" u="none" strike="noStrike" cap="none">
                  <a:solidFill>
                    <a:srgbClr val="004452"/>
                  </a:solidFill>
                  <a:latin typeface="Arial"/>
                  <a:ea typeface="Arial"/>
                  <a:cs typeface="Arial"/>
                  <a:sym typeface="Arial"/>
                </a:rPr>
                <a:t>Goods delivery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no-NO" sz="1000" b="0" i="0" u="none" strike="noStrike" cap="none">
                  <a:solidFill>
                    <a:srgbClr val="004452"/>
                  </a:solidFill>
                  <a:latin typeface="Arial"/>
                  <a:ea typeface="Arial"/>
                  <a:cs typeface="Arial"/>
                  <a:sym typeface="Arial"/>
                </a:rPr>
                <a:t>Northampton city</a:t>
              </a:r>
              <a:endParaRPr sz="1400" b="0" i="0" u="none" strike="noStrike" cap="none">
                <a:solidFill>
                  <a:srgbClr val="000000"/>
                </a:solidFill>
                <a:latin typeface="Arial"/>
                <a:ea typeface="Arial"/>
                <a:cs typeface="Arial"/>
                <a:sym typeface="Arial"/>
              </a:endParaRPr>
            </a:p>
          </p:txBody>
        </p:sp>
        <p:pic>
          <p:nvPicPr>
            <p:cNvPr id="684" name="Google Shape;684;p1" descr="UCLA restaurants serve campus community with autonomous delivery robots -  Daily Bruin"/>
            <p:cNvPicPr preferRelativeResize="0"/>
            <p:nvPr/>
          </p:nvPicPr>
          <p:blipFill rotWithShape="1">
            <a:blip r:embed="rId7">
              <a:alphaModFix/>
            </a:blip>
            <a:srcRect t="18086" b="6311"/>
            <a:stretch/>
          </p:blipFill>
          <p:spPr>
            <a:xfrm>
              <a:off x="10073560" y="3695936"/>
              <a:ext cx="1562569" cy="787303"/>
            </a:xfrm>
            <a:prstGeom prst="rect">
              <a:avLst/>
            </a:prstGeom>
            <a:noFill/>
            <a:ln>
              <a:noFill/>
            </a:ln>
          </p:spPr>
        </p:pic>
      </p:grpSp>
      <p:grpSp>
        <p:nvGrpSpPr>
          <p:cNvPr id="685" name="Google Shape;685;p1"/>
          <p:cNvGrpSpPr/>
          <p:nvPr/>
        </p:nvGrpSpPr>
        <p:grpSpPr>
          <a:xfrm>
            <a:off x="6366687" y="3308490"/>
            <a:ext cx="1573571" cy="1174750"/>
            <a:chOff x="6366687" y="3308490"/>
            <a:chExt cx="1573571" cy="1174750"/>
          </a:xfrm>
        </p:grpSpPr>
        <p:sp>
          <p:nvSpPr>
            <p:cNvPr id="686" name="Google Shape;686;p1"/>
            <p:cNvSpPr/>
            <p:nvPr/>
          </p:nvSpPr>
          <p:spPr>
            <a:xfrm>
              <a:off x="6366687" y="3308490"/>
              <a:ext cx="1567518" cy="387446"/>
            </a:xfrm>
            <a:prstGeom prst="rect">
              <a:avLst/>
            </a:prstGeom>
            <a:solidFill>
              <a:srgbClr val="014452">
                <a:alpha val="9019"/>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no-NO" sz="1000" b="1" i="0" u="none" strike="noStrike" cap="none">
                  <a:solidFill>
                    <a:srgbClr val="004452"/>
                  </a:solidFill>
                  <a:latin typeface="Arial"/>
                  <a:ea typeface="Arial"/>
                  <a:cs typeface="Arial"/>
                  <a:sym typeface="Arial"/>
                </a:rPr>
                <a:t>Sweeper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no-NO" sz="1000" b="0" i="0" u="none" strike="noStrike" cap="none">
                  <a:solidFill>
                    <a:srgbClr val="004452"/>
                  </a:solidFill>
                  <a:latin typeface="Arial"/>
                  <a:ea typeface="Arial"/>
                  <a:cs typeface="Arial"/>
                  <a:sym typeface="Arial"/>
                </a:rPr>
                <a:t>Aalto University</a:t>
              </a:r>
              <a:endParaRPr sz="1000" b="0" i="0" u="none" strike="noStrike" cap="none">
                <a:solidFill>
                  <a:srgbClr val="004452"/>
                </a:solidFill>
                <a:latin typeface="Arial"/>
                <a:ea typeface="Arial"/>
                <a:cs typeface="Arial"/>
                <a:sym typeface="Arial"/>
              </a:endParaRPr>
            </a:p>
          </p:txBody>
        </p:sp>
        <p:pic>
          <p:nvPicPr>
            <p:cNvPr id="687" name="Google Shape;687;p1"/>
            <p:cNvPicPr preferRelativeResize="0"/>
            <p:nvPr/>
          </p:nvPicPr>
          <p:blipFill rotWithShape="1">
            <a:blip r:embed="rId8">
              <a:alphaModFix/>
            </a:blip>
            <a:srcRect t="8905" r="10072"/>
            <a:stretch/>
          </p:blipFill>
          <p:spPr>
            <a:xfrm>
              <a:off x="6371638" y="3695936"/>
              <a:ext cx="1568620" cy="787304"/>
            </a:xfrm>
            <a:prstGeom prst="rect">
              <a:avLst/>
            </a:prstGeom>
            <a:noFill/>
            <a:ln>
              <a:noFill/>
            </a:ln>
          </p:spPr>
        </p:pic>
      </p:grpSp>
      <p:grpSp>
        <p:nvGrpSpPr>
          <p:cNvPr id="688" name="Google Shape;688;p1"/>
          <p:cNvGrpSpPr/>
          <p:nvPr/>
        </p:nvGrpSpPr>
        <p:grpSpPr>
          <a:xfrm>
            <a:off x="6366687" y="4719211"/>
            <a:ext cx="1573571" cy="1174749"/>
            <a:chOff x="6366687" y="4719211"/>
            <a:chExt cx="1573571" cy="1174749"/>
          </a:xfrm>
        </p:grpSpPr>
        <p:sp>
          <p:nvSpPr>
            <p:cNvPr id="689" name="Google Shape;689;p1"/>
            <p:cNvSpPr/>
            <p:nvPr/>
          </p:nvSpPr>
          <p:spPr>
            <a:xfrm>
              <a:off x="6366687" y="4719211"/>
              <a:ext cx="1567518" cy="1174749"/>
            </a:xfrm>
            <a:prstGeom prst="rect">
              <a:avLst/>
            </a:prstGeom>
            <a:solidFill>
              <a:srgbClr val="014452">
                <a:alpha val="9019"/>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no-NO" sz="1000" b="1" i="0" u="none" strike="noStrike" cap="none">
                  <a:solidFill>
                    <a:srgbClr val="004452"/>
                  </a:solidFill>
                  <a:latin typeface="Arial"/>
                  <a:ea typeface="Arial"/>
                  <a:cs typeface="Arial"/>
                  <a:sym typeface="Arial"/>
                </a:rPr>
                <a:t>Autonomous Vessel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no-NO" sz="1000" b="0" i="0" u="none" strike="noStrike" cap="none">
                  <a:solidFill>
                    <a:srgbClr val="004452"/>
                  </a:solidFill>
                  <a:latin typeface="Arial"/>
                  <a:ea typeface="Arial"/>
                  <a:cs typeface="Arial"/>
                  <a:sym typeface="Arial"/>
                </a:rPr>
                <a:t>Yara Birkeland</a:t>
              </a:r>
              <a:endParaRPr sz="1000" b="0" i="0" u="none" strike="noStrike" cap="none">
                <a:solidFill>
                  <a:srgbClr val="004452"/>
                </a:solidFill>
                <a:latin typeface="Arial"/>
                <a:ea typeface="Arial"/>
                <a:cs typeface="Arial"/>
                <a:sym typeface="Arial"/>
              </a:endParaRPr>
            </a:p>
          </p:txBody>
        </p:sp>
        <p:pic>
          <p:nvPicPr>
            <p:cNvPr id="690" name="Google Shape;690;p1" descr="Vard skal bygge Yara Birkeland | Maritimt Magasin"/>
            <p:cNvPicPr preferRelativeResize="0"/>
            <p:nvPr/>
          </p:nvPicPr>
          <p:blipFill rotWithShape="1">
            <a:blip r:embed="rId9">
              <a:alphaModFix/>
            </a:blip>
            <a:srcRect t="11064"/>
            <a:stretch/>
          </p:blipFill>
          <p:spPr>
            <a:xfrm>
              <a:off x="6366687" y="5106656"/>
              <a:ext cx="1573571" cy="787304"/>
            </a:xfrm>
            <a:prstGeom prst="rect">
              <a:avLst/>
            </a:prstGeom>
            <a:noFill/>
            <a:ln>
              <a:noFill/>
            </a:ln>
          </p:spPr>
        </p:pic>
      </p:grpSp>
      <p:sp>
        <p:nvSpPr>
          <p:cNvPr id="691" name="Google Shape;691;p1"/>
          <p:cNvSpPr/>
          <p:nvPr/>
        </p:nvSpPr>
        <p:spPr>
          <a:xfrm>
            <a:off x="8218966" y="4719211"/>
            <a:ext cx="1567518" cy="1171651"/>
          </a:xfrm>
          <a:prstGeom prst="rect">
            <a:avLst/>
          </a:prstGeom>
          <a:solidFill>
            <a:srgbClr val="014452">
              <a:alpha val="9019"/>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no-NO" sz="1000" b="1" i="0" u="none" strike="noStrike" cap="none">
                <a:solidFill>
                  <a:srgbClr val="004452"/>
                </a:solidFill>
                <a:latin typeface="Arial"/>
                <a:ea typeface="Arial"/>
                <a:cs typeface="Arial"/>
                <a:sym typeface="Arial"/>
              </a:rPr>
              <a:t>Autonomous Robotaxi</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no-NO" sz="1000" b="0" i="0" u="none" strike="noStrike" cap="none">
                <a:solidFill>
                  <a:srgbClr val="004452"/>
                </a:solidFill>
                <a:latin typeface="Arial"/>
                <a:ea typeface="Arial"/>
                <a:cs typeface="Arial"/>
                <a:sym typeface="Arial"/>
              </a:rPr>
              <a:t>Xpeng</a:t>
            </a:r>
            <a:endParaRPr sz="1000" b="0" i="0" u="none" strike="noStrike" cap="none">
              <a:solidFill>
                <a:srgbClr val="004452"/>
              </a:solidFill>
              <a:latin typeface="Arial"/>
              <a:ea typeface="Arial"/>
              <a:cs typeface="Arial"/>
              <a:sym typeface="Arial"/>
            </a:endParaRPr>
          </a:p>
        </p:txBody>
      </p:sp>
      <p:grpSp>
        <p:nvGrpSpPr>
          <p:cNvPr id="692" name="Google Shape;692;p1"/>
          <p:cNvGrpSpPr/>
          <p:nvPr/>
        </p:nvGrpSpPr>
        <p:grpSpPr>
          <a:xfrm>
            <a:off x="10073560" y="4719210"/>
            <a:ext cx="1567518" cy="1174750"/>
            <a:chOff x="10073560" y="4719210"/>
            <a:chExt cx="1567518" cy="1174750"/>
          </a:xfrm>
        </p:grpSpPr>
        <p:sp>
          <p:nvSpPr>
            <p:cNvPr id="693" name="Google Shape;693;p1"/>
            <p:cNvSpPr/>
            <p:nvPr/>
          </p:nvSpPr>
          <p:spPr>
            <a:xfrm>
              <a:off x="10073560" y="4719210"/>
              <a:ext cx="1567518" cy="1171651"/>
            </a:xfrm>
            <a:prstGeom prst="rect">
              <a:avLst/>
            </a:prstGeom>
            <a:solidFill>
              <a:srgbClr val="014452">
                <a:alpha val="9019"/>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no-NO" sz="1000" b="1" i="0" u="none" strike="noStrike" cap="none">
                  <a:solidFill>
                    <a:srgbClr val="004452"/>
                  </a:solidFill>
                  <a:latin typeface="Arial"/>
                  <a:ea typeface="Arial"/>
                  <a:cs typeface="Arial"/>
                  <a:sym typeface="Arial"/>
                </a:rPr>
                <a:t>Autonomous Cars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no-NO" sz="1000" b="0" i="0" u="none" strike="noStrike" cap="none">
                  <a:solidFill>
                    <a:srgbClr val="004452"/>
                  </a:solidFill>
                  <a:latin typeface="Arial"/>
                  <a:ea typeface="Arial"/>
                  <a:cs typeface="Arial"/>
                  <a:sym typeface="Arial"/>
                </a:rPr>
                <a:t>Tesla Motors</a:t>
              </a:r>
              <a:endParaRPr sz="1000" b="0" i="0" u="none" strike="noStrike" cap="none">
                <a:solidFill>
                  <a:srgbClr val="004452"/>
                </a:solidFill>
                <a:latin typeface="Arial"/>
                <a:ea typeface="Arial"/>
                <a:cs typeface="Arial"/>
                <a:sym typeface="Arial"/>
              </a:endParaRPr>
            </a:p>
          </p:txBody>
        </p:sp>
        <p:pic>
          <p:nvPicPr>
            <p:cNvPr id="694" name="Google Shape;694;p1" descr="Design Your Model Y | Tesla"/>
            <p:cNvPicPr preferRelativeResize="0"/>
            <p:nvPr/>
          </p:nvPicPr>
          <p:blipFill rotWithShape="1">
            <a:blip r:embed="rId10">
              <a:alphaModFix/>
            </a:blip>
            <a:srcRect t="3568"/>
            <a:stretch/>
          </p:blipFill>
          <p:spPr>
            <a:xfrm>
              <a:off x="10073560" y="5106656"/>
              <a:ext cx="1560094" cy="787304"/>
            </a:xfrm>
            <a:prstGeom prst="rect">
              <a:avLst/>
            </a:prstGeom>
            <a:noFill/>
            <a:ln>
              <a:noFill/>
            </a:ln>
          </p:spPr>
        </p:pic>
      </p:grpSp>
      <p:pic>
        <p:nvPicPr>
          <p:cNvPr id="695" name="Google Shape;695;p1"/>
          <p:cNvPicPr preferRelativeResize="0"/>
          <p:nvPr/>
        </p:nvPicPr>
        <p:blipFill rotWithShape="1">
          <a:blip r:embed="rId11">
            <a:alphaModFix/>
          </a:blip>
          <a:srcRect/>
          <a:stretch/>
        </p:blipFill>
        <p:spPr>
          <a:xfrm>
            <a:off x="8326476" y="5146412"/>
            <a:ext cx="1360824" cy="680412"/>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288A5"/>
      </a:accent5>
      <a:accent6>
        <a:srgbClr val="EEFF41"/>
      </a:accent6>
      <a:hlink>
        <a:srgbClr val="0290A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288A5"/>
      </a:accent5>
      <a:accent6>
        <a:srgbClr val="EEFF41"/>
      </a:accent6>
      <a:hlink>
        <a:srgbClr val="0290A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2324</Words>
  <Application>Microsoft Macintosh PowerPoint</Application>
  <PresentationFormat>Widescreen</PresentationFormat>
  <Paragraphs>347</Paragraphs>
  <Slides>15</Slides>
  <Notes>15</Notes>
  <HiddenSlides>0</HiddenSlides>
  <MMClips>0</MMClips>
  <ScaleCrop>false</ScaleCrop>
  <HeadingPairs>
    <vt:vector size="6" baseType="variant">
      <vt:variant>
        <vt:lpstr>Brukte skrifter</vt:lpstr>
      </vt:variant>
      <vt:variant>
        <vt:i4>4</vt:i4>
      </vt:variant>
      <vt:variant>
        <vt:lpstr>Tema</vt:lpstr>
      </vt:variant>
      <vt:variant>
        <vt:i4>2</vt:i4>
      </vt:variant>
      <vt:variant>
        <vt:lpstr>Lysbildetitler</vt:lpstr>
      </vt:variant>
      <vt:variant>
        <vt:i4>15</vt:i4>
      </vt:variant>
    </vt:vector>
  </HeadingPairs>
  <TitlesOfParts>
    <vt:vector size="21" baseType="lpstr">
      <vt:lpstr>Arial</vt:lpstr>
      <vt:lpstr>Open Sans</vt:lpstr>
      <vt:lpstr>Open Sans SemiBold</vt:lpstr>
      <vt:lpstr>Calibri</vt:lpstr>
      <vt:lpstr>Simple Light</vt:lpstr>
      <vt:lpstr>Simple Light</vt:lpstr>
      <vt:lpstr>PowerPoint-presentasjon</vt:lpstr>
      <vt:lpstr>Applied Autonomy will enable green transition for transportation through autonomous operations</vt:lpstr>
      <vt:lpstr>PowerPoint-presentasjon</vt:lpstr>
      <vt:lpstr>Applied Autonomy at a glance Game changing software for autonomous transportation</vt:lpstr>
      <vt:lpstr>PowerPoint-presentasjon</vt:lpstr>
      <vt:lpstr>PowerPoint-presentasjon</vt:lpstr>
      <vt:lpstr>xFlow ® - Mission management system for autonomous assets</vt:lpstr>
      <vt:lpstr>Market is still in its infancy, but major drivers point to a market take-off within 2025</vt:lpstr>
      <vt:lpstr>Market is still in its infancy, but major drivers point to a market take-off within 2025</vt:lpstr>
      <vt:lpstr>Case studies Automated Mobility Proven ability to deliver on autonomous bus projects</vt:lpstr>
      <vt:lpstr>Ongoing project - mobility and logistics Livinglapt </vt:lpstr>
      <vt:lpstr>Case studies Automated Logistics Ongoing pilot projects within automated logistics</vt:lpstr>
      <vt:lpstr>xFlow®, SaaS solution enabling autonomous vehicle &amp; machines to operate jointly in complex environments</vt:lpstr>
      <vt:lpstr>Customers and business model</vt:lpstr>
      <vt:lpstr>The Applied Autonomy Team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Åsmund Lunnan Bjørnstad</dc:creator>
  <cp:lastModifiedBy>Marius Halle</cp:lastModifiedBy>
  <cp:revision>2</cp:revision>
  <dcterms:modified xsi:type="dcterms:W3CDTF">2022-06-21T09:06:03Z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0x010100C7BC62C8046BCB4FB0D2F1A4F355151E</vt:lpwstr>
  </property>
  <property fmtid="{D5CDD505-2E9C-101B-9397-08002B2CF9AE}" pid="3" name="MediaServiceImageTags">
    <vt:lpwstr/>
  </property>
</Properties>
</file>