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11"/>
  </p:notesMasterIdLst>
  <p:sldIdLst>
    <p:sldId id="256" r:id="rId2"/>
    <p:sldId id="299" r:id="rId3"/>
    <p:sldId id="300" r:id="rId4"/>
    <p:sldId id="298" r:id="rId5"/>
    <p:sldId id="303" r:id="rId6"/>
    <p:sldId id="301" r:id="rId7"/>
    <p:sldId id="302" r:id="rId8"/>
    <p:sldId id="297" r:id="rId9"/>
    <p:sldId id="259" r:id="rId1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787B"/>
    <a:srgbClr val="FFFF00"/>
    <a:srgbClr val="7A283C"/>
    <a:srgbClr val="00B331"/>
    <a:srgbClr val="0056BC"/>
    <a:srgbClr val="E90C24"/>
    <a:srgbClr val="FF9700"/>
    <a:srgbClr val="FF0000"/>
    <a:srgbClr val="FFC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7" autoAdjust="0"/>
    <p:restoredTop sz="95506" autoAdjust="0"/>
  </p:normalViewPr>
  <p:slideViewPr>
    <p:cSldViewPr snapToGrid="0" showGuides="1">
      <p:cViewPr varScale="1">
        <p:scale>
          <a:sx n="110" d="100"/>
          <a:sy n="110" d="100"/>
        </p:scale>
        <p:origin x="143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A72F8E-9C14-4771-8BB4-9FF0607221F8}" type="datetimeFigureOut">
              <a:rPr lang="cs-CZ" smtClean="0"/>
              <a:t>23.06.2022</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71FAD6-C595-49B9-A010-ACF37127121A}" type="slidenum">
              <a:rPr lang="cs-CZ" smtClean="0"/>
              <a:t>‹#›</a:t>
            </a:fld>
            <a:endParaRPr lang="cs-CZ"/>
          </a:p>
        </p:txBody>
      </p:sp>
    </p:spTree>
    <p:extLst>
      <p:ext uri="{BB962C8B-B14F-4D97-AF65-F5344CB8AC3E}">
        <p14:creationId xmlns:p14="http://schemas.microsoft.com/office/powerpoint/2010/main" val="1524023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DD71FAD6-C595-49B9-A010-ACF37127121A}" type="slidenum">
              <a:rPr lang="cs-CZ" smtClean="0"/>
              <a:t>1</a:t>
            </a:fld>
            <a:endParaRPr lang="cs-CZ"/>
          </a:p>
        </p:txBody>
      </p:sp>
    </p:spTree>
    <p:extLst>
      <p:ext uri="{BB962C8B-B14F-4D97-AF65-F5344CB8AC3E}">
        <p14:creationId xmlns:p14="http://schemas.microsoft.com/office/powerpoint/2010/main" val="3405142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r>
              <a:rPr lang="cs-CZ" dirty="0"/>
              <a:t>představuje unikátní propojení veřejné hromadné dopravy a sdílených kol, kdy VHD zajistí přepravu na větší vzdálenosti nebo méně příznivý terén a </a:t>
            </a:r>
            <a:r>
              <a:rPr lang="cs-CZ" dirty="0" err="1"/>
              <a:t>bikesharing</a:t>
            </a:r>
            <a:r>
              <a:rPr lang="cs-CZ" dirty="0"/>
              <a:t> dopraví uživatele na první a poslední míli</a:t>
            </a:r>
          </a:p>
          <a:p>
            <a:pPr marL="171450" indent="-171450">
              <a:buFontTx/>
              <a:buChar char="-"/>
            </a:pPr>
            <a:r>
              <a:rPr lang="cs-CZ" dirty="0"/>
              <a:t>oproti využívání vlastního kola šetří kapacitu parkovacích možností pro kola (kolo málokdy „stojí a čeká“) i prostor v prostředcích MHD (když se uživatel musí přepravovat i s kolem)</a:t>
            </a:r>
          </a:p>
          <a:p>
            <a:pPr marL="171450" indent="-171450">
              <a:buFontTx/>
              <a:buChar char="-"/>
            </a:pPr>
            <a:r>
              <a:rPr lang="cs-CZ" dirty="0"/>
              <a:t>je benefitem tzv. Benefitního programu PID Lítačka, kde motivuje ke koupi dlouhodobého předplatného kupónu (pouze držitel měsíčního a delšího kupónu může službu Bikesharing v Lítačce využít)</a:t>
            </a:r>
          </a:p>
          <a:p>
            <a:pPr marL="171450" indent="-171450">
              <a:buFontTx/>
              <a:buChar char="-"/>
            </a:pPr>
            <a:r>
              <a:rPr lang="cs-CZ" dirty="0"/>
              <a:t>spočívá v bezplatné zápůjčce mechanického jízdního kola (půjčovné hradí HMP) až 2x denně na dobu až 15 min (po překročení dotovaného času je uživatel tarifován dle běžného ceníku poskytovatele, jehož dopravní prostředek právě využívá) na území HMP</a:t>
            </a:r>
          </a:p>
          <a:p>
            <a:pPr marL="171450" indent="-171450">
              <a:buFontTx/>
              <a:buChar char="-"/>
            </a:pPr>
            <a:r>
              <a:rPr lang="cs-CZ" dirty="0"/>
              <a:t>pilotní projekt byl realizován od 10/2021 do 06/2022, pro účast byli osloveni všichni poskytovatelé </a:t>
            </a:r>
            <a:r>
              <a:rPr lang="cs-CZ" dirty="0" err="1"/>
              <a:t>bikesharingu</a:t>
            </a:r>
            <a:r>
              <a:rPr lang="cs-CZ" dirty="0"/>
              <a:t> v Praze, zúčastnily se </a:t>
            </a:r>
            <a:r>
              <a:rPr lang="cs-CZ" dirty="0" err="1"/>
              <a:t>Rekola</a:t>
            </a:r>
            <a:r>
              <a:rPr lang="cs-CZ" dirty="0"/>
              <a:t> a </a:t>
            </a:r>
            <a:r>
              <a:rPr lang="cs-CZ" dirty="0" err="1"/>
              <a:t>nextbike</a:t>
            </a:r>
            <a:r>
              <a:rPr lang="cs-CZ" dirty="0"/>
              <a:t> s mechanickými koly</a:t>
            </a:r>
          </a:p>
          <a:p>
            <a:pPr marL="171450" indent="-171450">
              <a:buFontTx/>
              <a:buChar char="-"/>
            </a:pPr>
            <a:r>
              <a:rPr lang="cs-CZ" dirty="0"/>
              <a:t>proběhlo otevřené výběrové řízení na zajištění služby ve stejných parametrech, bylo ukončeno v 06/2022, nyní je služba zajištěna ve „standardním“ provozu na dobu až 4 let (pokud nebude celková alokovaná částka ve výši 48 mil Kč bez DPH vyčerpána dříve)</a:t>
            </a:r>
          </a:p>
          <a:p>
            <a:pPr marL="171450" indent="-171450">
              <a:buFontTx/>
              <a:buChar char="-"/>
            </a:pPr>
            <a:r>
              <a:rPr lang="cs-CZ" dirty="0"/>
              <a:t>v rámci VŘ byla poptávána rovněž zápůjčka elektrokol na jízdu v délce až 5 min (tento benefit by byl prezentován spíše jako pobídka elektrokolo využít, předpokládalo se „nastavení“ času zápůjčky samotným uživatelem dle platného ceníku příslušného poskytovatele </a:t>
            </a:r>
            <a:r>
              <a:rPr lang="cs-CZ" dirty="0" err="1"/>
              <a:t>bikesharingu</a:t>
            </a:r>
            <a:r>
              <a:rPr lang="cs-CZ" dirty="0"/>
              <a:t>), v této části VŘ nebyla podána žádná nabídka, proto zatím sdílená elektrokola nejsou součástí Benefitního programu </a:t>
            </a:r>
          </a:p>
          <a:p>
            <a:pPr marL="171450" indent="-171450">
              <a:buFontTx/>
              <a:buChar char="-"/>
            </a:pPr>
            <a:r>
              <a:rPr lang="cs-CZ" dirty="0"/>
              <a:t>statistické údaje o využití Benefitního programu jsou zobrazována na dashboardu </a:t>
            </a:r>
            <a:r>
              <a:rPr lang="cs-CZ" dirty="0" err="1"/>
              <a:t>Golemio</a:t>
            </a:r>
            <a:r>
              <a:rPr lang="cs-CZ" dirty="0"/>
              <a:t> (nejsou veřejná, zatím jsou využívána pouze pro potřeby veřejné správy Prahy)</a:t>
            </a:r>
          </a:p>
          <a:p>
            <a:pPr marL="171450" indent="-171450">
              <a:buFontTx/>
              <a:buChar char="-"/>
            </a:pPr>
            <a:r>
              <a:rPr lang="cs-CZ" dirty="0"/>
              <a:t>od začátku projektu bylo odježděno celkem 323 tis jízd za 3 880 tis Kč; medián délky jízdy je 5 min; ranní špička je v 6 hodin, odpolední v 15 hod (začátky jízd); nejvíce lidé využívají Bikesharing v Lítačce v úterý, ve středu a ve čtvrtek; zatím „nejsilnějším“ měsícem byl květen (zřejmě v souvislosti s akcí Do práce na kole); více než 78 % uživatelů službu využívá opakovaně</a:t>
            </a:r>
          </a:p>
          <a:p>
            <a:pPr marL="171450" indent="-171450">
              <a:buFontTx/>
              <a:buChar char="-"/>
            </a:pPr>
            <a:endParaRPr lang="cs-CZ" dirty="0"/>
          </a:p>
          <a:p>
            <a:endParaRPr lang="cs-CZ" dirty="0"/>
          </a:p>
        </p:txBody>
      </p:sp>
      <p:sp>
        <p:nvSpPr>
          <p:cNvPr id="4" name="Zástupný symbol pro číslo snímku 3"/>
          <p:cNvSpPr>
            <a:spLocks noGrp="1"/>
          </p:cNvSpPr>
          <p:nvPr>
            <p:ph type="sldNum" sz="quarter" idx="5"/>
          </p:nvPr>
        </p:nvSpPr>
        <p:spPr/>
        <p:txBody>
          <a:bodyPr/>
          <a:lstStyle/>
          <a:p>
            <a:fld id="{DD71FAD6-C595-49B9-A010-ACF37127121A}" type="slidenum">
              <a:rPr lang="cs-CZ" smtClean="0"/>
              <a:t>4</a:t>
            </a:fld>
            <a:endParaRPr lang="cs-CZ"/>
          </a:p>
        </p:txBody>
      </p:sp>
    </p:spTree>
    <p:extLst>
      <p:ext uri="{BB962C8B-B14F-4D97-AF65-F5344CB8AC3E}">
        <p14:creationId xmlns:p14="http://schemas.microsoft.com/office/powerpoint/2010/main" val="4147046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D71FAD6-C595-49B9-A010-ACF37127121A}" type="slidenum">
              <a:rPr lang="cs-CZ" smtClean="0"/>
              <a:t>8</a:t>
            </a:fld>
            <a:endParaRPr lang="cs-CZ"/>
          </a:p>
        </p:txBody>
      </p:sp>
    </p:spTree>
    <p:extLst>
      <p:ext uri="{BB962C8B-B14F-4D97-AF65-F5344CB8AC3E}">
        <p14:creationId xmlns:p14="http://schemas.microsoft.com/office/powerpoint/2010/main" val="4809506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w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 1">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294187AB-065F-0445-AEA3-8817D3343E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73687" y="293209"/>
            <a:ext cx="6087600" cy="760074"/>
          </a:xfrm>
        </p:spPr>
        <p:txBody>
          <a:bodyPr vert="horz" lIns="0" tIns="0" rIns="0" bIns="0" rtlCol="0" anchor="t">
            <a:normAutofit/>
          </a:bodyPr>
          <a:lstStyle>
            <a:lvl1pPr>
              <a:defRPr lang="en-US" spc="-100" baseline="0" dirty="0">
                <a:solidFill>
                  <a:schemeClr val="bg1"/>
                </a:solidFill>
              </a:defRPr>
            </a:lvl1pPr>
          </a:lstStyle>
          <a:p>
            <a:pPr lvl="0"/>
            <a:r>
              <a:rPr lang="cs-CZ" dirty="0" err="1"/>
              <a:t>Click</a:t>
            </a:r>
            <a:r>
              <a:rPr lang="cs-CZ" dirty="0"/>
              <a:t> to </a:t>
            </a:r>
            <a:r>
              <a:rPr lang="cs-CZ" dirty="0" err="1"/>
              <a:t>add</a:t>
            </a:r>
            <a:r>
              <a:rPr lang="cs-CZ" dirty="0"/>
              <a:t> </a:t>
            </a:r>
            <a:r>
              <a:rPr lang="cs-CZ" dirty="0" err="1"/>
              <a:t>title</a:t>
            </a:r>
            <a:endParaRPr lang="en-US" dirty="0"/>
          </a:p>
        </p:txBody>
      </p:sp>
      <p:sp>
        <p:nvSpPr>
          <p:cNvPr id="3" name="Subtitle 2"/>
          <p:cNvSpPr>
            <a:spLocks noGrp="1"/>
          </p:cNvSpPr>
          <p:nvPr>
            <p:ph type="subTitle" idx="1" hasCustomPrompt="1"/>
          </p:nvPr>
        </p:nvSpPr>
        <p:spPr>
          <a:xfrm>
            <a:off x="374399" y="1638700"/>
            <a:ext cx="6087600" cy="567890"/>
          </a:xfrm>
        </p:spPr>
        <p:txBody>
          <a:bodyPr vert="horz" lIns="0" tIns="0" rIns="0" bIns="0" rtlCol="0">
            <a:noAutofit/>
          </a:bodyPr>
          <a:lstStyle>
            <a:lvl1pPr>
              <a:defRPr lang="en-US" dirty="0">
                <a:solidFill>
                  <a:schemeClr val="bg1"/>
                </a:solidFill>
              </a:defRPr>
            </a:lvl1pPr>
          </a:lstStyle>
          <a:p>
            <a:pPr marL="0" lvl="0" indent="0">
              <a:buNone/>
            </a:pPr>
            <a:r>
              <a:rPr lang="cs-CZ" dirty="0" err="1"/>
              <a:t>Click</a:t>
            </a:r>
            <a:r>
              <a:rPr lang="cs-CZ" dirty="0"/>
              <a:t> to </a:t>
            </a:r>
            <a:r>
              <a:rPr lang="cs-CZ" dirty="0" err="1"/>
              <a:t>add</a:t>
            </a:r>
            <a:r>
              <a:rPr lang="cs-CZ" dirty="0"/>
              <a:t> </a:t>
            </a:r>
            <a:r>
              <a:rPr lang="cs-CZ" dirty="0" err="1"/>
              <a:t>subtitle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03989" y="5020231"/>
            <a:ext cx="1470088" cy="1470025"/>
          </a:xfrm>
          <a:prstGeom prst="rect">
            <a:avLst/>
          </a:prstGeom>
        </p:spPr>
      </p:pic>
    </p:spTree>
    <p:extLst>
      <p:ext uri="{BB962C8B-B14F-4D97-AF65-F5344CB8AC3E}">
        <p14:creationId xmlns:p14="http://schemas.microsoft.com/office/powerpoint/2010/main" val="571187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and 2 x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4400" y="291600"/>
            <a:ext cx="6502389" cy="722697"/>
          </a:xfrm>
        </p:spPr>
        <p:txBody>
          <a:bodyPr/>
          <a:lstStyle>
            <a:lvl1pPr>
              <a:defRPr/>
            </a:lvl1pPr>
          </a:lstStyle>
          <a:p>
            <a:r>
              <a:rPr lang="cs-CZ" dirty="0" err="1"/>
              <a:t>Click</a:t>
            </a:r>
            <a:r>
              <a:rPr lang="cs-CZ" dirty="0"/>
              <a:t> to </a:t>
            </a:r>
            <a:r>
              <a:rPr lang="cs-CZ" dirty="0" err="1"/>
              <a:t>add</a:t>
            </a:r>
            <a:r>
              <a:rPr lang="cs-CZ" dirty="0"/>
              <a:t> </a:t>
            </a:r>
            <a:r>
              <a:rPr lang="cs-CZ" dirty="0" err="1"/>
              <a:t>title</a:t>
            </a:r>
            <a:endParaRPr lang="en-US" dirty="0"/>
          </a:p>
        </p:txBody>
      </p:sp>
      <p:sp>
        <p:nvSpPr>
          <p:cNvPr id="3" name="Content Placeholder 2"/>
          <p:cNvSpPr>
            <a:spLocks noGrp="1"/>
          </p:cNvSpPr>
          <p:nvPr>
            <p:ph idx="1" hasCustomPrompt="1"/>
          </p:nvPr>
        </p:nvSpPr>
        <p:spPr>
          <a:xfrm>
            <a:off x="374400" y="1257877"/>
            <a:ext cx="6502389" cy="404261"/>
          </a:xfrm>
        </p:spPr>
        <p:txBody>
          <a:bodyPr/>
          <a:lstStyle>
            <a:lvl1pPr marL="0" indent="0">
              <a:buFontTx/>
              <a:buNone/>
              <a:defRPr>
                <a:solidFill>
                  <a:schemeClr val="tx1"/>
                </a:solidFill>
              </a:defRPr>
            </a:lvl1pPr>
            <a:lvl2pPr marL="325800" indent="0">
              <a:buFontTx/>
              <a:buNone/>
              <a:defRPr/>
            </a:lvl2pPr>
            <a:lvl3pPr marL="783000" indent="0">
              <a:buFontTx/>
              <a:buNone/>
              <a:defRPr/>
            </a:lvl3pPr>
            <a:lvl4pPr marL="1240200" indent="0">
              <a:buFontTx/>
              <a:buNone/>
              <a:defRPr/>
            </a:lvl4pPr>
            <a:lvl5pPr marL="1697400" indent="0">
              <a:buFontTx/>
              <a:buNone/>
              <a:defRPr/>
            </a:lvl5pPr>
          </a:lstStyle>
          <a:p>
            <a:pPr lvl="0"/>
            <a:r>
              <a:rPr lang="cs-CZ" dirty="0" err="1"/>
              <a:t>Click</a:t>
            </a:r>
            <a:r>
              <a:rPr lang="cs-CZ" dirty="0"/>
              <a:t> to </a:t>
            </a:r>
            <a:r>
              <a:rPr lang="cs-CZ" dirty="0" err="1"/>
              <a:t>add</a:t>
            </a:r>
            <a:r>
              <a:rPr lang="cs-CZ" dirty="0"/>
              <a:t> </a:t>
            </a:r>
            <a:r>
              <a:rPr lang="cs-CZ" dirty="0" err="1"/>
              <a:t>subtitle</a:t>
            </a:r>
            <a:endParaRPr lang="cs-CZ" dirty="0"/>
          </a:p>
        </p:txBody>
      </p:sp>
      <p:sp>
        <p:nvSpPr>
          <p:cNvPr id="6" name="Zástupný symbol pro obrázek 5"/>
          <p:cNvSpPr>
            <a:spLocks noGrp="1"/>
          </p:cNvSpPr>
          <p:nvPr>
            <p:ph type="pic" sz="quarter" idx="10" hasCustomPrompt="1"/>
          </p:nvPr>
        </p:nvSpPr>
        <p:spPr>
          <a:xfrm>
            <a:off x="374400" y="1895474"/>
            <a:ext cx="3571299" cy="4565749"/>
          </a:xfrm>
        </p:spPr>
        <p:txBody>
          <a:bodyPr/>
          <a:lstStyle>
            <a:lvl1pPr>
              <a:defRPr>
                <a:solidFill>
                  <a:schemeClr val="tx1"/>
                </a:solidFill>
              </a:defRPr>
            </a:lvl1pPr>
          </a:lstStyle>
          <a:p>
            <a:r>
              <a:rPr lang="cs-CZ" dirty="0" err="1"/>
              <a:t>Click</a:t>
            </a:r>
            <a:r>
              <a:rPr lang="cs-CZ" dirty="0"/>
              <a:t> to </a:t>
            </a:r>
            <a:r>
              <a:rPr lang="cs-CZ" dirty="0" err="1"/>
              <a:t>add</a:t>
            </a:r>
            <a:r>
              <a:rPr lang="cs-CZ" dirty="0"/>
              <a:t> </a:t>
            </a:r>
            <a:r>
              <a:rPr lang="cs-CZ" dirty="0" err="1"/>
              <a:t>picture</a:t>
            </a:r>
            <a:endParaRPr lang="cs-CZ" dirty="0"/>
          </a:p>
        </p:txBody>
      </p:sp>
      <p:sp>
        <p:nvSpPr>
          <p:cNvPr id="8" name="Zástupný symbol pro obrázek 5"/>
          <p:cNvSpPr>
            <a:spLocks noGrp="1"/>
          </p:cNvSpPr>
          <p:nvPr>
            <p:ph type="pic" sz="quarter" idx="11" hasCustomPrompt="1"/>
          </p:nvPr>
        </p:nvSpPr>
        <p:spPr>
          <a:xfrm>
            <a:off x="4082104" y="1895473"/>
            <a:ext cx="3571299" cy="4565749"/>
          </a:xfrm>
        </p:spPr>
        <p:txBody>
          <a:bodyPr/>
          <a:lstStyle>
            <a:lvl1pPr>
              <a:defRPr>
                <a:solidFill>
                  <a:schemeClr val="tx1"/>
                </a:solidFill>
              </a:defRPr>
            </a:lvl1pPr>
          </a:lstStyle>
          <a:p>
            <a:r>
              <a:rPr lang="cs-CZ" dirty="0" err="1"/>
              <a:t>Click</a:t>
            </a:r>
            <a:r>
              <a:rPr lang="cs-CZ" dirty="0"/>
              <a:t> to </a:t>
            </a:r>
            <a:r>
              <a:rPr lang="cs-CZ" dirty="0" err="1"/>
              <a:t>add</a:t>
            </a:r>
            <a:r>
              <a:rPr lang="cs-CZ" dirty="0"/>
              <a:t> </a:t>
            </a:r>
            <a:r>
              <a:rPr lang="cs-CZ" dirty="0" err="1"/>
              <a:t>picture</a:t>
            </a:r>
            <a:endParaRPr lang="cs-CZ" dirty="0"/>
          </a:p>
        </p:txBody>
      </p:sp>
    </p:spTree>
    <p:extLst>
      <p:ext uri="{BB962C8B-B14F-4D97-AF65-F5344CB8AC3E}">
        <p14:creationId xmlns:p14="http://schemas.microsoft.com/office/powerpoint/2010/main" val="2410889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and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4400" y="291600"/>
            <a:ext cx="6502389" cy="722697"/>
          </a:xfrm>
        </p:spPr>
        <p:txBody>
          <a:bodyPr/>
          <a:lstStyle>
            <a:lvl1pPr>
              <a:defRPr/>
            </a:lvl1pPr>
          </a:lstStyle>
          <a:p>
            <a:r>
              <a:rPr lang="cs-CZ" dirty="0" err="1"/>
              <a:t>Click</a:t>
            </a:r>
            <a:r>
              <a:rPr lang="cs-CZ" dirty="0"/>
              <a:t> to </a:t>
            </a:r>
            <a:r>
              <a:rPr lang="cs-CZ" dirty="0" err="1"/>
              <a:t>add</a:t>
            </a:r>
            <a:r>
              <a:rPr lang="cs-CZ" dirty="0"/>
              <a:t> </a:t>
            </a:r>
            <a:r>
              <a:rPr lang="cs-CZ" dirty="0" err="1"/>
              <a:t>title</a:t>
            </a:r>
            <a:endParaRPr lang="en-US" dirty="0"/>
          </a:p>
        </p:txBody>
      </p:sp>
      <p:sp>
        <p:nvSpPr>
          <p:cNvPr id="3" name="Content Placeholder 2"/>
          <p:cNvSpPr>
            <a:spLocks noGrp="1"/>
          </p:cNvSpPr>
          <p:nvPr>
            <p:ph idx="1" hasCustomPrompt="1"/>
          </p:nvPr>
        </p:nvSpPr>
        <p:spPr>
          <a:xfrm>
            <a:off x="374400" y="1257877"/>
            <a:ext cx="6502389" cy="404261"/>
          </a:xfrm>
        </p:spPr>
        <p:txBody>
          <a:bodyPr/>
          <a:lstStyle>
            <a:lvl1pPr marL="0" indent="0">
              <a:buFontTx/>
              <a:buNone/>
              <a:defRPr>
                <a:solidFill>
                  <a:schemeClr val="tx1"/>
                </a:solidFill>
              </a:defRPr>
            </a:lvl1pPr>
            <a:lvl2pPr marL="325800" indent="0">
              <a:buFontTx/>
              <a:buNone/>
              <a:defRPr/>
            </a:lvl2pPr>
            <a:lvl3pPr marL="783000" indent="0">
              <a:buFontTx/>
              <a:buNone/>
              <a:defRPr/>
            </a:lvl3pPr>
            <a:lvl4pPr marL="1240200" indent="0">
              <a:buFontTx/>
              <a:buNone/>
              <a:defRPr/>
            </a:lvl4pPr>
            <a:lvl5pPr marL="1697400" indent="0">
              <a:buFontTx/>
              <a:buNone/>
              <a:defRPr/>
            </a:lvl5pPr>
          </a:lstStyle>
          <a:p>
            <a:pPr lvl="0"/>
            <a:r>
              <a:rPr lang="cs-CZ" dirty="0" err="1"/>
              <a:t>Click</a:t>
            </a:r>
            <a:r>
              <a:rPr lang="cs-CZ" dirty="0"/>
              <a:t> to </a:t>
            </a:r>
            <a:r>
              <a:rPr lang="cs-CZ" dirty="0" err="1"/>
              <a:t>add</a:t>
            </a:r>
            <a:r>
              <a:rPr lang="cs-CZ" dirty="0"/>
              <a:t> </a:t>
            </a:r>
            <a:r>
              <a:rPr lang="cs-CZ" dirty="0" err="1"/>
              <a:t>subtitle</a:t>
            </a:r>
            <a:endParaRPr lang="cs-CZ" dirty="0"/>
          </a:p>
        </p:txBody>
      </p:sp>
      <p:sp>
        <p:nvSpPr>
          <p:cNvPr id="7" name="Chart Placeholder 6"/>
          <p:cNvSpPr>
            <a:spLocks noGrp="1"/>
          </p:cNvSpPr>
          <p:nvPr>
            <p:ph type="chart" sz="quarter" idx="11" hasCustomPrompt="1"/>
          </p:nvPr>
        </p:nvSpPr>
        <p:spPr>
          <a:xfrm>
            <a:off x="374399" y="1905717"/>
            <a:ext cx="6502389" cy="4555505"/>
          </a:xfrm>
        </p:spPr>
        <p:txBody>
          <a:bodyPr/>
          <a:lstStyle>
            <a:lvl1pPr>
              <a:defRPr>
                <a:solidFill>
                  <a:schemeClr val="tx1"/>
                </a:solidFill>
              </a:defRPr>
            </a:lvl1pPr>
          </a:lstStyle>
          <a:p>
            <a:r>
              <a:rPr lang="cs-CZ" dirty="0"/>
              <a:t>Chart</a:t>
            </a:r>
          </a:p>
        </p:txBody>
      </p:sp>
    </p:spTree>
    <p:extLst>
      <p:ext uri="{BB962C8B-B14F-4D97-AF65-F5344CB8AC3E}">
        <p14:creationId xmlns:p14="http://schemas.microsoft.com/office/powerpoint/2010/main" val="3259299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End 2">
    <p:spTree>
      <p:nvGrpSpPr>
        <p:cNvPr id="1" name=""/>
        <p:cNvGrpSpPr/>
        <p:nvPr/>
      </p:nvGrpSpPr>
      <p:grpSpPr>
        <a:xfrm>
          <a:off x="0" y="0"/>
          <a:ext cx="0" cy="0"/>
          <a:chOff x="0" y="0"/>
          <a:chExt cx="0" cy="0"/>
        </a:xfrm>
      </p:grpSpPr>
      <p:sp>
        <p:nvSpPr>
          <p:cNvPr id="5" name="Obdelník"/>
          <p:cNvSpPr/>
          <p:nvPr userDrawn="1"/>
        </p:nvSpPr>
        <p:spPr>
          <a:xfrm>
            <a:off x="0" y="-2"/>
            <a:ext cx="6867675" cy="6869775"/>
          </a:xfrm>
          <a:prstGeom prst="rect">
            <a:avLst/>
          </a:prstGeom>
          <a:solidFill>
            <a:srgbClr val="757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3989" y="5020231"/>
            <a:ext cx="1470088" cy="1470025"/>
          </a:xfrm>
          <a:prstGeom prst="rect">
            <a:avLst/>
          </a:prstGeom>
        </p:spPr>
      </p:pic>
      <p:sp>
        <p:nvSpPr>
          <p:cNvPr id="2" name="Title 1"/>
          <p:cNvSpPr>
            <a:spLocks noGrp="1"/>
          </p:cNvSpPr>
          <p:nvPr>
            <p:ph type="title" hasCustomPrompt="1"/>
          </p:nvPr>
        </p:nvSpPr>
        <p:spPr>
          <a:xfrm>
            <a:off x="370800" y="5932800"/>
            <a:ext cx="6087600" cy="547200"/>
          </a:xfrm>
        </p:spPr>
        <p:txBody>
          <a:bodyPr vert="horz" lIns="0" tIns="0" rIns="0" bIns="0" rtlCol="0" anchor="t">
            <a:normAutofit/>
          </a:bodyPr>
          <a:lstStyle>
            <a:lvl1pPr>
              <a:defRPr lang="en-US" dirty="0">
                <a:solidFill>
                  <a:schemeClr val="bg1"/>
                </a:solidFill>
              </a:defRPr>
            </a:lvl1pPr>
          </a:lstStyle>
          <a:p>
            <a:pPr lvl="0"/>
            <a:r>
              <a:rPr lang="cs-CZ" dirty="0" err="1"/>
              <a:t>Click</a:t>
            </a:r>
            <a:r>
              <a:rPr lang="cs-CZ" dirty="0"/>
              <a:t> to </a:t>
            </a:r>
            <a:r>
              <a:rPr lang="cs-CZ" dirty="0" err="1"/>
              <a:t>add</a:t>
            </a:r>
            <a:r>
              <a:rPr lang="cs-CZ" dirty="0"/>
              <a:t> text</a:t>
            </a:r>
            <a:endParaRPr lang="en-US" dirty="0"/>
          </a:p>
        </p:txBody>
      </p:sp>
    </p:spTree>
    <p:extLst>
      <p:ext uri="{BB962C8B-B14F-4D97-AF65-F5344CB8AC3E}">
        <p14:creationId xmlns:p14="http://schemas.microsoft.com/office/powerpoint/2010/main" val="1211422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End 1">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2062DB64-0365-C04E-81F6-FBA5FCC6E3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odklad" hidden="1"/>
          <p:cNvPicPr>
            <a:picLocks noChangeAspect="1"/>
          </p:cNvPicPr>
          <p:nvPr userDrawn="1"/>
        </p:nvPicPr>
        <p:blipFill>
          <a:blip r:embed="rId3"/>
          <a:stretch>
            <a:fillRect/>
          </a:stretch>
        </p:blipFill>
        <p:spPr>
          <a:xfrm>
            <a:off x="1" y="0"/>
            <a:ext cx="9144000" cy="685636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03989" y="5020231"/>
            <a:ext cx="1470088" cy="1470025"/>
          </a:xfrm>
          <a:prstGeom prst="rect">
            <a:avLst/>
          </a:prstGeom>
        </p:spPr>
      </p:pic>
      <p:sp>
        <p:nvSpPr>
          <p:cNvPr id="2" name="Title 1"/>
          <p:cNvSpPr>
            <a:spLocks noGrp="1"/>
          </p:cNvSpPr>
          <p:nvPr>
            <p:ph type="title" hasCustomPrompt="1"/>
          </p:nvPr>
        </p:nvSpPr>
        <p:spPr>
          <a:xfrm>
            <a:off x="371475" y="5934075"/>
            <a:ext cx="6086475" cy="546656"/>
          </a:xfrm>
        </p:spPr>
        <p:txBody>
          <a:bodyPr/>
          <a:lstStyle>
            <a:lvl1pPr>
              <a:defRPr baseline="0">
                <a:solidFill>
                  <a:schemeClr val="bg1"/>
                </a:solidFill>
              </a:defRPr>
            </a:lvl1pPr>
          </a:lstStyle>
          <a:p>
            <a:r>
              <a:rPr lang="cs-CZ" dirty="0" err="1"/>
              <a:t>Click</a:t>
            </a:r>
            <a:r>
              <a:rPr lang="cs-CZ" dirty="0"/>
              <a:t>  to </a:t>
            </a:r>
            <a:r>
              <a:rPr lang="cs-CZ" dirty="0" err="1"/>
              <a:t>add</a:t>
            </a:r>
            <a:r>
              <a:rPr lang="cs-CZ" dirty="0"/>
              <a:t> text</a:t>
            </a:r>
            <a:endParaRPr lang="en-US" dirty="0"/>
          </a:p>
        </p:txBody>
      </p:sp>
    </p:spTree>
    <p:extLst>
      <p:ext uri="{BB962C8B-B14F-4D97-AF65-F5344CB8AC3E}">
        <p14:creationId xmlns:p14="http://schemas.microsoft.com/office/powerpoint/2010/main" val="2638284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rt 2">
    <p:spTree>
      <p:nvGrpSpPr>
        <p:cNvPr id="1" name=""/>
        <p:cNvGrpSpPr/>
        <p:nvPr/>
      </p:nvGrpSpPr>
      <p:grpSpPr>
        <a:xfrm>
          <a:off x="0" y="0"/>
          <a:ext cx="0" cy="0"/>
          <a:chOff x="0" y="0"/>
          <a:chExt cx="0" cy="0"/>
        </a:xfrm>
      </p:grpSpPr>
      <p:sp>
        <p:nvSpPr>
          <p:cNvPr id="8" name="Bílá"/>
          <p:cNvSpPr/>
          <p:nvPr userDrawn="1"/>
        </p:nvSpPr>
        <p:spPr>
          <a:xfrm>
            <a:off x="7024085" y="4937760"/>
            <a:ext cx="2007947" cy="1825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elník"/>
          <p:cNvSpPr/>
          <p:nvPr userDrawn="1"/>
        </p:nvSpPr>
        <p:spPr>
          <a:xfrm>
            <a:off x="0" y="-2"/>
            <a:ext cx="6867675" cy="6869775"/>
          </a:xfrm>
          <a:prstGeom prst="rect">
            <a:avLst/>
          </a:prstGeom>
          <a:solidFill>
            <a:srgbClr val="757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ctrTitle" hasCustomPrompt="1"/>
          </p:nvPr>
        </p:nvSpPr>
        <p:spPr>
          <a:xfrm>
            <a:off x="374400" y="291600"/>
            <a:ext cx="6087600" cy="760074"/>
          </a:xfrm>
        </p:spPr>
        <p:txBody>
          <a:bodyPr anchor="t">
            <a:normAutofit/>
          </a:bodyPr>
          <a:lstStyle>
            <a:lvl1pPr algn="l">
              <a:defRPr sz="5000" spc="-100" baseline="0">
                <a:solidFill>
                  <a:schemeClr val="bg1"/>
                </a:solidFill>
              </a:defRPr>
            </a:lvl1pPr>
          </a:lstStyle>
          <a:p>
            <a:r>
              <a:rPr lang="cs-CZ" dirty="0" err="1"/>
              <a:t>Click</a:t>
            </a:r>
            <a:r>
              <a:rPr lang="cs-CZ" dirty="0"/>
              <a:t> to </a:t>
            </a:r>
            <a:r>
              <a:rPr lang="cs-CZ" dirty="0" err="1"/>
              <a:t>add</a:t>
            </a:r>
            <a:r>
              <a:rPr lang="cs-CZ" dirty="0"/>
              <a:t> </a:t>
            </a:r>
            <a:r>
              <a:rPr lang="cs-CZ" dirty="0" err="1"/>
              <a:t>title</a:t>
            </a:r>
            <a:endParaRPr lang="en-US" dirty="0"/>
          </a:p>
        </p:txBody>
      </p:sp>
      <p:sp>
        <p:nvSpPr>
          <p:cNvPr id="3" name="Subtitle 2"/>
          <p:cNvSpPr>
            <a:spLocks noGrp="1"/>
          </p:cNvSpPr>
          <p:nvPr>
            <p:ph type="subTitle" idx="1" hasCustomPrompt="1"/>
          </p:nvPr>
        </p:nvSpPr>
        <p:spPr>
          <a:xfrm>
            <a:off x="374400" y="1638775"/>
            <a:ext cx="6087600" cy="567890"/>
          </a:xfrm>
        </p:spPr>
        <p:txBody>
          <a:bodyPr/>
          <a:lstStyle>
            <a:lvl1pPr marL="0" indent="0" algn="l">
              <a:buNone/>
              <a:defRPr sz="2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err="1"/>
              <a:t>Click</a:t>
            </a:r>
            <a:r>
              <a:rPr lang="cs-CZ" dirty="0"/>
              <a:t> to </a:t>
            </a:r>
            <a:r>
              <a:rPr lang="cs-CZ" dirty="0" err="1"/>
              <a:t>add</a:t>
            </a:r>
            <a:r>
              <a:rPr lang="cs-CZ" dirty="0"/>
              <a:t> </a:t>
            </a:r>
            <a:r>
              <a:rPr lang="cs-CZ" dirty="0" err="1"/>
              <a:t>subtitle</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3989" y="5020231"/>
            <a:ext cx="1470088" cy="1470025"/>
          </a:xfrm>
          <a:prstGeom prst="rect">
            <a:avLst/>
          </a:prstGeom>
        </p:spPr>
      </p:pic>
    </p:spTree>
    <p:extLst>
      <p:ext uri="{BB962C8B-B14F-4D97-AF65-F5344CB8AC3E}">
        <p14:creationId xmlns:p14="http://schemas.microsoft.com/office/powerpoint/2010/main" val="869427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cs-CZ" dirty="0" err="1"/>
              <a:t>Click</a:t>
            </a:r>
            <a:r>
              <a:rPr lang="cs-CZ" dirty="0"/>
              <a:t> to </a:t>
            </a:r>
            <a:r>
              <a:rPr lang="cs-CZ" dirty="0" err="1"/>
              <a:t>add</a:t>
            </a:r>
            <a:r>
              <a:rPr lang="cs-CZ" dirty="0"/>
              <a:t> </a:t>
            </a:r>
            <a:r>
              <a:rPr lang="cs-CZ" dirty="0" err="1"/>
              <a:t>title</a:t>
            </a:r>
            <a:endParaRPr lang="en-US" dirty="0"/>
          </a:p>
        </p:txBody>
      </p:sp>
      <p:sp>
        <p:nvSpPr>
          <p:cNvPr id="3" name="Content Placeholder 2"/>
          <p:cNvSpPr>
            <a:spLocks noGrp="1"/>
          </p:cNvSpPr>
          <p:nvPr>
            <p:ph idx="1" hasCustomPrompt="1"/>
          </p:nvPr>
        </p:nvSpPr>
        <p:spPr/>
        <p:txBody>
          <a:bodyPr vert="horz" lIns="0" tIns="0" rIns="0" bIns="0" rtlCol="0">
            <a:noAutofit/>
          </a:bodyPr>
          <a:lstStyle>
            <a:lvl1pPr marL="216000">
              <a:defRPr lang="cs-CZ" smtClean="0">
                <a:solidFill>
                  <a:schemeClr val="tx1"/>
                </a:solidFill>
              </a:defRPr>
            </a:lvl1pPr>
            <a:lvl2pPr>
              <a:defRPr lang="cs-CZ" smtClean="0"/>
            </a:lvl2pPr>
            <a:lvl3pPr>
              <a:defRPr lang="cs-CZ" smtClean="0"/>
            </a:lvl3pPr>
            <a:lvl4pPr>
              <a:defRPr lang="cs-CZ" smtClean="0"/>
            </a:lvl4pPr>
            <a:lvl5pPr>
              <a:defRPr lang="en-US" dirty="0"/>
            </a:lvl5pPr>
          </a:lstStyle>
          <a:p>
            <a:pPr lvl="0" indent="-252000"/>
            <a:r>
              <a:rPr lang="en-US" dirty="0"/>
              <a:t>Edit Master text styles</a:t>
            </a:r>
          </a:p>
        </p:txBody>
      </p:sp>
    </p:spTree>
    <p:extLst>
      <p:ext uri="{BB962C8B-B14F-4D97-AF65-F5344CB8AC3E}">
        <p14:creationId xmlns:p14="http://schemas.microsoft.com/office/powerpoint/2010/main" val="4287142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and 2 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hasCustomPrompt="1"/>
          </p:nvPr>
        </p:nvSpPr>
        <p:spPr>
          <a:xfrm>
            <a:off x="374400" y="1825625"/>
            <a:ext cx="4093200" cy="4079875"/>
          </a:xfrm>
        </p:spPr>
        <p:txBody>
          <a:bodyPr/>
          <a:lstStyle>
            <a:lvl1pPr marL="216000">
              <a:defRPr>
                <a:solidFill>
                  <a:schemeClr val="tx1"/>
                </a:solidFill>
              </a:defRPr>
            </a:lvl1pPr>
          </a:lstStyle>
          <a:p>
            <a:pPr lvl="0" indent="-252000"/>
            <a:r>
              <a:rPr lang="en-US" dirty="0"/>
              <a:t>Edit Master text styles</a:t>
            </a:r>
          </a:p>
        </p:txBody>
      </p:sp>
      <p:sp>
        <p:nvSpPr>
          <p:cNvPr id="4" name="Content Placeholder 3"/>
          <p:cNvSpPr>
            <a:spLocks noGrp="1"/>
          </p:cNvSpPr>
          <p:nvPr>
            <p:ph sz="half" idx="2" hasCustomPrompt="1"/>
          </p:nvPr>
        </p:nvSpPr>
        <p:spPr>
          <a:xfrm>
            <a:off x="4673600" y="1825625"/>
            <a:ext cx="4091494" cy="4079875"/>
          </a:xfrm>
        </p:spPr>
        <p:txBody>
          <a:bodyPr/>
          <a:lstStyle>
            <a:lvl1pPr marL="216000">
              <a:defRPr>
                <a:solidFill>
                  <a:schemeClr val="tx1"/>
                </a:solidFill>
              </a:defRPr>
            </a:lvl1pPr>
          </a:lstStyle>
          <a:p>
            <a:pPr lvl="0" indent="-252000"/>
            <a:r>
              <a:rPr lang="en-US" dirty="0"/>
              <a:t>Edit Master text styles</a:t>
            </a:r>
          </a:p>
        </p:txBody>
      </p:sp>
    </p:spTree>
    <p:extLst>
      <p:ext uri="{BB962C8B-B14F-4D97-AF65-F5344CB8AC3E}">
        <p14:creationId xmlns:p14="http://schemas.microsoft.com/office/powerpoint/2010/main" val="3718537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sah">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213600" y="333829"/>
            <a:ext cx="1597025" cy="5500234"/>
          </a:xfrm>
        </p:spPr>
        <p:txBody>
          <a:bodyPr/>
          <a:lstStyle>
            <a:lvl1pPr marL="0" indent="0">
              <a:lnSpc>
                <a:spcPts val="1900"/>
              </a:lnSpc>
              <a:buNone/>
              <a:defRPr sz="1600">
                <a:solidFill>
                  <a:schemeClr val="tx1"/>
                </a:solidFill>
              </a:defRPr>
            </a:lvl1pPr>
          </a:lstStyle>
          <a:p>
            <a:pPr lvl="0"/>
            <a:r>
              <a:rPr lang="cs-CZ" dirty="0"/>
              <a:t>Text</a:t>
            </a:r>
          </a:p>
        </p:txBody>
      </p:sp>
      <p:pic>
        <p:nvPicPr>
          <p:cNvPr id="3" name="Obrázek 2">
            <a:extLst>
              <a:ext uri="{FF2B5EF4-FFF2-40B4-BE49-F238E27FC236}">
                <a16:creationId xmlns:a16="http://schemas.microsoft.com/office/drawing/2014/main" id="{82C752F3-2760-504C-AE8A-F7A4A35DED1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6883880" cy="6858000"/>
          </a:xfrm>
          <a:prstGeom prst="rect">
            <a:avLst/>
          </a:prstGeom>
        </p:spPr>
      </p:pic>
    </p:spTree>
    <p:extLst>
      <p:ext uri="{BB962C8B-B14F-4D97-AF65-F5344CB8AC3E}">
        <p14:creationId xmlns:p14="http://schemas.microsoft.com/office/powerpoint/2010/main" val="2955302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G">
    <p:spTree>
      <p:nvGrpSpPr>
        <p:cNvPr id="1" name=""/>
        <p:cNvGrpSpPr/>
        <p:nvPr/>
      </p:nvGrpSpPr>
      <p:grpSpPr>
        <a:xfrm>
          <a:off x="0" y="0"/>
          <a:ext cx="0" cy="0"/>
          <a:chOff x="0" y="0"/>
          <a:chExt cx="0" cy="0"/>
        </a:xfrm>
      </p:grpSpPr>
      <p:sp>
        <p:nvSpPr>
          <p:cNvPr id="7" name="Obdelník"/>
          <p:cNvSpPr/>
          <p:nvPr userDrawn="1"/>
        </p:nvSpPr>
        <p:spPr>
          <a:xfrm>
            <a:off x="0" y="-2"/>
            <a:ext cx="6867675" cy="6869775"/>
          </a:xfrm>
          <a:prstGeom prst="rect">
            <a:avLst/>
          </a:prstGeom>
          <a:solidFill>
            <a:srgbClr val="B8B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hasCustomPrompt="1"/>
          </p:nvPr>
        </p:nvSpPr>
        <p:spPr>
          <a:xfrm>
            <a:off x="374400" y="291600"/>
            <a:ext cx="6087600" cy="722697"/>
          </a:xfrm>
        </p:spPr>
        <p:txBody>
          <a:bodyPr vert="horz" lIns="0" tIns="0" rIns="0" bIns="0" rtlCol="0" anchor="t">
            <a:normAutofit/>
          </a:bodyPr>
          <a:lstStyle>
            <a:lvl1pPr>
              <a:defRPr lang="en-US" dirty="0">
                <a:solidFill>
                  <a:srgbClr val="E90C24"/>
                </a:solidFill>
              </a:defRPr>
            </a:lvl1pPr>
          </a:lstStyle>
          <a:p>
            <a:pPr lvl="0"/>
            <a:r>
              <a:rPr lang="cs-CZ" dirty="0" err="1"/>
              <a:t>Click</a:t>
            </a:r>
            <a:r>
              <a:rPr lang="cs-CZ" dirty="0"/>
              <a:t> to </a:t>
            </a:r>
            <a:r>
              <a:rPr lang="cs-CZ" dirty="0" err="1"/>
              <a:t>add</a:t>
            </a:r>
            <a:r>
              <a:rPr lang="cs-CZ" dirty="0"/>
              <a:t> </a:t>
            </a:r>
            <a:r>
              <a:rPr lang="cs-CZ" dirty="0" err="1"/>
              <a:t>title</a:t>
            </a:r>
            <a:endParaRPr lang="en-US" dirty="0"/>
          </a:p>
        </p:txBody>
      </p:sp>
      <p:sp>
        <p:nvSpPr>
          <p:cNvPr id="9" name="Text Placeholder"/>
          <p:cNvSpPr>
            <a:spLocks noGrp="1"/>
          </p:cNvSpPr>
          <p:nvPr>
            <p:ph type="body" sz="quarter" idx="11"/>
          </p:nvPr>
        </p:nvSpPr>
        <p:spPr>
          <a:xfrm>
            <a:off x="374400" y="1841500"/>
            <a:ext cx="6087600" cy="4191000"/>
          </a:xfrm>
        </p:spPr>
        <p:txBody>
          <a:bodyPr vert="horz" lIns="0" tIns="0" rIns="0" bIns="0" rtlCol="0">
            <a:noAutofit/>
          </a:bodyPr>
          <a:lstStyle>
            <a:lvl1pPr marL="216000">
              <a:defRPr lang="en-US" smtClean="0">
                <a:solidFill>
                  <a:schemeClr val="tx1"/>
                </a:solidFill>
              </a:defRPr>
            </a:lvl1pPr>
            <a:lvl2pPr>
              <a:defRPr lang="en-US" smtClean="0"/>
            </a:lvl2pPr>
            <a:lvl3pPr>
              <a:defRPr lang="en-US" smtClean="0"/>
            </a:lvl3pPr>
            <a:lvl4pPr>
              <a:defRPr lang="en-US" smtClean="0"/>
            </a:lvl4pPr>
            <a:lvl5pPr>
              <a:defRPr lang="cs-CZ"/>
            </a:lvl5pPr>
          </a:lstStyle>
          <a:p>
            <a:pPr lvl="0" indent="-252000"/>
            <a:r>
              <a:rPr lang="cs-CZ"/>
              <a:t>Upravte styly předlohy textu.
Druhá úroveň
Třetí úroveň
Čtvrtá úroveň
Pátá úroveň</a:t>
            </a:r>
          </a:p>
        </p:txBody>
      </p:sp>
    </p:spTree>
    <p:extLst>
      <p:ext uri="{BB962C8B-B14F-4D97-AF65-F5344CB8AC3E}">
        <p14:creationId xmlns:p14="http://schemas.microsoft.com/office/powerpoint/2010/main" val="3679082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R">
    <p:spTree>
      <p:nvGrpSpPr>
        <p:cNvPr id="1" name=""/>
        <p:cNvGrpSpPr/>
        <p:nvPr/>
      </p:nvGrpSpPr>
      <p:grpSpPr>
        <a:xfrm>
          <a:off x="0" y="0"/>
          <a:ext cx="0" cy="0"/>
          <a:chOff x="0" y="0"/>
          <a:chExt cx="0" cy="0"/>
        </a:xfrm>
      </p:grpSpPr>
      <p:sp>
        <p:nvSpPr>
          <p:cNvPr id="7" name="Obdelník"/>
          <p:cNvSpPr/>
          <p:nvPr userDrawn="1"/>
        </p:nvSpPr>
        <p:spPr>
          <a:xfrm>
            <a:off x="0" y="-2"/>
            <a:ext cx="6867675" cy="6869775"/>
          </a:xfrm>
          <a:prstGeom prst="rect">
            <a:avLst/>
          </a:prstGeom>
          <a:solidFill>
            <a:srgbClr val="757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hasCustomPrompt="1"/>
          </p:nvPr>
        </p:nvSpPr>
        <p:spPr>
          <a:xfrm>
            <a:off x="374400" y="291600"/>
            <a:ext cx="6087600" cy="722697"/>
          </a:xfrm>
        </p:spPr>
        <p:txBody>
          <a:bodyPr vert="horz" lIns="0" tIns="0" rIns="0" bIns="0" rtlCol="0" anchor="t">
            <a:normAutofit/>
          </a:bodyPr>
          <a:lstStyle>
            <a:lvl1pPr>
              <a:defRPr lang="en-US" dirty="0">
                <a:solidFill>
                  <a:schemeClr val="bg1"/>
                </a:solidFill>
              </a:defRPr>
            </a:lvl1pPr>
          </a:lstStyle>
          <a:p>
            <a:pPr lvl="0"/>
            <a:r>
              <a:rPr lang="cs-CZ" dirty="0" err="1"/>
              <a:t>Click</a:t>
            </a:r>
            <a:r>
              <a:rPr lang="cs-CZ" dirty="0"/>
              <a:t> to </a:t>
            </a:r>
            <a:r>
              <a:rPr lang="cs-CZ" dirty="0" err="1"/>
              <a:t>add</a:t>
            </a:r>
            <a:r>
              <a:rPr lang="cs-CZ" dirty="0"/>
              <a:t> </a:t>
            </a:r>
            <a:r>
              <a:rPr lang="cs-CZ" dirty="0" err="1"/>
              <a:t>title</a:t>
            </a:r>
            <a:endParaRPr lang="en-US" dirty="0"/>
          </a:p>
        </p:txBody>
      </p:sp>
      <p:sp>
        <p:nvSpPr>
          <p:cNvPr id="9" name="Text Placeholder"/>
          <p:cNvSpPr>
            <a:spLocks noGrp="1"/>
          </p:cNvSpPr>
          <p:nvPr>
            <p:ph type="body" sz="quarter" idx="11"/>
          </p:nvPr>
        </p:nvSpPr>
        <p:spPr>
          <a:xfrm>
            <a:off x="374400" y="1841500"/>
            <a:ext cx="6087600" cy="4191000"/>
          </a:xfrm>
        </p:spPr>
        <p:txBody>
          <a:bodyPr vert="horz" lIns="0" tIns="0" rIns="0" bIns="0" rtlCol="0">
            <a:noAutofit/>
          </a:bodyPr>
          <a:lstStyle>
            <a:lvl1pPr marL="216000">
              <a:defRPr lang="en-US" smtClean="0">
                <a:solidFill>
                  <a:schemeClr val="bg1"/>
                </a:solidFill>
              </a:defRPr>
            </a:lvl1pPr>
            <a:lvl2pPr>
              <a:defRPr lang="en-US" smtClean="0"/>
            </a:lvl2pPr>
            <a:lvl3pPr>
              <a:defRPr lang="en-US" smtClean="0"/>
            </a:lvl3pPr>
            <a:lvl4pPr>
              <a:defRPr lang="en-US" smtClean="0"/>
            </a:lvl4pPr>
            <a:lvl5pPr>
              <a:defRPr lang="cs-CZ"/>
            </a:lvl5pPr>
          </a:lstStyle>
          <a:p>
            <a:pPr lvl="0" indent="-252000"/>
            <a:r>
              <a:rPr lang="cs-CZ"/>
              <a:t>Upravte styly předlohy textu.
Druhá úroveň
Třetí úroveň
Čtvrtá úroveň
Pátá úroveň</a:t>
            </a:r>
          </a:p>
        </p:txBody>
      </p:sp>
    </p:spTree>
    <p:extLst>
      <p:ext uri="{BB962C8B-B14F-4D97-AF65-F5344CB8AC3E}">
        <p14:creationId xmlns:p14="http://schemas.microsoft.com/office/powerpoint/2010/main" val="2901579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Y">
    <p:spTree>
      <p:nvGrpSpPr>
        <p:cNvPr id="1" name=""/>
        <p:cNvGrpSpPr/>
        <p:nvPr/>
      </p:nvGrpSpPr>
      <p:grpSpPr>
        <a:xfrm>
          <a:off x="0" y="0"/>
          <a:ext cx="0" cy="0"/>
          <a:chOff x="0" y="0"/>
          <a:chExt cx="0" cy="0"/>
        </a:xfrm>
      </p:grpSpPr>
      <p:sp>
        <p:nvSpPr>
          <p:cNvPr id="7" name="Obdelník"/>
          <p:cNvSpPr/>
          <p:nvPr userDrawn="1"/>
        </p:nvSpPr>
        <p:spPr>
          <a:xfrm>
            <a:off x="0" y="-2"/>
            <a:ext cx="6867675" cy="6869775"/>
          </a:xfrm>
          <a:prstGeom prst="rect">
            <a:avLst/>
          </a:prstGeom>
          <a:solidFill>
            <a:srgbClr val="757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hasCustomPrompt="1"/>
          </p:nvPr>
        </p:nvSpPr>
        <p:spPr>
          <a:xfrm>
            <a:off x="374400" y="291600"/>
            <a:ext cx="6087600" cy="722697"/>
          </a:xfrm>
        </p:spPr>
        <p:txBody>
          <a:bodyPr vert="horz" lIns="0" tIns="0" rIns="0" bIns="0" rtlCol="0" anchor="t">
            <a:normAutofit/>
          </a:bodyPr>
          <a:lstStyle>
            <a:lvl1pPr>
              <a:defRPr lang="en-US" dirty="0">
                <a:solidFill>
                  <a:srgbClr val="E90C24"/>
                </a:solidFill>
              </a:defRPr>
            </a:lvl1pPr>
          </a:lstStyle>
          <a:p>
            <a:pPr lvl="0"/>
            <a:r>
              <a:rPr lang="cs-CZ" dirty="0" err="1"/>
              <a:t>Click</a:t>
            </a:r>
            <a:r>
              <a:rPr lang="cs-CZ" dirty="0"/>
              <a:t> to </a:t>
            </a:r>
            <a:r>
              <a:rPr lang="cs-CZ" dirty="0" err="1"/>
              <a:t>add</a:t>
            </a:r>
            <a:r>
              <a:rPr lang="cs-CZ" dirty="0"/>
              <a:t> </a:t>
            </a:r>
            <a:r>
              <a:rPr lang="cs-CZ" dirty="0" err="1"/>
              <a:t>title</a:t>
            </a:r>
            <a:endParaRPr lang="en-US" dirty="0"/>
          </a:p>
        </p:txBody>
      </p:sp>
      <p:sp>
        <p:nvSpPr>
          <p:cNvPr id="9" name="Text Placeholder"/>
          <p:cNvSpPr>
            <a:spLocks noGrp="1"/>
          </p:cNvSpPr>
          <p:nvPr>
            <p:ph type="body" sz="quarter" idx="11"/>
          </p:nvPr>
        </p:nvSpPr>
        <p:spPr>
          <a:xfrm>
            <a:off x="374400" y="1841500"/>
            <a:ext cx="6087600" cy="4191000"/>
          </a:xfrm>
        </p:spPr>
        <p:txBody>
          <a:bodyPr vert="horz" lIns="0" tIns="0" rIns="0" bIns="0" rtlCol="0">
            <a:noAutofit/>
          </a:bodyPr>
          <a:lstStyle>
            <a:lvl1pPr marL="216000">
              <a:defRPr lang="en-US" smtClean="0">
                <a:solidFill>
                  <a:schemeClr val="tx1"/>
                </a:solidFill>
              </a:defRPr>
            </a:lvl1pPr>
            <a:lvl2pPr>
              <a:defRPr lang="en-US" smtClean="0"/>
            </a:lvl2pPr>
            <a:lvl3pPr>
              <a:defRPr lang="en-US" smtClean="0"/>
            </a:lvl3pPr>
            <a:lvl4pPr>
              <a:defRPr lang="en-US" smtClean="0"/>
            </a:lvl4pPr>
            <a:lvl5pPr>
              <a:defRPr lang="cs-CZ"/>
            </a:lvl5pPr>
          </a:lstStyle>
          <a:p>
            <a:pPr lvl="0" indent="-252000"/>
            <a:r>
              <a:rPr lang="cs-CZ"/>
              <a:t>Upravte styly předlohy textu.
Druhá úroveň
Třetí úroveň
Čtvrtá úroveň
Pátá úroveň</a:t>
            </a:r>
          </a:p>
        </p:txBody>
      </p:sp>
    </p:spTree>
    <p:extLst>
      <p:ext uri="{BB962C8B-B14F-4D97-AF65-F5344CB8AC3E}">
        <p14:creationId xmlns:p14="http://schemas.microsoft.com/office/powerpoint/2010/main" val="121831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4400" y="291600"/>
            <a:ext cx="6502389" cy="722697"/>
          </a:xfrm>
        </p:spPr>
        <p:txBody>
          <a:bodyPr/>
          <a:lstStyle>
            <a:lvl1pPr>
              <a:defRPr/>
            </a:lvl1pPr>
          </a:lstStyle>
          <a:p>
            <a:r>
              <a:rPr lang="cs-CZ" dirty="0" err="1"/>
              <a:t>Click</a:t>
            </a:r>
            <a:r>
              <a:rPr lang="cs-CZ" dirty="0"/>
              <a:t> to </a:t>
            </a:r>
            <a:r>
              <a:rPr lang="cs-CZ" dirty="0" err="1"/>
              <a:t>add</a:t>
            </a:r>
            <a:r>
              <a:rPr lang="cs-CZ" dirty="0"/>
              <a:t> </a:t>
            </a:r>
            <a:r>
              <a:rPr lang="cs-CZ" dirty="0" err="1"/>
              <a:t>title</a:t>
            </a:r>
            <a:endParaRPr lang="en-US" dirty="0"/>
          </a:p>
        </p:txBody>
      </p:sp>
      <p:sp>
        <p:nvSpPr>
          <p:cNvPr id="3" name="Content Placeholder 2"/>
          <p:cNvSpPr>
            <a:spLocks noGrp="1"/>
          </p:cNvSpPr>
          <p:nvPr>
            <p:ph idx="1" hasCustomPrompt="1"/>
          </p:nvPr>
        </p:nvSpPr>
        <p:spPr>
          <a:xfrm>
            <a:off x="374400" y="1257877"/>
            <a:ext cx="6502389" cy="404261"/>
          </a:xfrm>
        </p:spPr>
        <p:txBody>
          <a:bodyPr/>
          <a:lstStyle>
            <a:lvl1pPr marL="0" indent="0">
              <a:buFontTx/>
              <a:buNone/>
              <a:defRPr>
                <a:solidFill>
                  <a:schemeClr val="tx1"/>
                </a:solidFill>
              </a:defRPr>
            </a:lvl1pPr>
            <a:lvl2pPr marL="325800" indent="0">
              <a:buFontTx/>
              <a:buNone/>
              <a:defRPr/>
            </a:lvl2pPr>
            <a:lvl3pPr marL="783000" indent="0">
              <a:buFontTx/>
              <a:buNone/>
              <a:defRPr/>
            </a:lvl3pPr>
            <a:lvl4pPr marL="1240200" indent="0">
              <a:buFontTx/>
              <a:buNone/>
              <a:defRPr/>
            </a:lvl4pPr>
            <a:lvl5pPr marL="1697400" indent="0">
              <a:buFontTx/>
              <a:buNone/>
              <a:defRPr/>
            </a:lvl5pPr>
          </a:lstStyle>
          <a:p>
            <a:pPr lvl="0"/>
            <a:r>
              <a:rPr lang="cs-CZ" dirty="0" err="1"/>
              <a:t>Click</a:t>
            </a:r>
            <a:r>
              <a:rPr lang="cs-CZ" dirty="0"/>
              <a:t> to </a:t>
            </a:r>
            <a:r>
              <a:rPr lang="cs-CZ" dirty="0" err="1"/>
              <a:t>add</a:t>
            </a:r>
            <a:r>
              <a:rPr lang="cs-CZ" dirty="0"/>
              <a:t> </a:t>
            </a:r>
            <a:r>
              <a:rPr lang="cs-CZ" dirty="0" err="1"/>
              <a:t>subtitle</a:t>
            </a:r>
            <a:endParaRPr lang="cs-CZ" dirty="0"/>
          </a:p>
        </p:txBody>
      </p:sp>
      <p:sp>
        <p:nvSpPr>
          <p:cNvPr id="6" name="Zástupný symbol pro obrázek 5"/>
          <p:cNvSpPr>
            <a:spLocks noGrp="1"/>
          </p:cNvSpPr>
          <p:nvPr>
            <p:ph type="pic" sz="quarter" idx="10" hasCustomPrompt="1"/>
          </p:nvPr>
        </p:nvSpPr>
        <p:spPr>
          <a:xfrm>
            <a:off x="374400" y="1895474"/>
            <a:ext cx="6502389" cy="4565749"/>
          </a:xfrm>
        </p:spPr>
        <p:txBody>
          <a:bodyPr/>
          <a:lstStyle>
            <a:lvl1pPr marL="0" indent="0">
              <a:buNone/>
              <a:defRPr>
                <a:solidFill>
                  <a:schemeClr val="tx1"/>
                </a:solidFill>
              </a:defRPr>
            </a:lvl1pPr>
          </a:lstStyle>
          <a:p>
            <a:r>
              <a:rPr lang="cs-CZ" dirty="0" err="1"/>
              <a:t>Click</a:t>
            </a:r>
            <a:r>
              <a:rPr lang="cs-CZ" dirty="0"/>
              <a:t> to </a:t>
            </a:r>
            <a:r>
              <a:rPr lang="cs-CZ" dirty="0" err="1"/>
              <a:t>add</a:t>
            </a:r>
            <a:r>
              <a:rPr lang="cs-CZ" dirty="0"/>
              <a:t> </a:t>
            </a:r>
            <a:r>
              <a:rPr lang="cs-CZ" dirty="0" err="1"/>
              <a:t>picture</a:t>
            </a:r>
            <a:endParaRPr lang="cs-CZ" dirty="0"/>
          </a:p>
        </p:txBody>
      </p:sp>
    </p:spTree>
    <p:extLst>
      <p:ext uri="{BB962C8B-B14F-4D97-AF65-F5344CB8AC3E}">
        <p14:creationId xmlns:p14="http://schemas.microsoft.com/office/powerpoint/2010/main" val="150597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hidden="1"/>
          <p:cNvPicPr>
            <a:picLocks noChangeAspect="1"/>
          </p:cNvPicPr>
          <p:nvPr userDrawn="1"/>
        </p:nvPicPr>
        <p:blipFill>
          <a:blip r:embed="rId15"/>
          <a:stretch>
            <a:fillRect/>
          </a:stretch>
        </p:blipFill>
        <p:spPr>
          <a:xfrm>
            <a:off x="0" y="1634"/>
            <a:ext cx="9144000" cy="6856366"/>
          </a:xfrm>
          <a:prstGeom prst="rect">
            <a:avLst/>
          </a:prstGeom>
        </p:spPr>
      </p:pic>
      <p:pic>
        <p:nvPicPr>
          <p:cNvPr id="7" name="Picture 6"/>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8250253" y="5967318"/>
            <a:ext cx="514841" cy="514820"/>
          </a:xfrm>
          <a:prstGeom prst="rect">
            <a:avLst/>
          </a:prstGeom>
        </p:spPr>
      </p:pic>
      <p:sp>
        <p:nvSpPr>
          <p:cNvPr id="2" name="Title Placeholder 1"/>
          <p:cNvSpPr>
            <a:spLocks noGrp="1"/>
          </p:cNvSpPr>
          <p:nvPr>
            <p:ph type="title"/>
          </p:nvPr>
        </p:nvSpPr>
        <p:spPr>
          <a:xfrm>
            <a:off x="374400" y="291600"/>
            <a:ext cx="8373934" cy="1248729"/>
          </a:xfrm>
          <a:prstGeom prst="rect">
            <a:avLst/>
          </a:prstGeom>
        </p:spPr>
        <p:txBody>
          <a:bodyPr vert="horz" lIns="0" tIns="0" rIns="0" bIns="0" rtlCol="0" anchor="t">
            <a:normAutofit/>
          </a:bodyPr>
          <a:lstStyle/>
          <a:p>
            <a:pPr lvl="0"/>
            <a:r>
              <a:rPr lang="cs-CZ" dirty="0" err="1"/>
              <a:t>Click</a:t>
            </a:r>
            <a:r>
              <a:rPr lang="cs-CZ" dirty="0"/>
              <a:t> to </a:t>
            </a:r>
            <a:r>
              <a:rPr lang="cs-CZ" dirty="0" err="1"/>
              <a:t>add</a:t>
            </a:r>
            <a:r>
              <a:rPr lang="cs-CZ" dirty="0"/>
              <a:t> </a:t>
            </a:r>
            <a:r>
              <a:rPr lang="cs-CZ" dirty="0" err="1"/>
              <a:t>title</a:t>
            </a:r>
            <a:endParaRPr lang="en-US" dirty="0"/>
          </a:p>
        </p:txBody>
      </p:sp>
      <p:sp>
        <p:nvSpPr>
          <p:cNvPr id="3" name="Text Placeholder 2"/>
          <p:cNvSpPr>
            <a:spLocks noGrp="1"/>
          </p:cNvSpPr>
          <p:nvPr>
            <p:ph type="body" idx="1"/>
          </p:nvPr>
        </p:nvSpPr>
        <p:spPr>
          <a:xfrm>
            <a:off x="374400" y="1838425"/>
            <a:ext cx="8373934" cy="4109938"/>
          </a:xfrm>
          <a:prstGeom prst="rect">
            <a:avLst/>
          </a:prstGeom>
        </p:spPr>
        <p:txBody>
          <a:bodyPr vert="horz" lIns="0" tIns="0" rIns="0" bIns="0" rtlCol="0">
            <a:noAutofit/>
          </a:bodyPr>
          <a:lstStyle/>
          <a:p>
            <a:pPr lvl="0" indent="-252000"/>
            <a:r>
              <a:rPr lang="en-US" dirty="0"/>
              <a:t>Edit Master text styles</a:t>
            </a:r>
          </a:p>
          <a:p>
            <a:pPr lvl="0"/>
            <a:endParaRPr lang="cs-CZ" dirty="0"/>
          </a:p>
          <a:p>
            <a:pPr lvl="0"/>
            <a:endParaRPr lang="en-US" dirty="0"/>
          </a:p>
        </p:txBody>
      </p:sp>
      <p:sp>
        <p:nvSpPr>
          <p:cNvPr id="5" name="Zástupný symbol pro číslo snímku 5"/>
          <p:cNvSpPr>
            <a:spLocks noGrp="1"/>
          </p:cNvSpPr>
          <p:nvPr>
            <p:ph type="sldNum" sz="quarter" idx="4"/>
          </p:nvPr>
        </p:nvSpPr>
        <p:spPr>
          <a:xfrm>
            <a:off x="5905500" y="6096099"/>
            <a:ext cx="2184400" cy="365125"/>
          </a:xfrm>
          <a:prstGeom prst="rect">
            <a:avLst/>
          </a:prstGeom>
        </p:spPr>
        <p:txBody>
          <a:bodyPr/>
          <a:lstStyle>
            <a:lvl1pPr algn="r">
              <a:defRPr>
                <a:solidFill>
                  <a:schemeClr val="bg1"/>
                </a:solidFill>
                <a:latin typeface="Georgia" panose="02040502050405020303" pitchFamily="18" charset="0"/>
              </a:defRPr>
            </a:lvl1pPr>
          </a:lstStyle>
          <a:p>
            <a:fld id="{BB178BA3-5F69-4290-A717-AEEDF74557F4}" type="slidenum">
              <a:rPr lang="cs-CZ" smtClean="0"/>
              <a:pPr/>
              <a:t>‹#›</a:t>
            </a:fld>
            <a:endParaRPr lang="cs-CZ"/>
          </a:p>
        </p:txBody>
      </p:sp>
    </p:spTree>
    <p:extLst>
      <p:ext uri="{BB962C8B-B14F-4D97-AF65-F5344CB8AC3E}">
        <p14:creationId xmlns:p14="http://schemas.microsoft.com/office/powerpoint/2010/main" val="334657933"/>
      </p:ext>
    </p:extLst>
  </p:cSld>
  <p:clrMap bg1="lt1" tx1="dk1" bg2="lt2" tx2="dk2" accent1="accent1" accent2="accent2" accent3="accent3" accent4="accent4" accent5="accent5" accent6="accent6" hlink="hlink" folHlink="folHlink"/>
  <p:sldLayoutIdLst>
    <p:sldLayoutId id="2147483674" r:id="rId1"/>
    <p:sldLayoutId id="2147483684" r:id="rId2"/>
    <p:sldLayoutId id="2147483675" r:id="rId3"/>
    <p:sldLayoutId id="2147483680" r:id="rId4"/>
    <p:sldLayoutId id="2147483686" r:id="rId5"/>
    <p:sldLayoutId id="2147483676" r:id="rId6"/>
    <p:sldLayoutId id="2147483689" r:id="rId7"/>
    <p:sldLayoutId id="2147483688" r:id="rId8"/>
    <p:sldLayoutId id="2147483687" r:id="rId9"/>
    <p:sldLayoutId id="2147483690" r:id="rId10"/>
    <p:sldLayoutId id="2147483691" r:id="rId11"/>
    <p:sldLayoutId id="2147483685" r:id="rId12"/>
    <p:sldLayoutId id="2147483681" r:id="rId13"/>
  </p:sldLayoutIdLst>
  <p:hf hdr="0" ftr="0" dt="0"/>
  <p:txStyles>
    <p:titleStyle>
      <a:lvl1pPr algn="l" defTabSz="914400" rtl="0" eaLnBrk="1" latinLnBrk="0" hangingPunct="1">
        <a:lnSpc>
          <a:spcPts val="5500"/>
        </a:lnSpc>
        <a:spcBef>
          <a:spcPct val="0"/>
        </a:spcBef>
        <a:buNone/>
        <a:defRPr lang="en-US" sz="5000" b="1" kern="1200" spc="-100" baseline="0" dirty="0">
          <a:solidFill>
            <a:srgbClr val="E90C24"/>
          </a:solidFill>
          <a:latin typeface="Arial" panose="020B0604020202020204" pitchFamily="34" charset="0"/>
          <a:ea typeface="+mj-ea"/>
          <a:cs typeface="Arial" panose="020B0604020202020204" pitchFamily="34" charset="0"/>
        </a:defRPr>
      </a:lvl1pPr>
    </p:titleStyle>
    <p:bodyStyle>
      <a:lvl1pPr marL="144000" indent="-216000" algn="l" defTabSz="914400" rtl="0" eaLnBrk="1" latinLnBrk="0" hangingPunct="1">
        <a:lnSpc>
          <a:spcPts val="2800"/>
        </a:lnSpc>
        <a:spcBef>
          <a:spcPts val="0"/>
        </a:spcBef>
        <a:buFont typeface="Arial" panose="020B0604020202020204" pitchFamily="34" charset="0"/>
        <a:buChar char="‒"/>
        <a:defRPr sz="2300" kern="1200">
          <a:solidFill>
            <a:schemeClr val="tx1"/>
          </a:solidFill>
          <a:latin typeface="+mn-lt"/>
          <a:ea typeface="+mn-ea"/>
          <a:cs typeface="+mn-cs"/>
        </a:defRPr>
      </a:lvl1pPr>
      <a:lvl2pPr marL="685800" indent="-360000" algn="l" defTabSz="914400" rtl="0" eaLnBrk="1" latinLnBrk="0" hangingPunct="1">
        <a:lnSpc>
          <a:spcPts val="2800"/>
        </a:lnSpc>
        <a:spcBef>
          <a:spcPts val="0"/>
        </a:spcBef>
        <a:buFont typeface="Arial" panose="020B0604020202020204" pitchFamily="34" charset="0"/>
        <a:buChar char="-"/>
        <a:defRPr sz="2300" kern="1200">
          <a:solidFill>
            <a:srgbClr val="371E56"/>
          </a:solidFill>
          <a:latin typeface="+mn-lt"/>
          <a:ea typeface="+mn-ea"/>
          <a:cs typeface="+mn-cs"/>
        </a:defRPr>
      </a:lvl2pPr>
      <a:lvl3pPr marL="1143000" indent="-360000" algn="l" defTabSz="914400" rtl="0" eaLnBrk="1" latinLnBrk="0" hangingPunct="1">
        <a:lnSpc>
          <a:spcPts val="2800"/>
        </a:lnSpc>
        <a:spcBef>
          <a:spcPts val="0"/>
        </a:spcBef>
        <a:buFont typeface="Arial" panose="020B0604020202020204" pitchFamily="34" charset="0"/>
        <a:buChar char="-"/>
        <a:defRPr sz="2300" kern="1200">
          <a:solidFill>
            <a:srgbClr val="371E56"/>
          </a:solidFill>
          <a:latin typeface="+mn-lt"/>
          <a:ea typeface="+mn-ea"/>
          <a:cs typeface="+mn-cs"/>
        </a:defRPr>
      </a:lvl3pPr>
      <a:lvl4pPr marL="1600200" indent="-360000" algn="l" defTabSz="914400" rtl="0" eaLnBrk="1" latinLnBrk="0" hangingPunct="1">
        <a:lnSpc>
          <a:spcPts val="2800"/>
        </a:lnSpc>
        <a:spcBef>
          <a:spcPts val="0"/>
        </a:spcBef>
        <a:buFont typeface="Arial" panose="020B0604020202020204" pitchFamily="34" charset="0"/>
        <a:buChar char="-"/>
        <a:defRPr sz="2300" kern="1200">
          <a:solidFill>
            <a:srgbClr val="371E56"/>
          </a:solidFill>
          <a:latin typeface="+mn-lt"/>
          <a:ea typeface="+mn-ea"/>
          <a:cs typeface="+mn-cs"/>
        </a:defRPr>
      </a:lvl4pPr>
      <a:lvl5pPr marL="2057400" indent="-360000" algn="l" defTabSz="914400" rtl="0" eaLnBrk="1" latinLnBrk="0" hangingPunct="1">
        <a:lnSpc>
          <a:spcPts val="2800"/>
        </a:lnSpc>
        <a:spcBef>
          <a:spcPts val="0"/>
        </a:spcBef>
        <a:buFont typeface="Arial" panose="020B0604020202020204" pitchFamily="34" charset="0"/>
        <a:buChar char="-"/>
        <a:defRPr sz="2300" kern="1200">
          <a:solidFill>
            <a:srgbClr val="371E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p:txBody>
          <a:bodyPr>
            <a:noAutofit/>
          </a:bodyPr>
          <a:lstStyle/>
          <a:p>
            <a:pPr>
              <a:lnSpc>
                <a:spcPct val="100000"/>
              </a:lnSpc>
            </a:pPr>
            <a:r>
              <a:rPr lang="cs-CZ" sz="3600" i="1" dirty="0"/>
              <a:t>Novinky v pražské dopravě</a:t>
            </a:r>
            <a:br>
              <a:rPr lang="cs-CZ" sz="3600" i="1" dirty="0"/>
            </a:br>
            <a:br>
              <a:rPr lang="cs-CZ" sz="3600" i="1" dirty="0"/>
            </a:br>
            <a:r>
              <a:rPr lang="cs-CZ" sz="2000" b="0" i="1" dirty="0"/>
              <a:t>PID</a:t>
            </a:r>
            <a:br>
              <a:rPr lang="cs-CZ" sz="2000" b="0" i="1" dirty="0"/>
            </a:br>
            <a:r>
              <a:rPr lang="cs-CZ" sz="2000" b="0" i="1" dirty="0" err="1"/>
              <a:t>bikesharing</a:t>
            </a:r>
            <a:br>
              <a:rPr lang="cs-CZ" sz="2000" b="0" i="1" dirty="0"/>
            </a:br>
            <a:r>
              <a:rPr lang="cs-CZ" sz="2000" b="0" i="1" dirty="0"/>
              <a:t>P+R</a:t>
            </a:r>
            <a:br>
              <a:rPr lang="cs-CZ" sz="2000" b="0" i="1" dirty="0"/>
            </a:br>
            <a:r>
              <a:rPr lang="cs-CZ" sz="2000" b="0" i="1" dirty="0"/>
              <a:t>zóny placeného stání</a:t>
            </a:r>
            <a:endParaRPr lang="en-GB" sz="3200" b="0" dirty="0"/>
          </a:p>
        </p:txBody>
      </p:sp>
      <p:sp>
        <p:nvSpPr>
          <p:cNvPr id="5" name="Podnadpis 4"/>
          <p:cNvSpPr>
            <a:spLocks noGrp="1"/>
          </p:cNvSpPr>
          <p:nvPr>
            <p:ph type="subTitle" idx="1"/>
          </p:nvPr>
        </p:nvSpPr>
        <p:spPr>
          <a:xfrm>
            <a:off x="373687" y="3902825"/>
            <a:ext cx="6087600" cy="567890"/>
          </a:xfrm>
        </p:spPr>
        <p:txBody>
          <a:bodyPr/>
          <a:lstStyle/>
          <a:p>
            <a:pPr marL="0" indent="0">
              <a:buNone/>
            </a:pPr>
            <a:r>
              <a:rPr lang="cs-CZ" sz="1800" b="1" dirty="0"/>
              <a:t>Miroslav Čadský</a:t>
            </a:r>
          </a:p>
          <a:p>
            <a:pPr marL="0" indent="0">
              <a:buNone/>
            </a:pPr>
            <a:r>
              <a:rPr lang="cs-CZ" sz="1800" dirty="0"/>
              <a:t>vedoucí oddělení organizace dopravy</a:t>
            </a:r>
          </a:p>
          <a:p>
            <a:pPr marL="0" indent="0">
              <a:buNone/>
            </a:pPr>
            <a:r>
              <a:rPr lang="cs-CZ" sz="1800" dirty="0"/>
              <a:t>odbor dopravy</a:t>
            </a:r>
          </a:p>
          <a:p>
            <a:pPr marL="0" indent="0">
              <a:buNone/>
            </a:pPr>
            <a:r>
              <a:rPr lang="cs-CZ" sz="1800" dirty="0"/>
              <a:t>Magistrát hlavního města Prahy</a:t>
            </a:r>
            <a:br>
              <a:rPr lang="cs-CZ" sz="1800" dirty="0"/>
            </a:br>
            <a:r>
              <a:rPr lang="cs-CZ" sz="1800" dirty="0"/>
              <a:t>miroslav.cadsky@praha.eu</a:t>
            </a:r>
          </a:p>
        </p:txBody>
      </p:sp>
      <p:sp>
        <p:nvSpPr>
          <p:cNvPr id="6" name="Podnadpis 4">
            <a:extLst>
              <a:ext uri="{FF2B5EF4-FFF2-40B4-BE49-F238E27FC236}">
                <a16:creationId xmlns:a16="http://schemas.microsoft.com/office/drawing/2014/main" id="{79F6C841-84F9-4A6E-BBC5-6060D782DD2C}"/>
              </a:ext>
            </a:extLst>
          </p:cNvPr>
          <p:cNvSpPr txBox="1">
            <a:spLocks/>
          </p:cNvSpPr>
          <p:nvPr/>
        </p:nvSpPr>
        <p:spPr>
          <a:xfrm>
            <a:off x="373687" y="5996901"/>
            <a:ext cx="6087600" cy="567890"/>
          </a:xfrm>
          <a:prstGeom prst="rect">
            <a:avLst/>
          </a:prstGeom>
        </p:spPr>
        <p:txBody>
          <a:bodyPr vert="horz" lIns="0" tIns="0" rIns="0" bIns="0" rtlCol="0" anchor="b">
            <a:noAutofit/>
          </a:bodyPr>
          <a:lstStyle>
            <a:lvl1pPr marL="144000" indent="-216000" algn="l" defTabSz="914400" rtl="0" eaLnBrk="1" latinLnBrk="0" hangingPunct="1">
              <a:lnSpc>
                <a:spcPts val="2800"/>
              </a:lnSpc>
              <a:spcBef>
                <a:spcPts val="0"/>
              </a:spcBef>
              <a:buFont typeface="Arial" panose="020B0604020202020204" pitchFamily="34" charset="0"/>
              <a:buChar char="‒"/>
              <a:defRPr lang="en-US" sz="2300" kern="1200" dirty="0">
                <a:solidFill>
                  <a:schemeClr val="bg1"/>
                </a:solidFill>
                <a:latin typeface="+mn-lt"/>
                <a:ea typeface="+mn-ea"/>
                <a:cs typeface="+mn-cs"/>
              </a:defRPr>
            </a:lvl1pPr>
            <a:lvl2pPr marL="685800" indent="-360000" algn="l" defTabSz="914400" rtl="0" eaLnBrk="1" latinLnBrk="0" hangingPunct="1">
              <a:lnSpc>
                <a:spcPts val="2800"/>
              </a:lnSpc>
              <a:spcBef>
                <a:spcPts val="0"/>
              </a:spcBef>
              <a:buFont typeface="Arial" panose="020B0604020202020204" pitchFamily="34" charset="0"/>
              <a:buChar char="-"/>
              <a:defRPr sz="2300" kern="1200">
                <a:solidFill>
                  <a:srgbClr val="371E56"/>
                </a:solidFill>
                <a:latin typeface="+mn-lt"/>
                <a:ea typeface="+mn-ea"/>
                <a:cs typeface="+mn-cs"/>
              </a:defRPr>
            </a:lvl2pPr>
            <a:lvl3pPr marL="1143000" indent="-360000" algn="l" defTabSz="914400" rtl="0" eaLnBrk="1" latinLnBrk="0" hangingPunct="1">
              <a:lnSpc>
                <a:spcPts val="2800"/>
              </a:lnSpc>
              <a:spcBef>
                <a:spcPts val="0"/>
              </a:spcBef>
              <a:buFont typeface="Arial" panose="020B0604020202020204" pitchFamily="34" charset="0"/>
              <a:buChar char="-"/>
              <a:defRPr sz="2300" kern="1200">
                <a:solidFill>
                  <a:srgbClr val="371E56"/>
                </a:solidFill>
                <a:latin typeface="+mn-lt"/>
                <a:ea typeface="+mn-ea"/>
                <a:cs typeface="+mn-cs"/>
              </a:defRPr>
            </a:lvl3pPr>
            <a:lvl4pPr marL="1600200" indent="-360000" algn="l" defTabSz="914400" rtl="0" eaLnBrk="1" latinLnBrk="0" hangingPunct="1">
              <a:lnSpc>
                <a:spcPts val="2800"/>
              </a:lnSpc>
              <a:spcBef>
                <a:spcPts val="0"/>
              </a:spcBef>
              <a:buFont typeface="Arial" panose="020B0604020202020204" pitchFamily="34" charset="0"/>
              <a:buChar char="-"/>
              <a:defRPr sz="2300" kern="1200">
                <a:solidFill>
                  <a:srgbClr val="371E56"/>
                </a:solidFill>
                <a:latin typeface="+mn-lt"/>
                <a:ea typeface="+mn-ea"/>
                <a:cs typeface="+mn-cs"/>
              </a:defRPr>
            </a:lvl4pPr>
            <a:lvl5pPr marL="2057400" indent="-360000" algn="l" defTabSz="914400" rtl="0" eaLnBrk="1" latinLnBrk="0" hangingPunct="1">
              <a:lnSpc>
                <a:spcPts val="2800"/>
              </a:lnSpc>
              <a:spcBef>
                <a:spcPts val="0"/>
              </a:spcBef>
              <a:buFont typeface="Arial" panose="020B0604020202020204" pitchFamily="34" charset="0"/>
              <a:buChar char="-"/>
              <a:defRPr sz="2300" kern="1200">
                <a:solidFill>
                  <a:srgbClr val="371E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100" dirty="0" err="1"/>
              <a:t>Future</a:t>
            </a:r>
            <a:r>
              <a:rPr lang="cs-CZ" sz="1100" dirty="0"/>
              <a:t> City Tech – Říčany 2022 – 23.-24. června 2022</a:t>
            </a:r>
          </a:p>
        </p:txBody>
      </p:sp>
    </p:spTree>
    <p:extLst>
      <p:ext uri="{BB962C8B-B14F-4D97-AF65-F5344CB8AC3E}">
        <p14:creationId xmlns:p14="http://schemas.microsoft.com/office/powerpoint/2010/main" val="3069677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4C1BA4F9-58C5-4440-815E-88EAD2A0E276}"/>
              </a:ext>
            </a:extLst>
          </p:cNvPr>
          <p:cNvSpPr>
            <a:spLocks noGrp="1"/>
          </p:cNvSpPr>
          <p:nvPr>
            <p:ph type="title"/>
          </p:nvPr>
        </p:nvSpPr>
        <p:spPr/>
        <p:txBody>
          <a:bodyPr/>
          <a:lstStyle/>
          <a:p>
            <a:r>
              <a:rPr lang="cs-CZ" dirty="0"/>
              <a:t>Integrace do PID</a:t>
            </a:r>
          </a:p>
        </p:txBody>
      </p:sp>
      <p:sp>
        <p:nvSpPr>
          <p:cNvPr id="6" name="Zástupný obsah 5">
            <a:extLst>
              <a:ext uri="{FF2B5EF4-FFF2-40B4-BE49-F238E27FC236}">
                <a16:creationId xmlns:a16="http://schemas.microsoft.com/office/drawing/2014/main" id="{8B333D51-1DAE-40E9-9C3F-C51B9557983B}"/>
              </a:ext>
            </a:extLst>
          </p:cNvPr>
          <p:cNvSpPr>
            <a:spLocks noGrp="1"/>
          </p:cNvSpPr>
          <p:nvPr>
            <p:ph sz="half" idx="1"/>
          </p:nvPr>
        </p:nvSpPr>
        <p:spPr>
          <a:xfrm>
            <a:off x="4707748" y="1502622"/>
            <a:ext cx="4091493" cy="2030782"/>
          </a:xfrm>
        </p:spPr>
        <p:txBody>
          <a:bodyPr/>
          <a:lstStyle/>
          <a:p>
            <a:pPr marL="0" indent="0">
              <a:buNone/>
            </a:pPr>
            <a:r>
              <a:rPr lang="cs-CZ" sz="2000" b="1" dirty="0" err="1"/>
              <a:t>Březnicko</a:t>
            </a:r>
            <a:r>
              <a:rPr lang="cs-CZ" sz="2000" b="1" dirty="0"/>
              <a:t> a </a:t>
            </a:r>
            <a:r>
              <a:rPr lang="cs-CZ" sz="2000" b="1" dirty="0" err="1"/>
              <a:t>Krásnohorsko</a:t>
            </a:r>
            <a:endParaRPr lang="cs-CZ" sz="2000" b="1" dirty="0"/>
          </a:p>
          <a:p>
            <a:r>
              <a:rPr lang="cs-CZ" sz="2000" i="0" dirty="0">
                <a:solidFill>
                  <a:srgbClr val="131313"/>
                </a:solidFill>
                <a:effectLst/>
              </a:rPr>
              <a:t>zrušeno celkem 24 linek v systému SID, resp. PAD, </a:t>
            </a:r>
          </a:p>
          <a:p>
            <a:r>
              <a:rPr lang="cs-CZ" sz="2000" i="0" dirty="0">
                <a:solidFill>
                  <a:srgbClr val="131313"/>
                </a:solidFill>
                <a:effectLst/>
              </a:rPr>
              <a:t>zavedeno 16 nových bus linek PID</a:t>
            </a:r>
          </a:p>
        </p:txBody>
      </p:sp>
      <p:sp>
        <p:nvSpPr>
          <p:cNvPr id="8" name="Zástupný obsah 7">
            <a:extLst>
              <a:ext uri="{FF2B5EF4-FFF2-40B4-BE49-F238E27FC236}">
                <a16:creationId xmlns:a16="http://schemas.microsoft.com/office/drawing/2014/main" id="{F8E56514-DBF9-4117-81B0-DBBB120556DB}"/>
              </a:ext>
            </a:extLst>
          </p:cNvPr>
          <p:cNvSpPr>
            <a:spLocks noGrp="1"/>
          </p:cNvSpPr>
          <p:nvPr>
            <p:ph sz="half" idx="2"/>
          </p:nvPr>
        </p:nvSpPr>
        <p:spPr>
          <a:xfrm>
            <a:off x="4707748" y="4429155"/>
            <a:ext cx="4091494" cy="1796649"/>
          </a:xfrm>
        </p:spPr>
        <p:txBody>
          <a:bodyPr/>
          <a:lstStyle/>
          <a:p>
            <a:pPr marL="0" indent="0">
              <a:buNone/>
            </a:pPr>
            <a:r>
              <a:rPr lang="cs-CZ" sz="2000" b="1" dirty="0" err="1"/>
              <a:t>Čáslavsko</a:t>
            </a:r>
            <a:endParaRPr lang="cs-CZ" sz="2000" b="1" dirty="0"/>
          </a:p>
          <a:p>
            <a:r>
              <a:rPr lang="cs-CZ" sz="2000" dirty="0"/>
              <a:t>zrušeno 13 linek v systému SID, </a:t>
            </a:r>
          </a:p>
          <a:p>
            <a:r>
              <a:rPr lang="cs-CZ" sz="2000" dirty="0"/>
              <a:t>zavedeno 6 nových bus linek PID, </a:t>
            </a:r>
          </a:p>
          <a:p>
            <a:r>
              <a:rPr lang="cs-CZ" sz="2000" dirty="0"/>
              <a:t>na 3 linkách PID upraven provoz. </a:t>
            </a:r>
          </a:p>
        </p:txBody>
      </p:sp>
      <p:sp>
        <p:nvSpPr>
          <p:cNvPr id="11" name="Nadpis 3">
            <a:extLst>
              <a:ext uri="{FF2B5EF4-FFF2-40B4-BE49-F238E27FC236}">
                <a16:creationId xmlns:a16="http://schemas.microsoft.com/office/drawing/2014/main" id="{F468EBEA-9C60-46CF-B453-D6B987607B90}"/>
              </a:ext>
            </a:extLst>
          </p:cNvPr>
          <p:cNvSpPr txBox="1">
            <a:spLocks/>
          </p:cNvSpPr>
          <p:nvPr/>
        </p:nvSpPr>
        <p:spPr>
          <a:xfrm>
            <a:off x="374400" y="253893"/>
            <a:ext cx="8373934" cy="1248729"/>
          </a:xfrm>
          <a:prstGeom prst="rect">
            <a:avLst/>
          </a:prstGeom>
        </p:spPr>
        <p:txBody>
          <a:bodyPr vert="horz" lIns="0" tIns="0" rIns="0" bIns="0" rtlCol="0" anchor="t">
            <a:normAutofit/>
          </a:bodyPr>
          <a:lstStyle>
            <a:lvl1pPr algn="l" defTabSz="914400" rtl="0" eaLnBrk="1" latinLnBrk="0" hangingPunct="1">
              <a:lnSpc>
                <a:spcPts val="5500"/>
              </a:lnSpc>
              <a:spcBef>
                <a:spcPct val="0"/>
              </a:spcBef>
              <a:buNone/>
              <a:defRPr lang="en-US" sz="5000" b="1" kern="1200" spc="-100" baseline="0" dirty="0">
                <a:solidFill>
                  <a:srgbClr val="E90C24"/>
                </a:solidFill>
                <a:latin typeface="Arial" panose="020B0604020202020204" pitchFamily="34" charset="0"/>
                <a:ea typeface="+mj-ea"/>
                <a:cs typeface="Arial" panose="020B0604020202020204" pitchFamily="34" charset="0"/>
              </a:defRPr>
            </a:lvl1pPr>
          </a:lstStyle>
          <a:p>
            <a:endParaRPr lang="cs-CZ" sz="5400" dirty="0"/>
          </a:p>
        </p:txBody>
      </p:sp>
      <p:sp>
        <p:nvSpPr>
          <p:cNvPr id="12" name="Zástupný obsah 5">
            <a:extLst>
              <a:ext uri="{FF2B5EF4-FFF2-40B4-BE49-F238E27FC236}">
                <a16:creationId xmlns:a16="http://schemas.microsoft.com/office/drawing/2014/main" id="{33796128-E23B-4907-B65B-239C9210060E}"/>
              </a:ext>
            </a:extLst>
          </p:cNvPr>
          <p:cNvSpPr txBox="1">
            <a:spLocks/>
          </p:cNvSpPr>
          <p:nvPr/>
        </p:nvSpPr>
        <p:spPr>
          <a:xfrm>
            <a:off x="433779" y="1502622"/>
            <a:ext cx="3922322" cy="4079875"/>
          </a:xfrm>
          <a:prstGeom prst="rect">
            <a:avLst/>
          </a:prstGeom>
        </p:spPr>
        <p:txBody>
          <a:bodyPr vert="horz" lIns="0" tIns="0" rIns="0" bIns="0" rtlCol="0">
            <a:noAutofit/>
          </a:bodyPr>
          <a:lstStyle>
            <a:lvl1pPr marL="216000" indent="-216000" algn="l" defTabSz="914400" rtl="0" eaLnBrk="1" latinLnBrk="0" hangingPunct="1">
              <a:lnSpc>
                <a:spcPts val="2800"/>
              </a:lnSpc>
              <a:spcBef>
                <a:spcPts val="0"/>
              </a:spcBef>
              <a:buFont typeface="Arial" panose="020B0604020202020204" pitchFamily="34" charset="0"/>
              <a:buChar char="‒"/>
              <a:defRPr sz="2300" kern="1200">
                <a:solidFill>
                  <a:schemeClr val="tx1"/>
                </a:solidFill>
                <a:latin typeface="+mn-lt"/>
                <a:ea typeface="+mn-ea"/>
                <a:cs typeface="+mn-cs"/>
              </a:defRPr>
            </a:lvl1pPr>
            <a:lvl2pPr marL="685800" indent="-360000" algn="l" defTabSz="914400" rtl="0" eaLnBrk="1" latinLnBrk="0" hangingPunct="1">
              <a:lnSpc>
                <a:spcPts val="2800"/>
              </a:lnSpc>
              <a:spcBef>
                <a:spcPts val="0"/>
              </a:spcBef>
              <a:buFont typeface="Arial" panose="020B0604020202020204" pitchFamily="34" charset="0"/>
              <a:buChar char="-"/>
              <a:defRPr sz="2300" kern="1200">
                <a:solidFill>
                  <a:srgbClr val="371E56"/>
                </a:solidFill>
                <a:latin typeface="+mn-lt"/>
                <a:ea typeface="+mn-ea"/>
                <a:cs typeface="+mn-cs"/>
              </a:defRPr>
            </a:lvl2pPr>
            <a:lvl3pPr marL="1143000" indent="-360000" algn="l" defTabSz="914400" rtl="0" eaLnBrk="1" latinLnBrk="0" hangingPunct="1">
              <a:lnSpc>
                <a:spcPts val="2800"/>
              </a:lnSpc>
              <a:spcBef>
                <a:spcPts val="0"/>
              </a:spcBef>
              <a:buFont typeface="Arial" panose="020B0604020202020204" pitchFamily="34" charset="0"/>
              <a:buChar char="-"/>
              <a:defRPr sz="2300" kern="1200">
                <a:solidFill>
                  <a:srgbClr val="371E56"/>
                </a:solidFill>
                <a:latin typeface="+mn-lt"/>
                <a:ea typeface="+mn-ea"/>
                <a:cs typeface="+mn-cs"/>
              </a:defRPr>
            </a:lvl3pPr>
            <a:lvl4pPr marL="1600200" indent="-360000" algn="l" defTabSz="914400" rtl="0" eaLnBrk="1" latinLnBrk="0" hangingPunct="1">
              <a:lnSpc>
                <a:spcPts val="2800"/>
              </a:lnSpc>
              <a:spcBef>
                <a:spcPts val="0"/>
              </a:spcBef>
              <a:buFont typeface="Arial" panose="020B0604020202020204" pitchFamily="34" charset="0"/>
              <a:buChar char="-"/>
              <a:defRPr sz="2300" kern="1200">
                <a:solidFill>
                  <a:srgbClr val="371E56"/>
                </a:solidFill>
                <a:latin typeface="+mn-lt"/>
                <a:ea typeface="+mn-ea"/>
                <a:cs typeface="+mn-cs"/>
              </a:defRPr>
            </a:lvl4pPr>
            <a:lvl5pPr marL="2057400" indent="-360000" algn="l" defTabSz="914400" rtl="0" eaLnBrk="1" latinLnBrk="0" hangingPunct="1">
              <a:lnSpc>
                <a:spcPts val="2800"/>
              </a:lnSpc>
              <a:spcBef>
                <a:spcPts val="0"/>
              </a:spcBef>
              <a:buFont typeface="Arial" panose="020B0604020202020204" pitchFamily="34" charset="0"/>
              <a:buChar char="-"/>
              <a:defRPr sz="2300" kern="1200">
                <a:solidFill>
                  <a:srgbClr val="371E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dirty="0"/>
              <a:t>Další integrace bus linek do PID od 12.6.2022</a:t>
            </a:r>
          </a:p>
          <a:p>
            <a:r>
              <a:rPr lang="cs-CZ" sz="2000" dirty="0"/>
              <a:t>V současné době existují na území Prahy a Středočeského kraje následující oddělené, navzájem souběžné, dopravní systémy: Pražská integrovaná doprava (PID), Středočeská integrovaná doprava (SID) a </a:t>
            </a:r>
            <a:r>
              <a:rPr lang="cs-CZ" sz="2000" dirty="0" err="1"/>
              <a:t>nezaintegrované</a:t>
            </a:r>
            <a:r>
              <a:rPr lang="cs-CZ" sz="2000" dirty="0"/>
              <a:t> linky.</a:t>
            </a:r>
          </a:p>
        </p:txBody>
      </p:sp>
    </p:spTree>
    <p:extLst>
      <p:ext uri="{BB962C8B-B14F-4D97-AF65-F5344CB8AC3E}">
        <p14:creationId xmlns:p14="http://schemas.microsoft.com/office/powerpoint/2010/main" val="2975005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663763-032D-4E38-81AC-57E581F865A5}"/>
              </a:ext>
            </a:extLst>
          </p:cNvPr>
          <p:cNvSpPr>
            <a:spLocks noGrp="1"/>
          </p:cNvSpPr>
          <p:nvPr>
            <p:ph type="title"/>
          </p:nvPr>
        </p:nvSpPr>
        <p:spPr/>
        <p:txBody>
          <a:bodyPr/>
          <a:lstStyle/>
          <a:p>
            <a:r>
              <a:rPr lang="cs-CZ" dirty="0"/>
              <a:t>Integrace do PID</a:t>
            </a:r>
          </a:p>
        </p:txBody>
      </p:sp>
      <p:pic>
        <p:nvPicPr>
          <p:cNvPr id="6" name="Picture 2">
            <a:extLst>
              <a:ext uri="{FF2B5EF4-FFF2-40B4-BE49-F238E27FC236}">
                <a16:creationId xmlns:a16="http://schemas.microsoft.com/office/drawing/2014/main" id="{85F706C5-5CE4-4079-BB4A-64493AA620B2}"/>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6454" y="1003363"/>
            <a:ext cx="8061880" cy="5694319"/>
          </a:xfrm>
          <a:prstGeom prst="rect">
            <a:avLst/>
          </a:prstGeom>
          <a:noFill/>
          <a:extLst>
            <a:ext uri="{909E8E84-426E-40DD-AFC4-6F175D3DCCD1}">
              <a14:hiddenFill xmlns:a14="http://schemas.microsoft.com/office/drawing/2010/main">
                <a:solidFill>
                  <a:srgbClr val="FFFFFF"/>
                </a:solidFill>
              </a14:hiddenFill>
            </a:ext>
          </a:extLst>
        </p:spPr>
      </p:pic>
      <p:sp>
        <p:nvSpPr>
          <p:cNvPr id="4" name="Ovál 3">
            <a:extLst>
              <a:ext uri="{FF2B5EF4-FFF2-40B4-BE49-F238E27FC236}">
                <a16:creationId xmlns:a16="http://schemas.microsoft.com/office/drawing/2014/main" id="{AAC67E0A-21A0-409E-8905-63591F1AC7B8}"/>
              </a:ext>
            </a:extLst>
          </p:cNvPr>
          <p:cNvSpPr/>
          <p:nvPr/>
        </p:nvSpPr>
        <p:spPr>
          <a:xfrm>
            <a:off x="3719992" y="5810250"/>
            <a:ext cx="841375" cy="8413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solidFill>
                  <a:schemeClr val="bg1"/>
                </a:solidFill>
                <a:highlight>
                  <a:srgbClr val="FF0000"/>
                </a:highlight>
              </a:rPr>
              <a:t>Krásná Hora</a:t>
            </a:r>
            <a:endParaRPr lang="cs-CZ" sz="1000" dirty="0"/>
          </a:p>
        </p:txBody>
      </p:sp>
      <p:sp>
        <p:nvSpPr>
          <p:cNvPr id="7" name="Ovál 6">
            <a:extLst>
              <a:ext uri="{FF2B5EF4-FFF2-40B4-BE49-F238E27FC236}">
                <a16:creationId xmlns:a16="http://schemas.microsoft.com/office/drawing/2014/main" id="{92DA3687-1E15-48CF-BE91-BC99F9E65550}"/>
              </a:ext>
            </a:extLst>
          </p:cNvPr>
          <p:cNvSpPr/>
          <p:nvPr/>
        </p:nvSpPr>
        <p:spPr>
          <a:xfrm>
            <a:off x="2834167" y="5856307"/>
            <a:ext cx="841375" cy="8413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dirty="0">
                <a:solidFill>
                  <a:schemeClr val="bg1"/>
                </a:solidFill>
                <a:highlight>
                  <a:srgbClr val="FF0000"/>
                </a:highlight>
              </a:rPr>
              <a:t>Březnice</a:t>
            </a:r>
            <a:endParaRPr lang="cs-CZ" sz="800" dirty="0"/>
          </a:p>
        </p:txBody>
      </p:sp>
      <p:sp>
        <p:nvSpPr>
          <p:cNvPr id="9" name="Ovál 8">
            <a:extLst>
              <a:ext uri="{FF2B5EF4-FFF2-40B4-BE49-F238E27FC236}">
                <a16:creationId xmlns:a16="http://schemas.microsoft.com/office/drawing/2014/main" id="{4ACFA52B-29C5-4734-A7D8-C145FB12927A}"/>
              </a:ext>
            </a:extLst>
          </p:cNvPr>
          <p:cNvSpPr/>
          <p:nvPr/>
        </p:nvSpPr>
        <p:spPr>
          <a:xfrm>
            <a:off x="7399817" y="4229100"/>
            <a:ext cx="841375" cy="8413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50" dirty="0">
                <a:solidFill>
                  <a:schemeClr val="bg1"/>
                </a:solidFill>
                <a:highlight>
                  <a:srgbClr val="FF0000"/>
                </a:highlight>
              </a:rPr>
              <a:t>Čáslav</a:t>
            </a:r>
          </a:p>
        </p:txBody>
      </p:sp>
    </p:spTree>
    <p:extLst>
      <p:ext uri="{BB962C8B-B14F-4D97-AF65-F5344CB8AC3E}">
        <p14:creationId xmlns:p14="http://schemas.microsoft.com/office/powerpoint/2010/main" val="2407276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50D654-B4BE-4EBE-9242-BFEC820E4C65}"/>
              </a:ext>
            </a:extLst>
          </p:cNvPr>
          <p:cNvSpPr>
            <a:spLocks noGrp="1"/>
          </p:cNvSpPr>
          <p:nvPr>
            <p:ph type="title"/>
          </p:nvPr>
        </p:nvSpPr>
        <p:spPr/>
        <p:txBody>
          <a:bodyPr/>
          <a:lstStyle/>
          <a:p>
            <a:r>
              <a:rPr lang="cs-CZ" dirty="0"/>
              <a:t>Bikesharing</a:t>
            </a:r>
          </a:p>
        </p:txBody>
      </p:sp>
      <p:sp>
        <p:nvSpPr>
          <p:cNvPr id="3" name="Zástupný obsah 2">
            <a:extLst>
              <a:ext uri="{FF2B5EF4-FFF2-40B4-BE49-F238E27FC236}">
                <a16:creationId xmlns:a16="http://schemas.microsoft.com/office/drawing/2014/main" id="{31E5CA71-0947-40E5-BB85-BD2A38617C70}"/>
              </a:ext>
            </a:extLst>
          </p:cNvPr>
          <p:cNvSpPr>
            <a:spLocks noGrp="1"/>
          </p:cNvSpPr>
          <p:nvPr>
            <p:ph idx="1"/>
          </p:nvPr>
        </p:nvSpPr>
        <p:spPr>
          <a:xfrm>
            <a:off x="374400" y="1374031"/>
            <a:ext cx="4667500" cy="4109938"/>
          </a:xfrm>
        </p:spPr>
        <p:txBody>
          <a:bodyPr/>
          <a:lstStyle/>
          <a:p>
            <a:pPr marL="171450" indent="-171450">
              <a:buFontTx/>
              <a:buChar char="-"/>
            </a:pPr>
            <a:r>
              <a:rPr lang="cs-CZ" sz="1800" dirty="0"/>
              <a:t>Benefitní program PID Lítačka</a:t>
            </a:r>
          </a:p>
          <a:p>
            <a:pPr marL="171450" indent="-171450">
              <a:buFontTx/>
              <a:buChar char="-"/>
            </a:pPr>
            <a:r>
              <a:rPr lang="cs-CZ" sz="1800" dirty="0"/>
              <a:t>bezplatná zápůjčka jízdního kola (půjčovné hradí HMP) až 2x denně na dobu až 15 min</a:t>
            </a:r>
          </a:p>
          <a:p>
            <a:pPr marL="171450" indent="-171450">
              <a:buFontTx/>
              <a:buChar char="-"/>
            </a:pPr>
            <a:r>
              <a:rPr lang="cs-CZ" sz="1800" dirty="0"/>
              <a:t>pilotní projekt 10/2021 – 06/2022</a:t>
            </a:r>
          </a:p>
          <a:p>
            <a:pPr marL="171450" indent="-171450">
              <a:buFontTx/>
              <a:buChar char="-"/>
            </a:pPr>
            <a:r>
              <a:rPr lang="cs-CZ" sz="1800" dirty="0"/>
              <a:t>otevřené výběrové řízení ukončeno 06/2022, nyní je služba ve „standardním“ provozu na dobu až 4 let (pokud nebude celková alokovaná částka ve výši 48 mil Kč bez DPH vyčerpána dříve)</a:t>
            </a:r>
          </a:p>
          <a:p>
            <a:pPr marL="171450" indent="-171450">
              <a:buFontTx/>
              <a:buChar char="-"/>
            </a:pPr>
            <a:r>
              <a:rPr lang="cs-CZ" sz="1800" dirty="0"/>
              <a:t>od začátku projektu bylo odježděno celkem 323.000 jízd za 3,8M Kč; </a:t>
            </a:r>
          </a:p>
          <a:p>
            <a:pPr marL="171450" indent="-171450">
              <a:buFontTx/>
              <a:buChar char="-"/>
            </a:pPr>
            <a:r>
              <a:rPr lang="cs-CZ" sz="1800" dirty="0"/>
              <a:t>medián délky jízdy je 5 min; ranní špička je v 6 hodin, odpolední v 15 hod (začátky jízd);</a:t>
            </a:r>
          </a:p>
        </p:txBody>
      </p:sp>
      <p:pic>
        <p:nvPicPr>
          <p:cNvPr id="4" name="Obrázek 3" descr="Obsah obrázku kolo, exteriér, budova, země&#10;&#10;Popis byl vytvořen automaticky">
            <a:extLst>
              <a:ext uri="{FF2B5EF4-FFF2-40B4-BE49-F238E27FC236}">
                <a16:creationId xmlns:a16="http://schemas.microsoft.com/office/drawing/2014/main" id="{29DB28A7-54C9-49AD-81EC-50DBCF6EFD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0068" y="147957"/>
            <a:ext cx="2946473" cy="1963088"/>
          </a:xfrm>
          <a:prstGeom prst="rect">
            <a:avLst/>
          </a:prstGeom>
        </p:spPr>
      </p:pic>
      <p:graphicFrame>
        <p:nvGraphicFramePr>
          <p:cNvPr id="5" name="Objekt 4">
            <a:extLst>
              <a:ext uri="{FF2B5EF4-FFF2-40B4-BE49-F238E27FC236}">
                <a16:creationId xmlns:a16="http://schemas.microsoft.com/office/drawing/2014/main" id="{C2C5EE3F-3E43-4482-AF49-42AA6C9ED2D7}"/>
              </a:ext>
            </a:extLst>
          </p:cNvPr>
          <p:cNvGraphicFramePr>
            <a:graphicFrameLocks noChangeAspect="1"/>
          </p:cNvGraphicFramePr>
          <p:nvPr>
            <p:extLst>
              <p:ext uri="{D42A27DB-BD31-4B8C-83A1-F6EECF244321}">
                <p14:modId xmlns:p14="http://schemas.microsoft.com/office/powerpoint/2010/main" val="3613724982"/>
              </p:ext>
            </p:extLst>
          </p:nvPr>
        </p:nvGraphicFramePr>
        <p:xfrm>
          <a:off x="5209104" y="1820930"/>
          <a:ext cx="3816773" cy="2418702"/>
        </p:xfrm>
        <a:graphic>
          <a:graphicData uri="http://schemas.openxmlformats.org/presentationml/2006/ole">
            <mc:AlternateContent xmlns:mc="http://schemas.openxmlformats.org/markup-compatibility/2006">
              <mc:Choice xmlns:v="urn:schemas-microsoft-com:vml" Requires="v">
                <p:oleObj name="Rastrový obrázek" r:id="rId4" imgW="9439200" imgH="5981760" progId="Paint.Picture">
                  <p:embed/>
                </p:oleObj>
              </mc:Choice>
              <mc:Fallback>
                <p:oleObj name="Rastrový obrázek" r:id="rId4" imgW="9439200" imgH="5981760" progId="Paint.Picture">
                  <p:embed/>
                  <p:pic>
                    <p:nvPicPr>
                      <p:cNvPr id="6" name="Objekt 5">
                        <a:extLst>
                          <a:ext uri="{FF2B5EF4-FFF2-40B4-BE49-F238E27FC236}">
                            <a16:creationId xmlns:a16="http://schemas.microsoft.com/office/drawing/2014/main" id="{D5A9EDD5-2765-45D4-83AB-BE81136AAB84}"/>
                          </a:ext>
                        </a:extLst>
                      </p:cNvPr>
                      <p:cNvPicPr/>
                      <p:nvPr/>
                    </p:nvPicPr>
                    <p:blipFill>
                      <a:blip r:embed="rId5"/>
                      <a:stretch>
                        <a:fillRect/>
                      </a:stretch>
                    </p:blipFill>
                    <p:spPr>
                      <a:xfrm>
                        <a:off x="5209104" y="1820930"/>
                        <a:ext cx="3816773" cy="2418702"/>
                      </a:xfrm>
                      <a:prstGeom prst="rect">
                        <a:avLst/>
                      </a:prstGeom>
                    </p:spPr>
                  </p:pic>
                </p:oleObj>
              </mc:Fallback>
            </mc:AlternateContent>
          </a:graphicData>
        </a:graphic>
      </p:graphicFrame>
      <p:pic>
        <p:nvPicPr>
          <p:cNvPr id="6" name="Obrázek 5">
            <a:extLst>
              <a:ext uri="{FF2B5EF4-FFF2-40B4-BE49-F238E27FC236}">
                <a16:creationId xmlns:a16="http://schemas.microsoft.com/office/drawing/2014/main" id="{DBC96B2F-F307-4585-93E0-CD404FCE8184}"/>
              </a:ext>
            </a:extLst>
          </p:cNvPr>
          <p:cNvPicPr>
            <a:picLocks noChangeAspect="1"/>
          </p:cNvPicPr>
          <p:nvPr/>
        </p:nvPicPr>
        <p:blipFill>
          <a:blip r:embed="rId6"/>
          <a:stretch>
            <a:fillRect/>
          </a:stretch>
        </p:blipFill>
        <p:spPr>
          <a:xfrm>
            <a:off x="5209104" y="4372824"/>
            <a:ext cx="3850526" cy="2418701"/>
          </a:xfrm>
          <a:prstGeom prst="rect">
            <a:avLst/>
          </a:prstGeom>
        </p:spPr>
      </p:pic>
    </p:spTree>
    <p:extLst>
      <p:ext uri="{BB962C8B-B14F-4D97-AF65-F5344CB8AC3E}">
        <p14:creationId xmlns:p14="http://schemas.microsoft.com/office/powerpoint/2010/main" val="249256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D26930-D5F1-4BAE-9114-6340A527286C}"/>
              </a:ext>
            </a:extLst>
          </p:cNvPr>
          <p:cNvSpPr>
            <a:spLocks noGrp="1"/>
          </p:cNvSpPr>
          <p:nvPr>
            <p:ph type="title"/>
          </p:nvPr>
        </p:nvSpPr>
        <p:spPr/>
        <p:txBody>
          <a:bodyPr/>
          <a:lstStyle/>
          <a:p>
            <a:r>
              <a:rPr lang="cs-CZ" dirty="0"/>
              <a:t>P+R v Praze</a:t>
            </a:r>
          </a:p>
        </p:txBody>
      </p:sp>
      <p:sp>
        <p:nvSpPr>
          <p:cNvPr id="3" name="Zástupný obsah 2">
            <a:extLst>
              <a:ext uri="{FF2B5EF4-FFF2-40B4-BE49-F238E27FC236}">
                <a16:creationId xmlns:a16="http://schemas.microsoft.com/office/drawing/2014/main" id="{F76E4D71-3842-4CF5-AB12-4BD425581759}"/>
              </a:ext>
            </a:extLst>
          </p:cNvPr>
          <p:cNvSpPr>
            <a:spLocks noGrp="1"/>
          </p:cNvSpPr>
          <p:nvPr>
            <p:ph idx="1"/>
          </p:nvPr>
        </p:nvSpPr>
        <p:spPr>
          <a:xfrm>
            <a:off x="210366" y="1225221"/>
            <a:ext cx="6188325" cy="4109938"/>
          </a:xfrm>
        </p:spPr>
        <p:txBody>
          <a:bodyPr/>
          <a:lstStyle/>
          <a:p>
            <a:pPr>
              <a:lnSpc>
                <a:spcPct val="107000"/>
              </a:lnSpc>
              <a:spcAft>
                <a:spcPts val="800"/>
              </a:spcAft>
            </a:pPr>
            <a:r>
              <a:rPr lang="cs-CZ" sz="1800" b="1" dirty="0">
                <a:effectLst/>
                <a:latin typeface="Calibri" panose="020F0502020204030204" pitchFamily="34" charset="0"/>
                <a:ea typeface="Calibri" panose="020F0502020204030204" pitchFamily="34" charset="0"/>
                <a:cs typeface="Calibri" panose="020F0502020204030204" pitchFamily="34" charset="0"/>
              </a:rPr>
              <a:t>Nové ceny na parkovištích P+R</a:t>
            </a:r>
            <a:endParaRPr lang="cs-CZ" sz="1800" b="1"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Rozdělení parkovišť P+R do jednotlivých zón (není nové) -&gt; nové je pojetí cen.</a:t>
            </a:r>
          </a:p>
          <a:p>
            <a:pPr lvl="1">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Fixní platba za 24 hodin </a:t>
            </a:r>
            <a:r>
              <a:rPr lang="cs-CZ" sz="1800" dirty="0" err="1">
                <a:effectLst/>
                <a:latin typeface="Calibri" panose="020F0502020204030204" pitchFamily="34" charset="0"/>
                <a:ea typeface="Calibri" panose="020F0502020204030204" pitchFamily="34" charset="0"/>
                <a:cs typeface="Calibri" panose="020F0502020204030204" pitchFamily="34" charset="0"/>
              </a:rPr>
              <a:t>odparkovaného</a:t>
            </a:r>
            <a:r>
              <a:rPr lang="cs-CZ" sz="1800" dirty="0">
                <a:effectLst/>
                <a:latin typeface="Calibri" panose="020F0502020204030204" pitchFamily="34" charset="0"/>
                <a:ea typeface="Calibri" panose="020F0502020204030204" pitchFamily="34" charset="0"/>
                <a:cs typeface="Calibri" panose="020F0502020204030204" pitchFamily="34" charset="0"/>
              </a:rPr>
              <a:t> času (Cenová zóna 0 (0 Kč), Cenová zóna 1 (50 Kč), Cenová zóna 2 (100 Kč))</a:t>
            </a:r>
          </a:p>
          <a:p>
            <a:pPr lvl="1">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Po překročení tohoto času se počítá hodinová sazba 10 Kč / 20 Kč. </a:t>
            </a:r>
          </a:p>
          <a:p>
            <a:pPr lvl="1">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Víkendy a svátky se do paušální doby 24 hodin nezapočítávají. </a:t>
            </a:r>
          </a:p>
          <a:p>
            <a:pPr lvl="1">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Cílem je optimalizace využitelnosti parkovišť P+R. </a:t>
            </a:r>
          </a:p>
          <a:p>
            <a:pPr algn="just">
              <a:lnSpc>
                <a:spcPct val="107000"/>
              </a:lnSpc>
              <a:spcAft>
                <a:spcPts val="800"/>
              </a:spcAft>
            </a:pPr>
            <a:r>
              <a:rPr lang="cs-CZ" sz="1800" b="1" dirty="0">
                <a:effectLst/>
                <a:latin typeface="Calibri" panose="020F0502020204030204" pitchFamily="34" charset="0"/>
                <a:ea typeface="Calibri" panose="020F0502020204030204" pitchFamily="34" charset="0"/>
                <a:cs typeface="Calibri" panose="020F0502020204030204" pitchFamily="34" charset="0"/>
              </a:rPr>
              <a:t>Příprava a výstavba nových parkovišť P+R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cs-CZ" sz="1800" b="1" dirty="0">
                <a:effectLst/>
                <a:latin typeface="Calibri" panose="020F0502020204030204" pitchFamily="34" charset="0"/>
                <a:ea typeface="Calibri" panose="020F0502020204030204" pitchFamily="34" charset="0"/>
                <a:cs typeface="Calibri" panose="020F0502020204030204" pitchFamily="34" charset="0"/>
              </a:rPr>
              <a:t>Menší parkoviště:</a:t>
            </a:r>
            <a:r>
              <a:rPr lang="cs-CZ" sz="1800" dirty="0">
                <a:effectLst/>
                <a:latin typeface="Calibri" panose="020F0502020204030204" pitchFamily="34" charset="0"/>
                <a:ea typeface="Calibri" panose="020F0502020204030204" pitchFamily="34" charset="0"/>
                <a:cs typeface="Calibri" panose="020F0502020204030204" pitchFamily="34" charset="0"/>
              </a:rPr>
              <a:t> Lednická Kyje, Podbaba</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cs-CZ" sz="1800" b="1" dirty="0">
                <a:effectLst/>
                <a:latin typeface="Calibri" panose="020F0502020204030204" pitchFamily="34" charset="0"/>
                <a:ea typeface="Calibri" panose="020F0502020204030204" pitchFamily="34" charset="0"/>
                <a:cs typeface="Calibri" panose="020F0502020204030204" pitchFamily="34" charset="0"/>
              </a:rPr>
              <a:t>Kapacitnější parkoviště:</a:t>
            </a:r>
            <a:r>
              <a:rPr lang="cs-CZ" sz="1800" dirty="0">
                <a:effectLst/>
                <a:latin typeface="Calibri" panose="020F0502020204030204" pitchFamily="34" charset="0"/>
                <a:ea typeface="Calibri" panose="020F0502020204030204" pitchFamily="34" charset="0"/>
                <a:cs typeface="Calibri" panose="020F0502020204030204" pitchFamily="34" charset="0"/>
              </a:rPr>
              <a:t> Depo Zličín, Nové Butovice, Opatov, Depo Hostivař, Petržílkova</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cs-CZ" sz="1800" b="1" dirty="0">
                <a:effectLst/>
                <a:latin typeface="Calibri" panose="020F0502020204030204" pitchFamily="34" charset="0"/>
                <a:ea typeface="Calibri" panose="020F0502020204030204" pitchFamily="34" charset="0"/>
                <a:cs typeface="Calibri" panose="020F0502020204030204" pitchFamily="34" charset="0"/>
              </a:rPr>
              <a:t>Realizace MČ Praha 22:</a:t>
            </a:r>
            <a:r>
              <a:rPr lang="cs-CZ" sz="1800" dirty="0">
                <a:effectLst/>
                <a:latin typeface="Calibri" panose="020F0502020204030204" pitchFamily="34" charset="0"/>
                <a:ea typeface="Calibri" panose="020F0502020204030204" pitchFamily="34" charset="0"/>
                <a:cs typeface="Calibri" panose="020F0502020204030204" pitchFamily="34" charset="0"/>
              </a:rPr>
              <a:t> P+R Uhříněves</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18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193B3B92-00F8-46AC-B5E2-7E46EDA8E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7655" y="1812505"/>
            <a:ext cx="2287753" cy="3431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grpSp>
        <p:nvGrpSpPr>
          <p:cNvPr id="9" name="Skupina 8">
            <a:extLst>
              <a:ext uri="{FF2B5EF4-FFF2-40B4-BE49-F238E27FC236}">
                <a16:creationId xmlns:a16="http://schemas.microsoft.com/office/drawing/2014/main" id="{DC38B9D4-05A8-4334-87DC-6E1CADC0D7DE}"/>
              </a:ext>
            </a:extLst>
          </p:cNvPr>
          <p:cNvGrpSpPr/>
          <p:nvPr/>
        </p:nvGrpSpPr>
        <p:grpSpPr>
          <a:xfrm>
            <a:off x="288592" y="3659474"/>
            <a:ext cx="8528550" cy="2935370"/>
            <a:chOff x="374400" y="2779050"/>
            <a:chExt cx="8528550" cy="3593510"/>
          </a:xfrm>
        </p:grpSpPr>
        <p:pic>
          <p:nvPicPr>
            <p:cNvPr id="5" name="Obrázek 4">
              <a:extLst>
                <a:ext uri="{FF2B5EF4-FFF2-40B4-BE49-F238E27FC236}">
                  <a16:creationId xmlns:a16="http://schemas.microsoft.com/office/drawing/2014/main" id="{BCA0FFD0-1BA2-47B3-96C8-7327400FA7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400" y="2779050"/>
              <a:ext cx="8373934" cy="3593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object 3">
              <a:extLst>
                <a:ext uri="{FF2B5EF4-FFF2-40B4-BE49-F238E27FC236}">
                  <a16:creationId xmlns:a16="http://schemas.microsoft.com/office/drawing/2014/main" id="{7D2D29DC-6A63-44BD-9A3F-1078B0FBA6DD}"/>
                </a:ext>
              </a:extLst>
            </p:cNvPr>
            <p:cNvSpPr txBox="1"/>
            <p:nvPr/>
          </p:nvSpPr>
          <p:spPr>
            <a:xfrm>
              <a:off x="855487" y="2906102"/>
              <a:ext cx="8047463" cy="289182"/>
            </a:xfrm>
            <a:prstGeom prst="rect">
              <a:avLst/>
            </a:prstGeom>
          </p:spPr>
          <p:txBody>
            <a:bodyPr vert="horz" wrap="square" lIns="0" tIns="12065" rIns="0" bIns="0" rtlCol="0">
              <a:spAutoFit/>
            </a:bodyPr>
            <a:lstStyle/>
            <a:p>
              <a:pPr marL="12700">
                <a:lnSpc>
                  <a:spcPct val="100000"/>
                </a:lnSpc>
                <a:spcBef>
                  <a:spcPts val="95"/>
                </a:spcBef>
              </a:pPr>
              <a:r>
                <a:rPr lang="cs-CZ" b="1" spc="-5" dirty="0">
                  <a:solidFill>
                    <a:srgbClr val="878B8E"/>
                  </a:solidFill>
                  <a:latin typeface="Arial"/>
                  <a:cs typeface="Arial"/>
                </a:rPr>
                <a:t>P+R Holešovice:  cenové pásmo 2</a:t>
              </a:r>
              <a:endParaRPr dirty="0">
                <a:latin typeface="Arial"/>
                <a:cs typeface="Arial"/>
              </a:endParaRPr>
            </a:p>
          </p:txBody>
        </p:sp>
      </p:grpSp>
      <p:grpSp>
        <p:nvGrpSpPr>
          <p:cNvPr id="12" name="Skupina 11">
            <a:extLst>
              <a:ext uri="{FF2B5EF4-FFF2-40B4-BE49-F238E27FC236}">
                <a16:creationId xmlns:a16="http://schemas.microsoft.com/office/drawing/2014/main" id="{7B19195A-EFA8-42A1-8D49-9AE325ED325C}"/>
              </a:ext>
            </a:extLst>
          </p:cNvPr>
          <p:cNvGrpSpPr/>
          <p:nvPr/>
        </p:nvGrpSpPr>
        <p:grpSpPr>
          <a:xfrm>
            <a:off x="365900" y="344820"/>
            <a:ext cx="8373934" cy="2935370"/>
            <a:chOff x="10310585" y="2151357"/>
            <a:chExt cx="8553299" cy="3593509"/>
          </a:xfrm>
        </p:grpSpPr>
        <p:pic>
          <p:nvPicPr>
            <p:cNvPr id="10" name="Obrázek 9">
              <a:extLst>
                <a:ext uri="{FF2B5EF4-FFF2-40B4-BE49-F238E27FC236}">
                  <a16:creationId xmlns:a16="http://schemas.microsoft.com/office/drawing/2014/main" id="{CB690D3F-9CC3-43E0-8A9E-44829CB675D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0585" y="2151357"/>
              <a:ext cx="8553299" cy="3593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object 3">
              <a:extLst>
                <a:ext uri="{FF2B5EF4-FFF2-40B4-BE49-F238E27FC236}">
                  <a16:creationId xmlns:a16="http://schemas.microsoft.com/office/drawing/2014/main" id="{DAAFFDB3-0BE9-4D28-9007-4475EDCD95D6}"/>
                </a:ext>
              </a:extLst>
            </p:cNvPr>
            <p:cNvSpPr txBox="1"/>
            <p:nvPr/>
          </p:nvSpPr>
          <p:spPr>
            <a:xfrm>
              <a:off x="10821982" y="2288244"/>
              <a:ext cx="3765252" cy="289182"/>
            </a:xfrm>
            <a:prstGeom prst="rect">
              <a:avLst/>
            </a:prstGeom>
          </p:spPr>
          <p:txBody>
            <a:bodyPr vert="horz" wrap="square" lIns="0" tIns="12065" rIns="0" bIns="0" rtlCol="0">
              <a:spAutoFit/>
            </a:bodyPr>
            <a:lstStyle/>
            <a:p>
              <a:pPr marL="12700">
                <a:lnSpc>
                  <a:spcPct val="100000"/>
                </a:lnSpc>
                <a:spcBef>
                  <a:spcPts val="95"/>
                </a:spcBef>
              </a:pPr>
              <a:r>
                <a:rPr lang="cs-CZ" b="1" spc="-5" dirty="0">
                  <a:solidFill>
                    <a:srgbClr val="878B8E"/>
                  </a:solidFill>
                  <a:latin typeface="Arial"/>
                  <a:cs typeface="Arial"/>
                </a:rPr>
                <a:t>P+R Chodov:  cenové pásmo 1</a:t>
              </a:r>
              <a:endParaRPr dirty="0">
                <a:latin typeface="Arial"/>
                <a:cs typeface="Arial"/>
              </a:endParaRPr>
            </a:p>
          </p:txBody>
        </p:sp>
      </p:grpSp>
    </p:spTree>
    <p:extLst>
      <p:ext uri="{BB962C8B-B14F-4D97-AF65-F5344CB8AC3E}">
        <p14:creationId xmlns:p14="http://schemas.microsoft.com/office/powerpoint/2010/main" val="1742946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DE7D16-B537-42A8-8B5B-6393CC827638}"/>
              </a:ext>
            </a:extLst>
          </p:cNvPr>
          <p:cNvSpPr>
            <a:spLocks noGrp="1"/>
          </p:cNvSpPr>
          <p:nvPr>
            <p:ph type="title"/>
          </p:nvPr>
        </p:nvSpPr>
        <p:spPr/>
        <p:txBody>
          <a:bodyPr>
            <a:normAutofit/>
          </a:bodyPr>
          <a:lstStyle/>
          <a:p>
            <a:r>
              <a:rPr lang="cs-CZ" dirty="0"/>
              <a:t>P+R v Praze</a:t>
            </a:r>
          </a:p>
        </p:txBody>
      </p:sp>
      <p:graphicFrame>
        <p:nvGraphicFramePr>
          <p:cNvPr id="7" name="Zástupný obsah 6">
            <a:extLst>
              <a:ext uri="{FF2B5EF4-FFF2-40B4-BE49-F238E27FC236}">
                <a16:creationId xmlns:a16="http://schemas.microsoft.com/office/drawing/2014/main" id="{1EFED78D-7C2B-402A-80B3-55A2F0E2BE4E}"/>
              </a:ext>
            </a:extLst>
          </p:cNvPr>
          <p:cNvGraphicFramePr>
            <a:graphicFrameLocks noGrp="1"/>
          </p:cNvGraphicFramePr>
          <p:nvPr>
            <p:ph idx="1"/>
            <p:extLst>
              <p:ext uri="{D42A27DB-BD31-4B8C-83A1-F6EECF244321}">
                <p14:modId xmlns:p14="http://schemas.microsoft.com/office/powerpoint/2010/main" val="4116757730"/>
              </p:ext>
            </p:extLst>
          </p:nvPr>
        </p:nvGraphicFramePr>
        <p:xfrm>
          <a:off x="374400" y="1114052"/>
          <a:ext cx="8395200" cy="5535920"/>
        </p:xfrm>
        <a:graphic>
          <a:graphicData uri="http://schemas.openxmlformats.org/drawingml/2006/table">
            <a:tbl>
              <a:tblPr firstRow="1" firstCol="1" lastRow="1" bandRow="1">
                <a:tableStyleId>{5C22544A-7EE6-4342-B048-85BDC9FD1C3A}</a:tableStyleId>
              </a:tblPr>
              <a:tblGrid>
                <a:gridCol w="1537080">
                  <a:extLst>
                    <a:ext uri="{9D8B030D-6E8A-4147-A177-3AD203B41FA5}">
                      <a16:colId xmlns:a16="http://schemas.microsoft.com/office/drawing/2014/main" val="1685256041"/>
                    </a:ext>
                  </a:extLst>
                </a:gridCol>
                <a:gridCol w="668758">
                  <a:extLst>
                    <a:ext uri="{9D8B030D-6E8A-4147-A177-3AD203B41FA5}">
                      <a16:colId xmlns:a16="http://schemas.microsoft.com/office/drawing/2014/main" val="3709103718"/>
                    </a:ext>
                  </a:extLst>
                </a:gridCol>
                <a:gridCol w="968720">
                  <a:extLst>
                    <a:ext uri="{9D8B030D-6E8A-4147-A177-3AD203B41FA5}">
                      <a16:colId xmlns:a16="http://schemas.microsoft.com/office/drawing/2014/main" val="3393088112"/>
                    </a:ext>
                  </a:extLst>
                </a:gridCol>
                <a:gridCol w="1023042">
                  <a:extLst>
                    <a:ext uri="{9D8B030D-6E8A-4147-A177-3AD203B41FA5}">
                      <a16:colId xmlns:a16="http://schemas.microsoft.com/office/drawing/2014/main" val="3425850010"/>
                    </a:ext>
                  </a:extLst>
                </a:gridCol>
                <a:gridCol w="4197600">
                  <a:extLst>
                    <a:ext uri="{9D8B030D-6E8A-4147-A177-3AD203B41FA5}">
                      <a16:colId xmlns:a16="http://schemas.microsoft.com/office/drawing/2014/main" val="381344770"/>
                    </a:ext>
                  </a:extLst>
                </a:gridCol>
              </a:tblGrid>
              <a:tr h="195525">
                <a:tc gridSpan="5">
                  <a:txBody>
                    <a:bodyPr/>
                    <a:lstStyle/>
                    <a:p>
                      <a:pPr algn="ctr" fontAlgn="ctr"/>
                      <a:r>
                        <a:rPr lang="cs-CZ" sz="1100" u="none" strike="noStrike">
                          <a:effectLst/>
                        </a:rPr>
                        <a:t>Využití parkovišť P+R za květen 2022</a:t>
                      </a:r>
                      <a:endParaRPr lang="cs-CZ" sz="1100" b="0" i="0" u="none" strike="noStrike">
                        <a:solidFill>
                          <a:srgbClr val="000000"/>
                        </a:solidFill>
                        <a:effectLst/>
                        <a:latin typeface="Calibri" panose="020F0502020204030204" pitchFamily="34" charset="0"/>
                      </a:endParaRPr>
                    </a:p>
                  </a:txBody>
                  <a:tcPr marL="7185" marR="7185" marT="7185"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300995190"/>
                  </a:ext>
                </a:extLst>
              </a:tr>
              <a:tr h="348190">
                <a:tc>
                  <a:txBody>
                    <a:bodyPr/>
                    <a:lstStyle/>
                    <a:p>
                      <a:pPr algn="ctr" fontAlgn="ctr"/>
                      <a:r>
                        <a:rPr lang="cs-CZ" sz="1100" b="1" u="none" strike="noStrike">
                          <a:effectLst/>
                        </a:rPr>
                        <a:t>Parkoviště</a:t>
                      </a:r>
                      <a:endParaRPr lang="cs-CZ" sz="1100" b="1" i="0" u="none" strike="noStrike" dirty="0">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b="1" u="none" strike="noStrike">
                          <a:effectLst/>
                        </a:rPr>
                        <a:t>Kapacita</a:t>
                      </a:r>
                      <a:endParaRPr lang="cs-CZ" sz="1100" b="1" i="0" u="none" strike="noStrike" dirty="0">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b="1" u="none" strike="noStrike">
                          <a:effectLst/>
                        </a:rPr>
                        <a:t>Rez/obsazeno</a:t>
                      </a:r>
                      <a:endParaRPr lang="cs-CZ" sz="1100" b="1" i="0" u="none" strike="noStrike" dirty="0">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b="1" u="none" strike="noStrike">
                          <a:effectLst/>
                        </a:rPr>
                        <a:t>počet užití</a:t>
                      </a:r>
                      <a:endParaRPr lang="cs-CZ" sz="1100" b="1" i="0" u="none" strike="noStrike" dirty="0">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b="1" u="none" strike="noStrike" dirty="0">
                          <a:effectLst/>
                        </a:rPr>
                        <a:t> Poznámka</a:t>
                      </a:r>
                      <a:endParaRPr lang="cs-CZ" sz="1100" b="1"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1642744218"/>
                  </a:ext>
                </a:extLst>
              </a:tr>
              <a:tr h="195525">
                <a:tc>
                  <a:txBody>
                    <a:bodyPr/>
                    <a:lstStyle/>
                    <a:p>
                      <a:pPr algn="l" fontAlgn="ctr"/>
                      <a:r>
                        <a:rPr lang="cs-CZ" sz="1100" u="none" strike="noStrike">
                          <a:effectLst/>
                        </a:rPr>
                        <a:t>Běchovice</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98</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neevidováno</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1315005285"/>
                  </a:ext>
                </a:extLst>
              </a:tr>
              <a:tr h="195525">
                <a:tc>
                  <a:txBody>
                    <a:bodyPr/>
                    <a:lstStyle/>
                    <a:p>
                      <a:pPr algn="l" fontAlgn="ctr"/>
                      <a:r>
                        <a:rPr lang="cs-CZ" sz="1100" u="none" strike="noStrike">
                          <a:effectLst/>
                        </a:rPr>
                        <a:t>Běchovice - střed</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64</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neevidováno</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2375269633"/>
                  </a:ext>
                </a:extLst>
              </a:tr>
              <a:tr h="195525">
                <a:tc>
                  <a:txBody>
                    <a:bodyPr/>
                    <a:lstStyle/>
                    <a:p>
                      <a:pPr algn="l" fontAlgn="ctr"/>
                      <a:r>
                        <a:rPr lang="cs-CZ" sz="1100" u="none" strike="noStrike">
                          <a:effectLst/>
                        </a:rPr>
                        <a:t>Braník</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115</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neevidováno</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3076396424"/>
                  </a:ext>
                </a:extLst>
              </a:tr>
              <a:tr h="195525">
                <a:tc>
                  <a:txBody>
                    <a:bodyPr/>
                    <a:lstStyle/>
                    <a:p>
                      <a:pPr algn="l" fontAlgn="ctr"/>
                      <a:r>
                        <a:rPr lang="cs-CZ" sz="1100" u="none" strike="noStrike">
                          <a:effectLst/>
                        </a:rPr>
                        <a:t>Černý Most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886</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14 414</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1502365200"/>
                  </a:ext>
                </a:extLst>
              </a:tr>
              <a:tr h="348190">
                <a:tc>
                  <a:txBody>
                    <a:bodyPr/>
                    <a:lstStyle/>
                    <a:p>
                      <a:pPr algn="l" fontAlgn="ctr"/>
                      <a:r>
                        <a:rPr lang="cs-CZ" sz="1100" u="none" strike="noStrike">
                          <a:effectLst/>
                        </a:rPr>
                        <a:t>Černý Most 2</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135</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0</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Od 5.3.2022 do parkoviště vjezd pouze vozidlům s ukrajinskou poznávací značkou</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2740504872"/>
                  </a:ext>
                </a:extLst>
              </a:tr>
              <a:tr h="195525">
                <a:tc>
                  <a:txBody>
                    <a:bodyPr/>
                    <a:lstStyle/>
                    <a:p>
                      <a:pPr algn="l" fontAlgn="ctr"/>
                      <a:r>
                        <a:rPr lang="cs-CZ" sz="1100" u="none" strike="noStrike">
                          <a:effectLst/>
                        </a:rPr>
                        <a:t>Depo Hostivař</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178</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0</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Od 10.3.2022 je parkoviště uzavřeno z důvodu výstavby tramvajové smyčky</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2175391374"/>
                  </a:ext>
                </a:extLst>
              </a:tr>
              <a:tr h="195525">
                <a:tc>
                  <a:txBody>
                    <a:bodyPr/>
                    <a:lstStyle/>
                    <a:p>
                      <a:pPr algn="l" fontAlgn="ctr"/>
                      <a:r>
                        <a:rPr lang="cs-CZ" sz="1100" u="none" strike="noStrike">
                          <a:effectLst/>
                        </a:rPr>
                        <a:t>Holešovice</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77</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2 283</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1804647344"/>
                  </a:ext>
                </a:extLst>
              </a:tr>
              <a:tr h="195525">
                <a:tc>
                  <a:txBody>
                    <a:bodyPr/>
                    <a:lstStyle/>
                    <a:p>
                      <a:pPr algn="l" fontAlgn="ctr"/>
                      <a:r>
                        <a:rPr lang="cs-CZ" sz="1100" u="none" strike="noStrike">
                          <a:effectLst/>
                        </a:rPr>
                        <a:t>Chodov</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692</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16 736</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1741030985"/>
                  </a:ext>
                </a:extLst>
              </a:tr>
              <a:tr h="195525">
                <a:tc>
                  <a:txBody>
                    <a:bodyPr/>
                    <a:lstStyle/>
                    <a:p>
                      <a:pPr algn="l" fontAlgn="ctr"/>
                      <a:r>
                        <a:rPr lang="cs-CZ" sz="1100" u="none" strike="noStrike">
                          <a:effectLst/>
                        </a:rPr>
                        <a:t>KCP</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260</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2 255</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47008547"/>
                  </a:ext>
                </a:extLst>
              </a:tr>
              <a:tr h="195525">
                <a:tc>
                  <a:txBody>
                    <a:bodyPr/>
                    <a:lstStyle/>
                    <a:p>
                      <a:pPr algn="l" fontAlgn="ctr"/>
                      <a:r>
                        <a:rPr lang="cs-CZ" sz="1100" u="none" strike="noStrike">
                          <a:effectLst/>
                        </a:rPr>
                        <a:t>Kotlářka</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186</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neevidováno</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2505793647"/>
                  </a:ext>
                </a:extLst>
              </a:tr>
              <a:tr h="195525">
                <a:tc>
                  <a:txBody>
                    <a:bodyPr/>
                    <a:lstStyle/>
                    <a:p>
                      <a:pPr algn="l" fontAlgn="ctr"/>
                      <a:r>
                        <a:rPr lang="cs-CZ" sz="1100" u="none" strike="noStrike">
                          <a:effectLst/>
                        </a:rPr>
                        <a:t>Ládví</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85</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1 474</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365553699"/>
                  </a:ext>
                </a:extLst>
              </a:tr>
              <a:tr h="195525">
                <a:tc>
                  <a:txBody>
                    <a:bodyPr/>
                    <a:lstStyle/>
                    <a:p>
                      <a:pPr algn="l" fontAlgn="ctr"/>
                      <a:r>
                        <a:rPr lang="cs-CZ" sz="1100" u="none" strike="noStrike">
                          <a:effectLst/>
                        </a:rPr>
                        <a:t>Letňany</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679</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17 791</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301130032"/>
                  </a:ext>
                </a:extLst>
              </a:tr>
              <a:tr h="195525">
                <a:tc>
                  <a:txBody>
                    <a:bodyPr/>
                    <a:lstStyle/>
                    <a:p>
                      <a:pPr algn="l" fontAlgn="ctr"/>
                      <a:r>
                        <a:rPr lang="cs-CZ" sz="1100" u="none" strike="noStrike">
                          <a:effectLst/>
                        </a:rPr>
                        <a:t>Nádraží Hostivař</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78</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neevidováno</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351254706"/>
                  </a:ext>
                </a:extLst>
              </a:tr>
              <a:tr h="195525">
                <a:tc>
                  <a:txBody>
                    <a:bodyPr/>
                    <a:lstStyle/>
                    <a:p>
                      <a:pPr algn="l" fontAlgn="ctr"/>
                      <a:r>
                        <a:rPr lang="cs-CZ" sz="1100" u="none" strike="noStrike">
                          <a:effectLst/>
                        </a:rPr>
                        <a:t>Nové Butovice</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59</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neevidováno</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3879749626"/>
                  </a:ext>
                </a:extLst>
              </a:tr>
              <a:tr h="195525">
                <a:tc>
                  <a:txBody>
                    <a:bodyPr/>
                    <a:lstStyle/>
                    <a:p>
                      <a:pPr algn="l" fontAlgn="ctr"/>
                      <a:r>
                        <a:rPr lang="cs-CZ" sz="1100" u="none" strike="noStrike">
                          <a:effectLst/>
                        </a:rPr>
                        <a:t>Opatov</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212</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4 229</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856102596"/>
                  </a:ext>
                </a:extLst>
              </a:tr>
              <a:tr h="195525">
                <a:tc>
                  <a:txBody>
                    <a:bodyPr/>
                    <a:lstStyle/>
                    <a:p>
                      <a:pPr algn="l" fontAlgn="ctr"/>
                      <a:r>
                        <a:rPr lang="cs-CZ" sz="1100" u="none" strike="noStrike">
                          <a:effectLst/>
                        </a:rPr>
                        <a:t>Radotín</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58</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20/20</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432</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1246752689"/>
                  </a:ext>
                </a:extLst>
              </a:tr>
              <a:tr h="195525">
                <a:tc>
                  <a:txBody>
                    <a:bodyPr/>
                    <a:lstStyle/>
                    <a:p>
                      <a:pPr algn="l" fontAlgn="ctr"/>
                      <a:r>
                        <a:rPr lang="cs-CZ" sz="1100" u="none" strike="noStrike">
                          <a:effectLst/>
                        </a:rPr>
                        <a:t>Rajská zahrada</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91</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 20/20</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2 162</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621334439"/>
                  </a:ext>
                </a:extLst>
              </a:tr>
              <a:tr h="195525">
                <a:tc>
                  <a:txBody>
                    <a:bodyPr/>
                    <a:lstStyle/>
                    <a:p>
                      <a:pPr algn="l" fontAlgn="ctr"/>
                      <a:r>
                        <a:rPr lang="cs-CZ" sz="1100" u="none" strike="noStrike">
                          <a:effectLst/>
                        </a:rPr>
                        <a:t>Skalka 1</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110</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40/40</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1 348</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2175293355"/>
                  </a:ext>
                </a:extLst>
              </a:tr>
              <a:tr h="195525">
                <a:tc>
                  <a:txBody>
                    <a:bodyPr/>
                    <a:lstStyle/>
                    <a:p>
                      <a:pPr algn="l" fontAlgn="ctr"/>
                      <a:r>
                        <a:rPr lang="cs-CZ" sz="1100" u="none" strike="noStrike">
                          <a:effectLst/>
                        </a:rPr>
                        <a:t>Skalka 2</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78</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neevidováno</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3741179799"/>
                  </a:ext>
                </a:extLst>
              </a:tr>
              <a:tr h="195525">
                <a:tc>
                  <a:txBody>
                    <a:bodyPr/>
                    <a:lstStyle/>
                    <a:p>
                      <a:pPr algn="l" fontAlgn="ctr"/>
                      <a:r>
                        <a:rPr lang="cs-CZ" sz="1100" u="none" strike="noStrike">
                          <a:effectLst/>
                        </a:rPr>
                        <a:t>Troja</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276</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neevidováno</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1344784561"/>
                  </a:ext>
                </a:extLst>
              </a:tr>
              <a:tr h="195525">
                <a:tc>
                  <a:txBody>
                    <a:bodyPr/>
                    <a:lstStyle/>
                    <a:p>
                      <a:pPr algn="l" fontAlgn="ctr"/>
                      <a:r>
                        <a:rPr lang="cs-CZ" sz="1100" u="none" strike="noStrike">
                          <a:effectLst/>
                        </a:rPr>
                        <a:t>Zahradní Město</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59</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neevidováno</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595166235"/>
                  </a:ext>
                </a:extLst>
              </a:tr>
              <a:tr h="195525">
                <a:tc>
                  <a:txBody>
                    <a:bodyPr/>
                    <a:lstStyle/>
                    <a:p>
                      <a:pPr algn="l" fontAlgn="ctr"/>
                      <a:r>
                        <a:rPr lang="cs-CZ" sz="1100" u="none" strike="noStrike">
                          <a:effectLst/>
                        </a:rPr>
                        <a:t>Zličín 1</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88</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3 340</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3617511786"/>
                  </a:ext>
                </a:extLst>
              </a:tr>
              <a:tr h="195525">
                <a:tc>
                  <a:txBody>
                    <a:bodyPr/>
                    <a:lstStyle/>
                    <a:p>
                      <a:pPr algn="l" fontAlgn="ctr"/>
                      <a:r>
                        <a:rPr lang="cs-CZ" sz="1100" u="none" strike="noStrike">
                          <a:effectLst/>
                        </a:rPr>
                        <a:t>Zličín 2</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66</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 </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a:effectLst/>
                        </a:rPr>
                        <a:t>2 638</a:t>
                      </a:r>
                      <a:endParaRPr lang="cs-CZ" sz="1100" b="0" i="0" u="none" strike="noStrike">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2427302544"/>
                  </a:ext>
                </a:extLst>
              </a:tr>
              <a:tr h="195525">
                <a:tc>
                  <a:txBody>
                    <a:bodyPr/>
                    <a:lstStyle/>
                    <a:p>
                      <a:pPr algn="l" fontAlgn="ctr"/>
                      <a:r>
                        <a:rPr lang="cs-CZ" sz="1100" u="none" strike="noStrike" dirty="0">
                          <a:effectLst/>
                        </a:rPr>
                        <a:t>Celkem</a:t>
                      </a:r>
                      <a:endParaRPr lang="cs-CZ" sz="1100" b="1" i="0" u="none" strike="noStrike" dirty="0">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dirty="0">
                          <a:effectLst/>
                        </a:rPr>
                        <a:t>4630</a:t>
                      </a:r>
                      <a:endParaRPr lang="cs-CZ" sz="1100" b="0" i="0" u="none" strike="noStrike" dirty="0">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tc>
                  <a:txBody>
                    <a:bodyPr/>
                    <a:lstStyle/>
                    <a:p>
                      <a:pPr algn="ctr" fontAlgn="ctr"/>
                      <a:r>
                        <a:rPr lang="cs-CZ" sz="1100" u="none" strike="noStrike" dirty="0">
                          <a:effectLst/>
                        </a:rPr>
                        <a:t>69 102</a:t>
                      </a:r>
                      <a:endParaRPr lang="cs-CZ" sz="1100" b="0" i="0" u="none" strike="noStrike" dirty="0">
                        <a:solidFill>
                          <a:srgbClr val="000000"/>
                        </a:solidFill>
                        <a:effectLst/>
                        <a:latin typeface="Calibri" panose="020F0502020204030204" pitchFamily="34" charset="0"/>
                      </a:endParaRPr>
                    </a:p>
                  </a:txBody>
                  <a:tcPr marL="7185" marR="7185" marT="7185" marB="0" anchor="ctr"/>
                </a:tc>
                <a:tc>
                  <a:txBody>
                    <a:bodyPr/>
                    <a:lstStyle/>
                    <a:p>
                      <a:pPr algn="l" fontAlgn="ctr"/>
                      <a:r>
                        <a:rPr lang="cs-CZ" sz="1100" u="none" strike="noStrike" dirty="0">
                          <a:effectLst/>
                        </a:rPr>
                        <a:t> </a:t>
                      </a:r>
                      <a:endParaRPr lang="cs-CZ" sz="1100" b="0" i="0" u="none" strike="noStrike" dirty="0">
                        <a:solidFill>
                          <a:srgbClr val="000000"/>
                        </a:solidFill>
                        <a:effectLst/>
                        <a:latin typeface="Calibri" panose="020F0502020204030204" pitchFamily="34" charset="0"/>
                      </a:endParaRPr>
                    </a:p>
                  </a:txBody>
                  <a:tcPr marL="7185" marR="7185" marT="7185" marB="0" anchor="ctr"/>
                </a:tc>
                <a:extLst>
                  <a:ext uri="{0D108BD9-81ED-4DB2-BD59-A6C34878D82A}">
                    <a16:rowId xmlns:a16="http://schemas.microsoft.com/office/drawing/2014/main" val="1683142497"/>
                  </a:ext>
                </a:extLst>
              </a:tr>
            </a:tbl>
          </a:graphicData>
        </a:graphic>
      </p:graphicFrame>
    </p:spTree>
    <p:extLst>
      <p:ext uri="{BB962C8B-B14F-4D97-AF65-F5344CB8AC3E}">
        <p14:creationId xmlns:p14="http://schemas.microsoft.com/office/powerpoint/2010/main" val="24237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13C5E3-48FC-45B5-B1EA-C8C93080FA7A}"/>
              </a:ext>
            </a:extLst>
          </p:cNvPr>
          <p:cNvSpPr>
            <a:spLocks noGrp="1"/>
          </p:cNvSpPr>
          <p:nvPr>
            <p:ph type="title"/>
          </p:nvPr>
        </p:nvSpPr>
        <p:spPr/>
        <p:txBody>
          <a:bodyPr/>
          <a:lstStyle/>
          <a:p>
            <a:r>
              <a:rPr lang="cs-CZ" dirty="0"/>
              <a:t>P+R ve Středočeském kraji</a:t>
            </a:r>
          </a:p>
        </p:txBody>
      </p:sp>
      <p:pic>
        <p:nvPicPr>
          <p:cNvPr id="5" name="Zástupný obsah 4">
            <a:extLst>
              <a:ext uri="{FF2B5EF4-FFF2-40B4-BE49-F238E27FC236}">
                <a16:creationId xmlns:a16="http://schemas.microsoft.com/office/drawing/2014/main" id="{EF5F3073-F9C0-490D-BE8A-DE92BE8EED6A}"/>
              </a:ext>
            </a:extLst>
          </p:cNvPr>
          <p:cNvPicPr>
            <a:picLocks noGrp="1" noChangeAspect="1"/>
          </p:cNvPicPr>
          <p:nvPr>
            <p:ph idx="1"/>
          </p:nvPr>
        </p:nvPicPr>
        <p:blipFill>
          <a:blip r:embed="rId2"/>
          <a:stretch>
            <a:fillRect/>
          </a:stretch>
        </p:blipFill>
        <p:spPr>
          <a:xfrm>
            <a:off x="514256" y="1949604"/>
            <a:ext cx="8234078" cy="4616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a:extLst>
              <a:ext uri="{FF2B5EF4-FFF2-40B4-BE49-F238E27FC236}">
                <a16:creationId xmlns:a16="http://schemas.microsoft.com/office/drawing/2014/main" id="{84E9F2A9-6D83-4DAE-BA45-FE2ADE3F9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152" y="1949604"/>
            <a:ext cx="1949182" cy="41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140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95A204B-99CA-4A34-B4FA-0482D25629A9}"/>
              </a:ext>
            </a:extLst>
          </p:cNvPr>
          <p:cNvPicPr>
            <a:picLocks noChangeAspect="1"/>
          </p:cNvPicPr>
          <p:nvPr/>
        </p:nvPicPr>
        <p:blipFill rotWithShape="1">
          <a:blip r:embed="rId3">
            <a:alphaModFix amt="31000"/>
          </a:blip>
          <a:srcRect l="10201" t="1565" r="10201" b="1565"/>
          <a:stretch/>
        </p:blipFill>
        <p:spPr>
          <a:xfrm>
            <a:off x="0" y="-1"/>
            <a:ext cx="9144000" cy="6858001"/>
          </a:xfrm>
          <a:prstGeom prst="rect">
            <a:avLst/>
          </a:prstGeom>
        </p:spPr>
      </p:pic>
      <p:sp>
        <p:nvSpPr>
          <p:cNvPr id="4" name="Nadpis 3">
            <a:extLst>
              <a:ext uri="{FF2B5EF4-FFF2-40B4-BE49-F238E27FC236}">
                <a16:creationId xmlns:a16="http://schemas.microsoft.com/office/drawing/2014/main" id="{1A751B46-5843-4F01-AE37-99A84D9A7714}"/>
              </a:ext>
            </a:extLst>
          </p:cNvPr>
          <p:cNvSpPr>
            <a:spLocks noGrp="1"/>
          </p:cNvSpPr>
          <p:nvPr>
            <p:ph type="title"/>
          </p:nvPr>
        </p:nvSpPr>
        <p:spPr/>
        <p:txBody>
          <a:bodyPr/>
          <a:lstStyle/>
          <a:p>
            <a:r>
              <a:rPr lang="cs-CZ" dirty="0"/>
              <a:t>Zóny placeného stání</a:t>
            </a:r>
          </a:p>
        </p:txBody>
      </p:sp>
      <p:sp>
        <p:nvSpPr>
          <p:cNvPr id="5" name="Zástupný obsah 4">
            <a:extLst>
              <a:ext uri="{FF2B5EF4-FFF2-40B4-BE49-F238E27FC236}">
                <a16:creationId xmlns:a16="http://schemas.microsoft.com/office/drawing/2014/main" id="{EB8868CF-BFB1-4540-A31E-BFB2B6265F34}"/>
              </a:ext>
            </a:extLst>
          </p:cNvPr>
          <p:cNvSpPr>
            <a:spLocks noGrp="1"/>
          </p:cNvSpPr>
          <p:nvPr>
            <p:ph idx="1"/>
          </p:nvPr>
        </p:nvSpPr>
        <p:spPr>
          <a:xfrm>
            <a:off x="374400" y="1310657"/>
            <a:ext cx="8199232" cy="4109938"/>
          </a:xfrm>
        </p:spPr>
        <p:txBody>
          <a:bodyPr/>
          <a:lstStyle/>
          <a:p>
            <a:r>
              <a:rPr lang="cs-CZ" dirty="0"/>
              <a:t>220.000 platných parkovacích oprávnění</a:t>
            </a:r>
          </a:p>
          <a:p>
            <a:r>
              <a:rPr lang="cs-CZ" dirty="0"/>
              <a:t>170.000 regulovaných parkovacích míst ve 14 MČ</a:t>
            </a:r>
          </a:p>
          <a:p>
            <a:r>
              <a:rPr lang="cs-CZ" dirty="0"/>
              <a:t>1.100 parkovacích automatů</a:t>
            </a:r>
          </a:p>
          <a:p>
            <a:r>
              <a:rPr lang="cs-CZ" dirty="0"/>
              <a:t>1 platební aplikace</a:t>
            </a:r>
          </a:p>
          <a:p>
            <a:r>
              <a:rPr lang="cs-CZ" dirty="0"/>
              <a:t>Nový dodavatel systému monitoringu</a:t>
            </a:r>
          </a:p>
          <a:p>
            <a:r>
              <a:rPr lang="cs-CZ" dirty="0"/>
              <a:t>Budoucí plány:</a:t>
            </a:r>
          </a:p>
          <a:p>
            <a:pPr lvl="1"/>
            <a:r>
              <a:rPr lang="cs-CZ" dirty="0"/>
              <a:t>nová Metodika výdeje parkovacích oprávnění</a:t>
            </a:r>
          </a:p>
          <a:p>
            <a:pPr lvl="1"/>
            <a:r>
              <a:rPr lang="cs-CZ" dirty="0"/>
              <a:t>nový Ceník parkovacích oprávnění</a:t>
            </a:r>
          </a:p>
          <a:p>
            <a:pPr lvl="2"/>
            <a:r>
              <a:rPr lang="cs-CZ" dirty="0"/>
              <a:t>Hodinový kredit rezidenta</a:t>
            </a:r>
          </a:p>
          <a:p>
            <a:pPr lvl="2"/>
            <a:r>
              <a:rPr lang="cs-CZ" dirty="0"/>
              <a:t>Návštěvnický paušál</a:t>
            </a:r>
          </a:p>
          <a:p>
            <a:pPr lvl="2"/>
            <a:r>
              <a:rPr lang="cs-CZ" dirty="0"/>
              <a:t>Zvýhodnění bez- a nízko-emisních vozů + cenotvorba dle emisí a velikosti vozidel</a:t>
            </a:r>
          </a:p>
          <a:p>
            <a:pPr lvl="2"/>
            <a:r>
              <a:rPr lang="cs-CZ" dirty="0"/>
              <a:t>Návštěvnické ceny v exponovaných lokalitách</a:t>
            </a:r>
          </a:p>
          <a:p>
            <a:pPr lvl="1"/>
            <a:r>
              <a:rPr lang="cs-CZ" dirty="0"/>
              <a:t>sledování „</a:t>
            </a:r>
            <a:r>
              <a:rPr lang="cs-CZ" dirty="0" err="1"/>
              <a:t>mimozónových</a:t>
            </a:r>
            <a:r>
              <a:rPr lang="cs-CZ" dirty="0"/>
              <a:t>“ přestupků monitorovacími vozy</a:t>
            </a:r>
          </a:p>
          <a:p>
            <a:pPr lvl="1"/>
            <a:endParaRPr lang="cs-CZ" dirty="0"/>
          </a:p>
          <a:p>
            <a:pPr lvl="2"/>
            <a:endParaRPr lang="cs-CZ" dirty="0"/>
          </a:p>
        </p:txBody>
      </p:sp>
    </p:spTree>
    <p:extLst>
      <p:ext uri="{BB962C8B-B14F-4D97-AF65-F5344CB8AC3E}">
        <p14:creationId xmlns:p14="http://schemas.microsoft.com/office/powerpoint/2010/main" val="2354293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F40BBF2-5379-40AB-B067-E399B949CA5D}"/>
              </a:ext>
            </a:extLst>
          </p:cNvPr>
          <p:cNvSpPr>
            <a:spLocks noGrp="1"/>
          </p:cNvSpPr>
          <p:nvPr>
            <p:ph type="title"/>
          </p:nvPr>
        </p:nvSpPr>
        <p:spPr>
          <a:xfrm>
            <a:off x="371475" y="1180407"/>
            <a:ext cx="6086475" cy="2074986"/>
          </a:xfrm>
        </p:spPr>
        <p:txBody>
          <a:bodyPr vert="horz" lIns="68580" tIns="34290" rIns="68580" bIns="34290" rtlCol="0" anchor="b">
            <a:normAutofit/>
          </a:bodyPr>
          <a:lstStyle/>
          <a:p>
            <a:pPr algn="ctr">
              <a:lnSpc>
                <a:spcPct val="100000"/>
              </a:lnSpc>
            </a:pPr>
            <a:r>
              <a:rPr lang="cs-CZ" sz="1400" dirty="0">
                <a:solidFill>
                  <a:srgbClr val="FFFFFF"/>
                </a:solidFill>
              </a:rPr>
              <a:t>Miroslav Čadský</a:t>
            </a:r>
            <a:br>
              <a:rPr lang="cs-CZ" sz="1400" b="0" dirty="0">
                <a:solidFill>
                  <a:srgbClr val="FFFFFF"/>
                </a:solidFill>
              </a:rPr>
            </a:br>
            <a:r>
              <a:rPr lang="cs-CZ" sz="1400" b="0" dirty="0">
                <a:solidFill>
                  <a:srgbClr val="FFFFFF"/>
                </a:solidFill>
              </a:rPr>
              <a:t>vedoucí oddělení organizace dopravy</a:t>
            </a:r>
            <a:br>
              <a:rPr lang="cs-CZ" sz="1400" b="0" dirty="0">
                <a:solidFill>
                  <a:srgbClr val="FFFFFF"/>
                </a:solidFill>
              </a:rPr>
            </a:br>
            <a:r>
              <a:rPr lang="cs-CZ" sz="1400" b="0" dirty="0">
                <a:solidFill>
                  <a:srgbClr val="FFFFFF"/>
                </a:solidFill>
              </a:rPr>
              <a:t>odbor dopravy</a:t>
            </a:r>
            <a:br>
              <a:rPr lang="cs-CZ" sz="1400" b="0" dirty="0">
                <a:solidFill>
                  <a:srgbClr val="FFFFFF"/>
                </a:solidFill>
              </a:rPr>
            </a:br>
            <a:r>
              <a:rPr lang="cs-CZ" sz="1400" b="0" dirty="0">
                <a:solidFill>
                  <a:srgbClr val="FFFFFF"/>
                </a:solidFill>
              </a:rPr>
              <a:t>Magistrát hlavního města Prahy</a:t>
            </a:r>
            <a:br>
              <a:rPr lang="cs-CZ" sz="1400" b="0" dirty="0">
                <a:solidFill>
                  <a:srgbClr val="FFFFFF"/>
                </a:solidFill>
              </a:rPr>
            </a:br>
            <a:r>
              <a:rPr lang="cs-CZ" sz="1400" b="0" dirty="0">
                <a:solidFill>
                  <a:srgbClr val="FFFFFF"/>
                </a:solidFill>
              </a:rPr>
              <a:t>miroslav.cadsky@praha.eu</a:t>
            </a:r>
          </a:p>
        </p:txBody>
      </p:sp>
      <p:sp>
        <p:nvSpPr>
          <p:cNvPr id="8" name="Podnadpis 4">
            <a:extLst>
              <a:ext uri="{FF2B5EF4-FFF2-40B4-BE49-F238E27FC236}">
                <a16:creationId xmlns:a16="http://schemas.microsoft.com/office/drawing/2014/main" id="{BA202712-8CF3-4348-9AA9-B4FDC0EFBDE3}"/>
              </a:ext>
            </a:extLst>
          </p:cNvPr>
          <p:cNvSpPr txBox="1">
            <a:spLocks/>
          </p:cNvSpPr>
          <p:nvPr/>
        </p:nvSpPr>
        <p:spPr>
          <a:xfrm>
            <a:off x="373687" y="5996901"/>
            <a:ext cx="6087600" cy="567890"/>
          </a:xfrm>
          <a:prstGeom prst="rect">
            <a:avLst/>
          </a:prstGeom>
        </p:spPr>
        <p:txBody>
          <a:bodyPr vert="horz" lIns="0" tIns="0" rIns="0" bIns="0" rtlCol="0" anchor="b">
            <a:noAutofit/>
          </a:bodyPr>
          <a:lstStyle>
            <a:lvl1pPr marL="144000" indent="-216000" algn="l" defTabSz="914400" rtl="0" eaLnBrk="1" latinLnBrk="0" hangingPunct="1">
              <a:lnSpc>
                <a:spcPts val="2800"/>
              </a:lnSpc>
              <a:spcBef>
                <a:spcPts val="0"/>
              </a:spcBef>
              <a:buFont typeface="Arial" panose="020B0604020202020204" pitchFamily="34" charset="0"/>
              <a:buChar char="‒"/>
              <a:defRPr lang="en-US" sz="2300" kern="1200" dirty="0">
                <a:solidFill>
                  <a:schemeClr val="bg1"/>
                </a:solidFill>
                <a:latin typeface="+mn-lt"/>
                <a:ea typeface="+mn-ea"/>
                <a:cs typeface="+mn-cs"/>
              </a:defRPr>
            </a:lvl1pPr>
            <a:lvl2pPr marL="685800" indent="-360000" algn="l" defTabSz="914400" rtl="0" eaLnBrk="1" latinLnBrk="0" hangingPunct="1">
              <a:lnSpc>
                <a:spcPts val="2800"/>
              </a:lnSpc>
              <a:spcBef>
                <a:spcPts val="0"/>
              </a:spcBef>
              <a:buFont typeface="Arial" panose="020B0604020202020204" pitchFamily="34" charset="0"/>
              <a:buChar char="-"/>
              <a:defRPr sz="2300" kern="1200">
                <a:solidFill>
                  <a:srgbClr val="371E56"/>
                </a:solidFill>
                <a:latin typeface="+mn-lt"/>
                <a:ea typeface="+mn-ea"/>
                <a:cs typeface="+mn-cs"/>
              </a:defRPr>
            </a:lvl2pPr>
            <a:lvl3pPr marL="1143000" indent="-360000" algn="l" defTabSz="914400" rtl="0" eaLnBrk="1" latinLnBrk="0" hangingPunct="1">
              <a:lnSpc>
                <a:spcPts val="2800"/>
              </a:lnSpc>
              <a:spcBef>
                <a:spcPts val="0"/>
              </a:spcBef>
              <a:buFont typeface="Arial" panose="020B0604020202020204" pitchFamily="34" charset="0"/>
              <a:buChar char="-"/>
              <a:defRPr sz="2300" kern="1200">
                <a:solidFill>
                  <a:srgbClr val="371E56"/>
                </a:solidFill>
                <a:latin typeface="+mn-lt"/>
                <a:ea typeface="+mn-ea"/>
                <a:cs typeface="+mn-cs"/>
              </a:defRPr>
            </a:lvl3pPr>
            <a:lvl4pPr marL="1600200" indent="-360000" algn="l" defTabSz="914400" rtl="0" eaLnBrk="1" latinLnBrk="0" hangingPunct="1">
              <a:lnSpc>
                <a:spcPts val="2800"/>
              </a:lnSpc>
              <a:spcBef>
                <a:spcPts val="0"/>
              </a:spcBef>
              <a:buFont typeface="Arial" panose="020B0604020202020204" pitchFamily="34" charset="0"/>
              <a:buChar char="-"/>
              <a:defRPr sz="2300" kern="1200">
                <a:solidFill>
                  <a:srgbClr val="371E56"/>
                </a:solidFill>
                <a:latin typeface="+mn-lt"/>
                <a:ea typeface="+mn-ea"/>
                <a:cs typeface="+mn-cs"/>
              </a:defRPr>
            </a:lvl4pPr>
            <a:lvl5pPr marL="2057400" indent="-360000" algn="l" defTabSz="914400" rtl="0" eaLnBrk="1" latinLnBrk="0" hangingPunct="1">
              <a:lnSpc>
                <a:spcPts val="2800"/>
              </a:lnSpc>
              <a:spcBef>
                <a:spcPts val="0"/>
              </a:spcBef>
              <a:buFont typeface="Arial" panose="020B0604020202020204" pitchFamily="34" charset="0"/>
              <a:buChar char="-"/>
              <a:defRPr sz="2300" kern="1200">
                <a:solidFill>
                  <a:srgbClr val="371E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cs-CZ" sz="1100" dirty="0" err="1"/>
              <a:t>Future</a:t>
            </a:r>
            <a:r>
              <a:rPr lang="cs-CZ" sz="1100" dirty="0"/>
              <a:t> City Tech – Říčany 2022 – 23.-24. června 2022</a:t>
            </a:r>
          </a:p>
        </p:txBody>
      </p:sp>
    </p:spTree>
    <p:extLst>
      <p:ext uri="{BB962C8B-B14F-4D97-AF65-F5344CB8AC3E}">
        <p14:creationId xmlns:p14="http://schemas.microsoft.com/office/powerpoint/2010/main" val="2021451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mava">
  <a:themeElements>
    <a:clrScheme name="PrahaPPT_pos">
      <a:dk1>
        <a:srgbClr val="000000"/>
      </a:dk1>
      <a:lt1>
        <a:srgbClr val="FFFFFF"/>
      </a:lt1>
      <a:dk2>
        <a:srgbClr val="001871"/>
      </a:dk2>
      <a:lt2>
        <a:srgbClr val="FFFFFF"/>
      </a:lt2>
      <a:accent1>
        <a:srgbClr val="C81428"/>
      </a:accent1>
      <a:accent2>
        <a:srgbClr val="EF9600"/>
      </a:accent2>
      <a:accent3>
        <a:srgbClr val="6A2C3E"/>
      </a:accent3>
      <a:accent4>
        <a:srgbClr val="00B140"/>
      </a:accent4>
      <a:accent5>
        <a:srgbClr val="0057B8"/>
      </a:accent5>
      <a:accent6>
        <a:srgbClr val="C83737"/>
      </a:accent6>
      <a:hlink>
        <a:srgbClr val="0096FF"/>
      </a:hlink>
      <a:folHlink>
        <a:srgbClr val="75787B"/>
      </a:folHlink>
    </a:clrScheme>
    <a:fontScheme name="Nordic_negativ">
      <a:majorFont>
        <a:latin typeface="Arial"/>
        <a:ea typeface=""/>
        <a:cs typeface=""/>
      </a:majorFont>
      <a:minorFont>
        <a:latin typeface="Arial"/>
        <a:ea typeface=""/>
        <a:cs typeface=""/>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1" id="{39A0D0D7-44C4-46E2-BE30-9C1B800E9981}" vid="{E474D25C-F3B5-4610-9821-BDCFF3B5703C}"/>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Tmava</Template>
  <TotalTime>445</TotalTime>
  <Words>1060</Words>
  <Application>Microsoft Office PowerPoint</Application>
  <PresentationFormat>Předvádění na obrazovce (4:3)</PresentationFormat>
  <Paragraphs>196</Paragraphs>
  <Slides>9</Slides>
  <Notes>3</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1</vt:i4>
      </vt:variant>
      <vt:variant>
        <vt:lpstr>Nadpisy snímků</vt:lpstr>
      </vt:variant>
      <vt:variant>
        <vt:i4>9</vt:i4>
      </vt:variant>
    </vt:vector>
  </HeadingPairs>
  <TitlesOfParts>
    <vt:vector size="14" baseType="lpstr">
      <vt:lpstr>Arial</vt:lpstr>
      <vt:lpstr>Calibri</vt:lpstr>
      <vt:lpstr>Georgia</vt:lpstr>
      <vt:lpstr>Tmava</vt:lpstr>
      <vt:lpstr>Rastrový obrázek</vt:lpstr>
      <vt:lpstr>Novinky v pražské dopravě  PID bikesharing P+R zóny placeného stání</vt:lpstr>
      <vt:lpstr>Integrace do PID</vt:lpstr>
      <vt:lpstr>Integrace do PID</vt:lpstr>
      <vt:lpstr>Bikesharing</vt:lpstr>
      <vt:lpstr>P+R v Praze</vt:lpstr>
      <vt:lpstr>P+R v Praze</vt:lpstr>
      <vt:lpstr>P+R ve Středočeském kraji</vt:lpstr>
      <vt:lpstr>Zóny placeného stání</vt:lpstr>
      <vt:lpstr>Miroslav Čadský vedoucí oddělení organizace dopravy odbor dopravy Magistrát hlavního města Prahy miroslav.cadsky@praha.eu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Vítězslav Mareš</dc:creator>
  <cp:lastModifiedBy>Lukeš Václav (MHMP, ODO)</cp:lastModifiedBy>
  <cp:revision>32</cp:revision>
  <dcterms:created xsi:type="dcterms:W3CDTF">2020-01-10T10:06:52Z</dcterms:created>
  <dcterms:modified xsi:type="dcterms:W3CDTF">2022-06-23T09:43:48Z</dcterms:modified>
</cp:coreProperties>
</file>