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16"/>
  </p:notesMasterIdLst>
  <p:sldIdLst>
    <p:sldId id="256" r:id="rId3"/>
    <p:sldId id="259" r:id="rId4"/>
    <p:sldId id="260" r:id="rId5"/>
    <p:sldId id="272" r:id="rId6"/>
    <p:sldId id="273" r:id="rId7"/>
    <p:sldId id="261" r:id="rId8"/>
    <p:sldId id="262" r:id="rId9"/>
    <p:sldId id="263" r:id="rId10"/>
    <p:sldId id="264" r:id="rId11"/>
    <p:sldId id="265" r:id="rId12"/>
    <p:sldId id="266" r:id="rId13"/>
    <p:sldId id="267" r:id="rId14"/>
    <p:sldId id="271" r:id="rId15"/>
  </p:sldIdLst>
  <p:sldSz cx="14630400" cy="8229600"/>
  <p:notesSz cx="6797675" cy="9874250"/>
  <p:embeddedFontLst>
    <p:embeddedFont>
      <p:font typeface="Calibri" panose="020F0502020204030204" pitchFamily="34" charset="0"/>
      <p:regular r:id="rId17"/>
      <p:bold r:id="rId18"/>
      <p:italic r:id="rId19"/>
      <p:boldItalic r:id="rId20"/>
    </p:embeddedFont>
    <p:embeddedFont>
      <p:font typeface="Merriweather"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A4A3A4"/>
          </p15:clr>
        </p15:guide>
        <p15:guide id="2" orient="horz" pos="197">
          <p15:clr>
            <a:srgbClr val="A4A3A4"/>
          </p15:clr>
        </p15:guide>
        <p15:guide id="3" orient="horz" pos="4180">
          <p15:clr>
            <a:srgbClr val="A4A3A4"/>
          </p15:clr>
        </p15:guide>
        <p15:guide id="4" orient="horz" pos="4962">
          <p15:clr>
            <a:srgbClr val="A4A3A4"/>
          </p15:clr>
        </p15:guide>
        <p15:guide id="5" pos="4608">
          <p15:clr>
            <a:srgbClr val="A4A3A4"/>
          </p15:clr>
        </p15:guide>
        <p15:guide id="6" pos="8963">
          <p15:clr>
            <a:srgbClr val="A4A3A4"/>
          </p15:clr>
        </p15:guide>
        <p15:guide id="7" pos="3832">
          <p15:clr>
            <a:srgbClr val="A4A3A4"/>
          </p15:clr>
        </p15:guide>
        <p15:guide id="8" pos="869">
          <p15:clr>
            <a:srgbClr val="A4A3A4"/>
          </p15:clr>
        </p15:guide>
        <p15:guide id="9" pos="1196">
          <p15:clr>
            <a:srgbClr val="A4A3A4"/>
          </p15:clr>
        </p15:guide>
        <p15:guide id="10" pos="8600">
          <p15:clr>
            <a:srgbClr val="A4A3A4"/>
          </p15:clr>
        </p15:guide>
      </p15:sldGuideLst>
    </p:ext>
    <p:ext uri="{2D200454-40CA-4A62-9FC3-DE9A4176ACB9}">
      <p15:notesGuideLst xmlns:p15="http://schemas.microsoft.com/office/powerpoint/2012/main">
        <p15:guide id="1" orient="horz" pos="3732">
          <p15:clr>
            <a:srgbClr val="A4A3A4"/>
          </p15:clr>
        </p15:guide>
        <p15:guide id="2" pos="257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yemK8vb27xAZqvevIlJmAbMG7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11" d="100"/>
          <a:sy n="111" d="100"/>
        </p:scale>
        <p:origin x="720" y="216"/>
      </p:cViewPr>
      <p:guideLst>
        <p:guide orient="horz" pos="2592"/>
        <p:guide orient="horz" pos="197"/>
        <p:guide orient="horz" pos="4180"/>
        <p:guide orient="horz" pos="4962"/>
        <p:guide pos="4608"/>
        <p:guide pos="8963"/>
        <p:guide pos="3832"/>
        <p:guide pos="869"/>
        <p:guide pos="1196"/>
        <p:guide pos="860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732"/>
        <p:guide pos="25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3"/>
            <a:ext cx="2946400" cy="49371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9" y="3"/>
            <a:ext cx="2946400" cy="49371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1" y="4691065"/>
            <a:ext cx="5438775" cy="44434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378953"/>
            <a:ext cx="2946400" cy="4937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9" y="9378953"/>
            <a:ext cx="2946400" cy="4937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2216e2be5_1_49: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7" name="Google Shape;107;g132216e2be5_1_49: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0f4ff5dbd_0_162:notes"/>
          <p:cNvSpPr txBox="1">
            <a:spLocks noGrp="1"/>
          </p:cNvSpPr>
          <p:nvPr>
            <p:ph type="body" idx="1"/>
          </p:nvPr>
        </p:nvSpPr>
        <p:spPr>
          <a:xfrm>
            <a:off x="679451" y="4691065"/>
            <a:ext cx="5438700" cy="444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7" name="Google Shape;207;g120f4ff5dbd_0_16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0f4ff5dbd_0_276:notes"/>
          <p:cNvSpPr txBox="1">
            <a:spLocks noGrp="1"/>
          </p:cNvSpPr>
          <p:nvPr>
            <p:ph type="body" idx="1"/>
          </p:nvPr>
        </p:nvSpPr>
        <p:spPr>
          <a:xfrm>
            <a:off x="679451" y="4691065"/>
            <a:ext cx="5438700" cy="444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6" name="Google Shape;216;g120f4ff5dbd_0_276: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notes"/>
          <p:cNvSpPr txBox="1">
            <a:spLocks noGrp="1"/>
          </p:cNvSpPr>
          <p:nvPr>
            <p:ph type="body" idx="1"/>
          </p:nvPr>
        </p:nvSpPr>
        <p:spPr>
          <a:xfrm>
            <a:off x="679451" y="4691065"/>
            <a:ext cx="5438700" cy="444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How is it going so far? No. of active users, no. of local shops involved, sessions, km, etc.</a:t>
            </a:r>
            <a:endParaRPr/>
          </a:p>
        </p:txBody>
      </p:sp>
      <p:sp>
        <p:nvSpPr>
          <p:cNvPr id="225" name="Google Shape;225;p1: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20f4ff5dbd_0_94: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7" name="Google Shape;267;g120f4ff5dbd_0_94: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2216e2be5_1_0:notes"/>
          <p:cNvSpPr>
            <a:spLocks noGrp="1" noRot="1" noChangeAspect="1"/>
          </p:cNvSpPr>
          <p:nvPr>
            <p:ph type="sldImg" idx="2"/>
          </p:nvPr>
        </p:nvSpPr>
        <p:spPr>
          <a:xfrm>
            <a:off x="109538" y="741363"/>
            <a:ext cx="6578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2216e2be5_1_0:notes"/>
          <p:cNvSpPr txBox="1">
            <a:spLocks noGrp="1"/>
          </p:cNvSpPr>
          <p:nvPr>
            <p:ph type="body" idx="1"/>
          </p:nvPr>
        </p:nvSpPr>
        <p:spPr>
          <a:xfrm>
            <a:off x="679451" y="4691065"/>
            <a:ext cx="5438700" cy="444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According to a recent study by IPSOS, </a:t>
            </a:r>
            <a:r>
              <a:rPr lang="en-US">
                <a:solidFill>
                  <a:srgbClr val="282828"/>
                </a:solidFill>
                <a:highlight>
                  <a:srgbClr val="FFFFFF"/>
                </a:highlight>
                <a:latin typeface="Merriweather"/>
                <a:ea typeface="Merriweather"/>
                <a:cs typeface="Merriweather"/>
                <a:sym typeface="Merriweather"/>
              </a:rPr>
              <a:t>Across the 28 countries around the world, </a:t>
            </a:r>
            <a:r>
              <a:rPr lang="en-US" b="1">
                <a:solidFill>
                  <a:srgbClr val="282828"/>
                </a:solidFill>
                <a:highlight>
                  <a:srgbClr val="FFFFFF"/>
                </a:highlight>
                <a:latin typeface="Merriweather"/>
                <a:ea typeface="Merriweather"/>
                <a:cs typeface="Merriweather"/>
                <a:sym typeface="Merriweather"/>
              </a:rPr>
              <a:t>almost two-thirds (63%) of adults say they know how to ride a bicycle and 42% report owning one.</a:t>
            </a:r>
            <a:r>
              <a:rPr lang="en-US">
                <a:solidFill>
                  <a:srgbClr val="282828"/>
                </a:solidFill>
                <a:highlight>
                  <a:srgbClr val="FFFFFF"/>
                </a:highlight>
                <a:latin typeface="Merriweather"/>
                <a:ea typeface="Merriweather"/>
                <a:cs typeface="Merriweather"/>
                <a:sym typeface="Merriweather"/>
              </a:rPr>
              <a:t> </a:t>
            </a:r>
            <a:endParaRPr/>
          </a:p>
        </p:txBody>
      </p:sp>
      <p:sp>
        <p:nvSpPr>
          <p:cNvPr id="144" name="Google Shape;144;g132216e2be5_1_0:notes"/>
          <p:cNvSpPr txBox="1">
            <a:spLocks noGrp="1"/>
          </p:cNvSpPr>
          <p:nvPr>
            <p:ph type="sldNum" idx="12"/>
          </p:nvPr>
        </p:nvSpPr>
        <p:spPr>
          <a:xfrm>
            <a:off x="3849689" y="9378953"/>
            <a:ext cx="29463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2216e2be5_1_22:notes"/>
          <p:cNvSpPr>
            <a:spLocks noGrp="1" noRot="1" noChangeAspect="1"/>
          </p:cNvSpPr>
          <p:nvPr>
            <p:ph type="sldImg" idx="2"/>
          </p:nvPr>
        </p:nvSpPr>
        <p:spPr>
          <a:xfrm>
            <a:off x="109538" y="741363"/>
            <a:ext cx="6578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2216e2be5_1_22:notes"/>
          <p:cNvSpPr txBox="1">
            <a:spLocks noGrp="1"/>
          </p:cNvSpPr>
          <p:nvPr>
            <p:ph type="body" idx="1"/>
          </p:nvPr>
        </p:nvSpPr>
        <p:spPr>
          <a:xfrm>
            <a:off x="679451" y="4691065"/>
            <a:ext cx="5438700" cy="444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According to a recent study by IPSOS, </a:t>
            </a:r>
            <a:r>
              <a:rPr lang="en-US">
                <a:solidFill>
                  <a:srgbClr val="282828"/>
                </a:solidFill>
                <a:highlight>
                  <a:srgbClr val="FFFFFF"/>
                </a:highlight>
                <a:latin typeface="Merriweather"/>
                <a:ea typeface="Merriweather"/>
                <a:cs typeface="Merriweather"/>
                <a:sym typeface="Merriweather"/>
              </a:rPr>
              <a:t>Across the 28 countries around the world, </a:t>
            </a:r>
            <a:r>
              <a:rPr lang="en-US" b="1">
                <a:solidFill>
                  <a:srgbClr val="282828"/>
                </a:solidFill>
                <a:highlight>
                  <a:srgbClr val="FFFFFF"/>
                </a:highlight>
                <a:latin typeface="Merriweather"/>
                <a:ea typeface="Merriweather"/>
                <a:cs typeface="Merriweather"/>
                <a:sym typeface="Merriweather"/>
              </a:rPr>
              <a:t>almost two-thirds (63%) of adults say they know how to ride a bicycle and 42% report owning one.</a:t>
            </a:r>
            <a:r>
              <a:rPr lang="en-US">
                <a:solidFill>
                  <a:srgbClr val="282828"/>
                </a:solidFill>
                <a:highlight>
                  <a:srgbClr val="FFFFFF"/>
                </a:highlight>
                <a:latin typeface="Merriweather"/>
                <a:ea typeface="Merriweather"/>
                <a:cs typeface="Merriweather"/>
                <a:sym typeface="Merriweather"/>
              </a:rPr>
              <a:t> 86% think that bikes can make the difference in reducing emissions.</a:t>
            </a:r>
            <a:endParaRPr/>
          </a:p>
        </p:txBody>
      </p:sp>
      <p:sp>
        <p:nvSpPr>
          <p:cNvPr id="154" name="Google Shape;154;g132216e2be5_1_22:notes"/>
          <p:cNvSpPr txBox="1">
            <a:spLocks noGrp="1"/>
          </p:cNvSpPr>
          <p:nvPr>
            <p:ph type="sldNum" idx="12"/>
          </p:nvPr>
        </p:nvSpPr>
        <p:spPr>
          <a:xfrm>
            <a:off x="3849689" y="9378953"/>
            <a:ext cx="29463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2216e2be5_1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2216e2be5_1_0:notes"/>
          <p:cNvSpPr txBox="1">
            <a:spLocks noGrp="1"/>
          </p:cNvSpPr>
          <p:nvPr>
            <p:ph type="body" idx="1"/>
          </p:nvPr>
        </p:nvSpPr>
        <p:spPr>
          <a:xfrm>
            <a:off x="679451" y="4691065"/>
            <a:ext cx="5438700" cy="444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According to a recent study by IPSOS, </a:t>
            </a:r>
            <a:r>
              <a:rPr lang="en-US">
                <a:solidFill>
                  <a:srgbClr val="282828"/>
                </a:solidFill>
                <a:highlight>
                  <a:srgbClr val="FFFFFF"/>
                </a:highlight>
                <a:latin typeface="Merriweather"/>
                <a:ea typeface="Merriweather"/>
                <a:cs typeface="Merriweather"/>
                <a:sym typeface="Merriweather"/>
              </a:rPr>
              <a:t>Across the 28 countries around the world, </a:t>
            </a:r>
            <a:r>
              <a:rPr lang="en-US" b="1">
                <a:solidFill>
                  <a:srgbClr val="282828"/>
                </a:solidFill>
                <a:highlight>
                  <a:srgbClr val="FFFFFF"/>
                </a:highlight>
                <a:latin typeface="Merriweather"/>
                <a:ea typeface="Merriweather"/>
                <a:cs typeface="Merriweather"/>
                <a:sym typeface="Merriweather"/>
              </a:rPr>
              <a:t>almost two-thirds (63%) of adults say they know how to ride a bicycle and 42% report owning one.</a:t>
            </a:r>
            <a:r>
              <a:rPr lang="en-US">
                <a:solidFill>
                  <a:srgbClr val="282828"/>
                </a:solidFill>
                <a:highlight>
                  <a:srgbClr val="FFFFFF"/>
                </a:highlight>
                <a:latin typeface="Merriweather"/>
                <a:ea typeface="Merriweather"/>
                <a:cs typeface="Merriweather"/>
                <a:sym typeface="Merriweather"/>
              </a:rPr>
              <a:t> </a:t>
            </a:r>
            <a:endParaRPr/>
          </a:p>
        </p:txBody>
      </p:sp>
      <p:sp>
        <p:nvSpPr>
          <p:cNvPr id="144" name="Google Shape;144;g132216e2be5_1_0:notes"/>
          <p:cNvSpPr txBox="1">
            <a:spLocks noGrp="1"/>
          </p:cNvSpPr>
          <p:nvPr>
            <p:ph type="sldNum" idx="12"/>
          </p:nvPr>
        </p:nvSpPr>
        <p:spPr>
          <a:xfrm>
            <a:off x="3849689" y="9378953"/>
            <a:ext cx="29463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40191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2216e2be5_1_22: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2216e2be5_1_22:notes"/>
          <p:cNvSpPr txBox="1">
            <a:spLocks noGrp="1"/>
          </p:cNvSpPr>
          <p:nvPr>
            <p:ph type="body" idx="1"/>
          </p:nvPr>
        </p:nvSpPr>
        <p:spPr>
          <a:xfrm>
            <a:off x="679451" y="4691065"/>
            <a:ext cx="5438700" cy="444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According to a recent study by IPSOS, </a:t>
            </a:r>
            <a:r>
              <a:rPr lang="en-US">
                <a:solidFill>
                  <a:srgbClr val="282828"/>
                </a:solidFill>
                <a:highlight>
                  <a:srgbClr val="FFFFFF"/>
                </a:highlight>
                <a:latin typeface="Merriweather"/>
                <a:ea typeface="Merriweather"/>
                <a:cs typeface="Merriweather"/>
                <a:sym typeface="Merriweather"/>
              </a:rPr>
              <a:t>Across the 28 countries around the world, </a:t>
            </a:r>
            <a:r>
              <a:rPr lang="en-US" b="1">
                <a:solidFill>
                  <a:srgbClr val="282828"/>
                </a:solidFill>
                <a:highlight>
                  <a:srgbClr val="FFFFFF"/>
                </a:highlight>
                <a:latin typeface="Merriweather"/>
                <a:ea typeface="Merriweather"/>
                <a:cs typeface="Merriweather"/>
                <a:sym typeface="Merriweather"/>
              </a:rPr>
              <a:t>almost two-thirds (63%) of adults say they know how to ride a bicycle and 42% report owning one.</a:t>
            </a:r>
            <a:r>
              <a:rPr lang="en-US">
                <a:solidFill>
                  <a:srgbClr val="282828"/>
                </a:solidFill>
                <a:highlight>
                  <a:srgbClr val="FFFFFF"/>
                </a:highlight>
                <a:latin typeface="Merriweather"/>
                <a:ea typeface="Merriweather"/>
                <a:cs typeface="Merriweather"/>
                <a:sym typeface="Merriweather"/>
              </a:rPr>
              <a:t> 86% think that bikes can make the difference in reducing emissions.</a:t>
            </a:r>
            <a:endParaRPr/>
          </a:p>
        </p:txBody>
      </p:sp>
      <p:sp>
        <p:nvSpPr>
          <p:cNvPr id="154" name="Google Shape;154;g132216e2be5_1_22:notes"/>
          <p:cNvSpPr txBox="1">
            <a:spLocks noGrp="1"/>
          </p:cNvSpPr>
          <p:nvPr>
            <p:ph type="sldNum" idx="12"/>
          </p:nvPr>
        </p:nvSpPr>
        <p:spPr>
          <a:xfrm>
            <a:off x="3849689" y="9378953"/>
            <a:ext cx="29463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72568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2216e2be5_1_9:notes"/>
          <p:cNvSpPr>
            <a:spLocks noGrp="1" noRot="1" noChangeAspect="1"/>
          </p:cNvSpPr>
          <p:nvPr>
            <p:ph type="sldImg" idx="2"/>
          </p:nvPr>
        </p:nvSpPr>
        <p:spPr>
          <a:xfrm>
            <a:off x="109538" y="741363"/>
            <a:ext cx="6578700" cy="370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2216e2be5_1_9:notes"/>
          <p:cNvSpPr txBox="1">
            <a:spLocks noGrp="1"/>
          </p:cNvSpPr>
          <p:nvPr>
            <p:ph type="body" idx="1"/>
          </p:nvPr>
        </p:nvSpPr>
        <p:spPr>
          <a:xfrm>
            <a:off x="679451" y="4691065"/>
            <a:ext cx="5438700" cy="4443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5" name="Google Shape;165;g132216e2be5_1_9:notes"/>
          <p:cNvSpPr txBox="1">
            <a:spLocks noGrp="1"/>
          </p:cNvSpPr>
          <p:nvPr>
            <p:ph type="sldNum" idx="12"/>
          </p:nvPr>
        </p:nvSpPr>
        <p:spPr>
          <a:xfrm>
            <a:off x="3849689" y="9378953"/>
            <a:ext cx="29463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20f4ff5dbd_0_0: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g120f4ff5dbd_0_0: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79451" y="4691065"/>
            <a:ext cx="5438775" cy="44434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0f4ff5dbd_0_264:notes"/>
          <p:cNvSpPr txBox="1">
            <a:spLocks noGrp="1"/>
          </p:cNvSpPr>
          <p:nvPr>
            <p:ph type="body" idx="1"/>
          </p:nvPr>
        </p:nvSpPr>
        <p:spPr>
          <a:xfrm>
            <a:off x="679451" y="4691065"/>
            <a:ext cx="5438700" cy="444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8" name="Google Shape;198;g120f4ff5dbd_0_264: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EIT circle">
  <p:cSld name="Blank EIT circle">
    <p:spTree>
      <p:nvGrpSpPr>
        <p:cNvPr id="1" name="Shape 10"/>
        <p:cNvGrpSpPr/>
        <p:nvPr/>
      </p:nvGrpSpPr>
      <p:grpSpPr>
        <a:xfrm>
          <a:off x="0" y="0"/>
          <a:ext cx="0" cy="0"/>
          <a:chOff x="0" y="0"/>
          <a:chExt cx="0" cy="0"/>
        </a:xfrm>
      </p:grpSpPr>
      <p:pic>
        <p:nvPicPr>
          <p:cNvPr id="11" name="Google Shape;11;g120f4ff5dbd_0_64"/>
          <p:cNvPicPr preferRelativeResize="0"/>
          <p:nvPr/>
        </p:nvPicPr>
        <p:blipFill rotWithShape="1">
          <a:blip r:embed="rId2">
            <a:alphaModFix/>
          </a:blip>
          <a:srcRect/>
          <a:stretch/>
        </p:blipFill>
        <p:spPr>
          <a:xfrm rot="7232116">
            <a:off x="-1524000" y="1443989"/>
            <a:ext cx="5278756" cy="5278756"/>
          </a:xfrm>
          <a:prstGeom prst="rect">
            <a:avLst/>
          </a:prstGeom>
          <a:noFill/>
          <a:ln>
            <a:noFill/>
          </a:ln>
        </p:spPr>
      </p:pic>
      <p:sp>
        <p:nvSpPr>
          <p:cNvPr id="12" name="Google Shape;12;g120f4ff5dbd_0_64"/>
          <p:cNvSpPr txBox="1">
            <a:spLocks noGrp="1"/>
          </p:cNvSpPr>
          <p:nvPr>
            <p:ph type="body" idx="1"/>
          </p:nvPr>
        </p:nvSpPr>
        <p:spPr>
          <a:xfrm>
            <a:off x="4729657" y="764089"/>
            <a:ext cx="7789800" cy="2778000"/>
          </a:xfrm>
          <a:prstGeom prst="rect">
            <a:avLst/>
          </a:prstGeom>
          <a:noFill/>
          <a:ln>
            <a:noFill/>
          </a:ln>
        </p:spPr>
        <p:txBody>
          <a:bodyPr spcFirstLastPara="1" wrap="square" lIns="109700" tIns="54850" rIns="109700" bIns="54850" anchor="t" anchorCtr="0">
            <a:noAutofit/>
          </a:bodyPr>
          <a:lstStyle>
            <a:lvl1pPr marL="457200" marR="0" lvl="0" indent="-228600" algn="just" rtl="0">
              <a:lnSpc>
                <a:spcPct val="90000"/>
              </a:lnSpc>
              <a:spcBef>
                <a:spcPts val="1200"/>
              </a:spcBef>
              <a:spcAft>
                <a:spcPts val="0"/>
              </a:spcAft>
              <a:buClr>
                <a:srgbClr val="054CA2"/>
              </a:buClr>
              <a:buSzPts val="3600"/>
              <a:buFont typeface="Arial"/>
              <a:buNone/>
              <a:defRPr sz="3600" b="0" i="0" u="none" strike="noStrike" cap="none">
                <a:solidFill>
                  <a:srgbClr val="054CA2"/>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3" name="Google Shape;13;g120f4ff5dbd_0_64"/>
          <p:cNvSpPr txBox="1">
            <a:spLocks noGrp="1"/>
          </p:cNvSpPr>
          <p:nvPr>
            <p:ph type="body" idx="2"/>
          </p:nvPr>
        </p:nvSpPr>
        <p:spPr>
          <a:xfrm>
            <a:off x="4729657" y="2189669"/>
            <a:ext cx="7789800" cy="41358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EIT circle">
  <p:cSld name="Blank EIT circle">
    <p:spTree>
      <p:nvGrpSpPr>
        <p:cNvPr id="1" name="Shape 67"/>
        <p:cNvGrpSpPr/>
        <p:nvPr/>
      </p:nvGrpSpPr>
      <p:grpSpPr>
        <a:xfrm>
          <a:off x="0" y="0"/>
          <a:ext cx="0" cy="0"/>
          <a:chOff x="0" y="0"/>
          <a:chExt cx="0" cy="0"/>
        </a:xfrm>
      </p:grpSpPr>
      <p:pic>
        <p:nvPicPr>
          <p:cNvPr id="68" name="Google Shape;68;g120f4ff5dbd_0_158"/>
          <p:cNvPicPr preferRelativeResize="0"/>
          <p:nvPr/>
        </p:nvPicPr>
        <p:blipFill rotWithShape="1">
          <a:blip r:embed="rId2">
            <a:alphaModFix/>
          </a:blip>
          <a:srcRect/>
          <a:stretch/>
        </p:blipFill>
        <p:spPr>
          <a:xfrm rot="7232116">
            <a:off x="-1524000" y="1443989"/>
            <a:ext cx="5278756" cy="5278756"/>
          </a:xfrm>
          <a:prstGeom prst="rect">
            <a:avLst/>
          </a:prstGeom>
          <a:noFill/>
          <a:ln>
            <a:noFill/>
          </a:ln>
        </p:spPr>
      </p:pic>
      <p:sp>
        <p:nvSpPr>
          <p:cNvPr id="69" name="Google Shape;69;g120f4ff5dbd_0_158"/>
          <p:cNvSpPr txBox="1">
            <a:spLocks noGrp="1"/>
          </p:cNvSpPr>
          <p:nvPr>
            <p:ph type="body" idx="1"/>
          </p:nvPr>
        </p:nvSpPr>
        <p:spPr>
          <a:xfrm>
            <a:off x="4729657" y="764089"/>
            <a:ext cx="7789800" cy="2778000"/>
          </a:xfrm>
          <a:prstGeom prst="rect">
            <a:avLst/>
          </a:prstGeom>
          <a:noFill/>
          <a:ln>
            <a:noFill/>
          </a:ln>
        </p:spPr>
        <p:txBody>
          <a:bodyPr spcFirstLastPara="1" wrap="square" lIns="109700" tIns="54850" rIns="109700" bIns="54850" anchor="t" anchorCtr="0">
            <a:noAutofit/>
          </a:bodyPr>
          <a:lstStyle>
            <a:lvl1pPr marL="457200" marR="0" lvl="0" indent="-228600" algn="just" rtl="0">
              <a:lnSpc>
                <a:spcPct val="90000"/>
              </a:lnSpc>
              <a:spcBef>
                <a:spcPts val="1200"/>
              </a:spcBef>
              <a:spcAft>
                <a:spcPts val="0"/>
              </a:spcAft>
              <a:buClr>
                <a:srgbClr val="054CA2"/>
              </a:buClr>
              <a:buSzPts val="3600"/>
              <a:buFont typeface="Arial"/>
              <a:buNone/>
              <a:defRPr sz="3600" b="0" i="0" u="none" strike="noStrike" cap="none">
                <a:solidFill>
                  <a:srgbClr val="054CA2"/>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0" name="Google Shape;70;g120f4ff5dbd_0_158"/>
          <p:cNvSpPr txBox="1">
            <a:spLocks noGrp="1"/>
          </p:cNvSpPr>
          <p:nvPr>
            <p:ph type="body" idx="2"/>
          </p:nvPr>
        </p:nvSpPr>
        <p:spPr>
          <a:xfrm>
            <a:off x="4729657" y="2189669"/>
            <a:ext cx="7789800" cy="41358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71"/>
        <p:cNvGrpSpPr/>
        <p:nvPr/>
      </p:nvGrpSpPr>
      <p:grpSpPr>
        <a:xfrm>
          <a:off x="0" y="0"/>
          <a:ext cx="0" cy="0"/>
          <a:chOff x="0" y="0"/>
          <a:chExt cx="0" cy="0"/>
        </a:xfrm>
      </p:grpSpPr>
      <p:sp>
        <p:nvSpPr>
          <p:cNvPr id="72" name="Google Shape;72;p29"/>
          <p:cNvSpPr>
            <a:spLocks noGrp="1"/>
          </p:cNvSpPr>
          <p:nvPr>
            <p:ph type="pic" idx="2"/>
          </p:nvPr>
        </p:nvSpPr>
        <p:spPr>
          <a:xfrm>
            <a:off x="9461893" y="2040402"/>
            <a:ext cx="4147800" cy="4666200"/>
          </a:xfrm>
          <a:prstGeom prst="round2DiagRect">
            <a:avLst>
              <a:gd name="adj1" fmla="val 12259"/>
              <a:gd name="adj2" fmla="val 0"/>
            </a:avLst>
          </a:prstGeom>
          <a:noFill/>
          <a:ln>
            <a:noFill/>
          </a:ln>
        </p:spPr>
      </p:sp>
      <p:sp>
        <p:nvSpPr>
          <p:cNvPr id="73" name="Google Shape;73;p29"/>
          <p:cNvSpPr txBox="1">
            <a:spLocks noGrp="1"/>
          </p:cNvSpPr>
          <p:nvPr>
            <p:ph type="body" idx="1"/>
          </p:nvPr>
        </p:nvSpPr>
        <p:spPr>
          <a:xfrm>
            <a:off x="449513" y="2040671"/>
            <a:ext cx="8551500" cy="46665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74" name="Google Shape;74;p29"/>
          <p:cNvSpPr txBox="1">
            <a:spLocks noGrp="1"/>
          </p:cNvSpPr>
          <p:nvPr>
            <p:ph type="body" idx="3"/>
          </p:nvPr>
        </p:nvSpPr>
        <p:spPr>
          <a:xfrm>
            <a:off x="449513" y="485597"/>
            <a:ext cx="11186100" cy="13407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Image">
  <p:cSld name="Full Image">
    <p:spTree>
      <p:nvGrpSpPr>
        <p:cNvPr id="1" name="Shape 75"/>
        <p:cNvGrpSpPr/>
        <p:nvPr/>
      </p:nvGrpSpPr>
      <p:grpSpPr>
        <a:xfrm>
          <a:off x="0" y="0"/>
          <a:ext cx="0" cy="0"/>
          <a:chOff x="0" y="0"/>
          <a:chExt cx="0" cy="0"/>
        </a:xfrm>
      </p:grpSpPr>
      <p:sp>
        <p:nvSpPr>
          <p:cNvPr id="76" name="Google Shape;76;p30"/>
          <p:cNvSpPr>
            <a:spLocks noGrp="1"/>
          </p:cNvSpPr>
          <p:nvPr>
            <p:ph type="pic" idx="2"/>
          </p:nvPr>
        </p:nvSpPr>
        <p:spPr>
          <a:xfrm>
            <a:off x="0" y="0"/>
            <a:ext cx="14630400" cy="8229600"/>
          </a:xfrm>
          <a:prstGeom prst="rect">
            <a:avLst/>
          </a:prstGeom>
          <a:noFill/>
          <a:ln>
            <a:noFill/>
          </a:ln>
        </p:spPr>
      </p:sp>
      <p:sp>
        <p:nvSpPr>
          <p:cNvPr id="77" name="Google Shape;77;p30"/>
          <p:cNvSpPr>
            <a:spLocks noGrp="1"/>
          </p:cNvSpPr>
          <p:nvPr>
            <p:ph type="body" idx="1"/>
          </p:nvPr>
        </p:nvSpPr>
        <p:spPr>
          <a:xfrm>
            <a:off x="1669775" y="1608772"/>
            <a:ext cx="4032300" cy="4950600"/>
          </a:xfrm>
          <a:prstGeom prst="round2DiagRect">
            <a:avLst>
              <a:gd name="adj1" fmla="val 16667"/>
              <a:gd name="adj2" fmla="val 0"/>
            </a:avLst>
          </a:prstGeom>
          <a:solidFill>
            <a:schemeClr val="lt1"/>
          </a:solidFill>
          <a:ln w="254000" cap="flat" cmpd="sng">
            <a:solidFill>
              <a:schemeClr val="lt1"/>
            </a:solidFill>
            <a:prstDash val="solid"/>
            <a:miter lim="800000"/>
            <a:headEnd type="none" w="sm" len="sm"/>
            <a:tailEnd type="none" w="sm" len="sm"/>
          </a:ln>
        </p:spPr>
        <p:txBody>
          <a:bodyPr spcFirstLastPara="1" wrap="square" lIns="109700" tIns="54850" rIns="109700" bIns="54850" anchor="t" anchorCtr="0">
            <a:noAutofit/>
          </a:bodyPr>
          <a:lstStyle>
            <a:lvl1pPr marL="457200" marR="0" lvl="0" indent="-381000" algn="l" rtl="0">
              <a:lnSpc>
                <a:spcPct val="114000"/>
              </a:lnSpc>
              <a:spcBef>
                <a:spcPts val="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4000"/>
              </a:lnSpc>
              <a:spcBef>
                <a:spcPts val="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ndscape Image &amp; Text">
  <p:cSld name="Landscape Image &amp; Text">
    <p:spTree>
      <p:nvGrpSpPr>
        <p:cNvPr id="1" name="Shape 78"/>
        <p:cNvGrpSpPr/>
        <p:nvPr/>
      </p:nvGrpSpPr>
      <p:grpSpPr>
        <a:xfrm>
          <a:off x="0" y="0"/>
          <a:ext cx="0" cy="0"/>
          <a:chOff x="0" y="0"/>
          <a:chExt cx="0" cy="0"/>
        </a:xfrm>
      </p:grpSpPr>
      <p:sp>
        <p:nvSpPr>
          <p:cNvPr id="79" name="Google Shape;79;p31"/>
          <p:cNvSpPr>
            <a:spLocks noGrp="1"/>
          </p:cNvSpPr>
          <p:nvPr>
            <p:ph type="pic" idx="2"/>
          </p:nvPr>
        </p:nvSpPr>
        <p:spPr>
          <a:xfrm>
            <a:off x="449509" y="572006"/>
            <a:ext cx="13432800" cy="1901100"/>
          </a:xfrm>
          <a:prstGeom prst="round2DiagRect">
            <a:avLst>
              <a:gd name="adj1" fmla="val 16667"/>
              <a:gd name="adj2" fmla="val 0"/>
            </a:avLst>
          </a:prstGeom>
          <a:noFill/>
          <a:ln>
            <a:noFill/>
          </a:ln>
        </p:spPr>
      </p:sp>
      <p:sp>
        <p:nvSpPr>
          <p:cNvPr id="80" name="Google Shape;80;p31"/>
          <p:cNvSpPr txBox="1">
            <a:spLocks noGrp="1"/>
          </p:cNvSpPr>
          <p:nvPr>
            <p:ph type="body" idx="1"/>
          </p:nvPr>
        </p:nvSpPr>
        <p:spPr>
          <a:xfrm>
            <a:off x="449509" y="2732246"/>
            <a:ext cx="13432800" cy="5184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1" name="Google Shape;81;p31"/>
          <p:cNvSpPr txBox="1">
            <a:spLocks noGrp="1"/>
          </p:cNvSpPr>
          <p:nvPr>
            <p:ph type="body" idx="3"/>
          </p:nvPr>
        </p:nvSpPr>
        <p:spPr>
          <a:xfrm>
            <a:off x="449514" y="3509933"/>
            <a:ext cx="13432800" cy="31971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4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mp;  3 Image ">
  <p:cSld name="Text &amp;  3 Image ">
    <p:spTree>
      <p:nvGrpSpPr>
        <p:cNvPr id="1" name="Shape 82"/>
        <p:cNvGrpSpPr/>
        <p:nvPr/>
      </p:nvGrpSpPr>
      <p:grpSpPr>
        <a:xfrm>
          <a:off x="0" y="0"/>
          <a:ext cx="0" cy="0"/>
          <a:chOff x="0" y="0"/>
          <a:chExt cx="0" cy="0"/>
        </a:xfrm>
      </p:grpSpPr>
      <p:sp>
        <p:nvSpPr>
          <p:cNvPr id="83" name="Google Shape;83;p32"/>
          <p:cNvSpPr>
            <a:spLocks noGrp="1"/>
          </p:cNvSpPr>
          <p:nvPr>
            <p:ph type="pic" idx="2"/>
          </p:nvPr>
        </p:nvSpPr>
        <p:spPr>
          <a:xfrm>
            <a:off x="8475916" y="1271490"/>
            <a:ext cx="2419500" cy="2851500"/>
          </a:xfrm>
          <a:prstGeom prst="round2DiagRect">
            <a:avLst>
              <a:gd name="adj1" fmla="val 16667"/>
              <a:gd name="adj2" fmla="val 0"/>
            </a:avLst>
          </a:prstGeom>
          <a:noFill/>
          <a:ln>
            <a:noFill/>
          </a:ln>
        </p:spPr>
      </p:sp>
      <p:sp>
        <p:nvSpPr>
          <p:cNvPr id="84" name="Google Shape;84;p32"/>
          <p:cNvSpPr>
            <a:spLocks noGrp="1"/>
          </p:cNvSpPr>
          <p:nvPr>
            <p:ph type="pic" idx="3"/>
          </p:nvPr>
        </p:nvSpPr>
        <p:spPr>
          <a:xfrm>
            <a:off x="8468364" y="4382204"/>
            <a:ext cx="5414100" cy="2335200"/>
          </a:xfrm>
          <a:prstGeom prst="round2DiagRect">
            <a:avLst>
              <a:gd name="adj1" fmla="val 16667"/>
              <a:gd name="adj2" fmla="val 0"/>
            </a:avLst>
          </a:prstGeom>
          <a:noFill/>
          <a:ln>
            <a:noFill/>
          </a:ln>
        </p:spPr>
      </p:sp>
      <p:sp>
        <p:nvSpPr>
          <p:cNvPr id="85" name="Google Shape;85;p32"/>
          <p:cNvSpPr>
            <a:spLocks noGrp="1"/>
          </p:cNvSpPr>
          <p:nvPr>
            <p:ph type="pic" idx="4"/>
          </p:nvPr>
        </p:nvSpPr>
        <p:spPr>
          <a:xfrm>
            <a:off x="11462861" y="1271460"/>
            <a:ext cx="2419500" cy="2851500"/>
          </a:xfrm>
          <a:prstGeom prst="round2DiagRect">
            <a:avLst>
              <a:gd name="adj1" fmla="val 0"/>
              <a:gd name="adj2" fmla="val 18487"/>
            </a:avLst>
          </a:prstGeom>
          <a:noFill/>
          <a:ln>
            <a:noFill/>
          </a:ln>
        </p:spPr>
      </p:sp>
      <p:sp>
        <p:nvSpPr>
          <p:cNvPr id="86" name="Google Shape;86;p32"/>
          <p:cNvSpPr txBox="1">
            <a:spLocks noGrp="1"/>
          </p:cNvSpPr>
          <p:nvPr>
            <p:ph type="body" idx="1"/>
          </p:nvPr>
        </p:nvSpPr>
        <p:spPr>
          <a:xfrm>
            <a:off x="449514" y="485597"/>
            <a:ext cx="7557000" cy="5184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7" name="Google Shape;87;p32"/>
          <p:cNvSpPr txBox="1">
            <a:spLocks noGrp="1"/>
          </p:cNvSpPr>
          <p:nvPr>
            <p:ph type="body" idx="5"/>
          </p:nvPr>
        </p:nvSpPr>
        <p:spPr>
          <a:xfrm>
            <a:off x="449514" y="1271905"/>
            <a:ext cx="7557000" cy="54456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ith Landscaper &amp; Portrait Image">
  <p:cSld name="Text with Landscaper &amp; Portrait Image">
    <p:spTree>
      <p:nvGrpSpPr>
        <p:cNvPr id="1" name="Shape 88"/>
        <p:cNvGrpSpPr/>
        <p:nvPr/>
      </p:nvGrpSpPr>
      <p:grpSpPr>
        <a:xfrm>
          <a:off x="0" y="0"/>
          <a:ext cx="0" cy="0"/>
          <a:chOff x="0" y="0"/>
          <a:chExt cx="0" cy="0"/>
        </a:xfrm>
      </p:grpSpPr>
      <p:sp>
        <p:nvSpPr>
          <p:cNvPr id="89" name="Google Shape;89;p33"/>
          <p:cNvSpPr txBox="1">
            <a:spLocks noGrp="1"/>
          </p:cNvSpPr>
          <p:nvPr>
            <p:ph type="body" idx="1"/>
          </p:nvPr>
        </p:nvSpPr>
        <p:spPr>
          <a:xfrm>
            <a:off x="449514" y="485597"/>
            <a:ext cx="7557000" cy="5184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0" name="Google Shape;90;p33"/>
          <p:cNvSpPr>
            <a:spLocks noGrp="1"/>
          </p:cNvSpPr>
          <p:nvPr>
            <p:ph type="pic" idx="2"/>
          </p:nvPr>
        </p:nvSpPr>
        <p:spPr>
          <a:xfrm>
            <a:off x="449513" y="4384759"/>
            <a:ext cx="13432800" cy="2408700"/>
          </a:xfrm>
          <a:prstGeom prst="round2DiagRect">
            <a:avLst>
              <a:gd name="adj1" fmla="val 16667"/>
              <a:gd name="adj2" fmla="val 0"/>
            </a:avLst>
          </a:prstGeom>
          <a:noFill/>
          <a:ln>
            <a:noFill/>
          </a:ln>
        </p:spPr>
      </p:sp>
      <p:sp>
        <p:nvSpPr>
          <p:cNvPr id="91" name="Google Shape;91;p33"/>
          <p:cNvSpPr txBox="1">
            <a:spLocks noGrp="1"/>
          </p:cNvSpPr>
          <p:nvPr>
            <p:ph type="body" idx="3"/>
          </p:nvPr>
        </p:nvSpPr>
        <p:spPr>
          <a:xfrm>
            <a:off x="449514" y="1271908"/>
            <a:ext cx="7557000" cy="28512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2" name="Google Shape;92;p33"/>
          <p:cNvSpPr>
            <a:spLocks noGrp="1"/>
          </p:cNvSpPr>
          <p:nvPr>
            <p:ph type="pic" idx="4"/>
          </p:nvPr>
        </p:nvSpPr>
        <p:spPr>
          <a:xfrm>
            <a:off x="8352115" y="1271636"/>
            <a:ext cx="5503800" cy="2851500"/>
          </a:xfrm>
          <a:prstGeom prst="round2DiagRect">
            <a:avLst>
              <a:gd name="adj1" fmla="val 16667"/>
              <a:gd name="adj2" fmla="val 0"/>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3 Images 02">
  <p:cSld name="Text &amp; 3 Images 02">
    <p:spTree>
      <p:nvGrpSpPr>
        <p:cNvPr id="1" name="Shape 93"/>
        <p:cNvGrpSpPr/>
        <p:nvPr/>
      </p:nvGrpSpPr>
      <p:grpSpPr>
        <a:xfrm>
          <a:off x="0" y="0"/>
          <a:ext cx="0" cy="0"/>
          <a:chOff x="0" y="0"/>
          <a:chExt cx="0" cy="0"/>
        </a:xfrm>
      </p:grpSpPr>
      <p:sp>
        <p:nvSpPr>
          <p:cNvPr id="94" name="Google Shape;94;p34"/>
          <p:cNvSpPr txBox="1">
            <a:spLocks noGrp="1"/>
          </p:cNvSpPr>
          <p:nvPr>
            <p:ph type="body" idx="1"/>
          </p:nvPr>
        </p:nvSpPr>
        <p:spPr>
          <a:xfrm>
            <a:off x="449514" y="485597"/>
            <a:ext cx="7557000" cy="5184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5" name="Google Shape;95;p34"/>
          <p:cNvSpPr>
            <a:spLocks noGrp="1"/>
          </p:cNvSpPr>
          <p:nvPr>
            <p:ph type="pic" idx="2"/>
          </p:nvPr>
        </p:nvSpPr>
        <p:spPr>
          <a:xfrm>
            <a:off x="449507" y="4384758"/>
            <a:ext cx="7557000" cy="2497500"/>
          </a:xfrm>
          <a:prstGeom prst="round2DiagRect">
            <a:avLst>
              <a:gd name="adj1" fmla="val 16667"/>
              <a:gd name="adj2" fmla="val 0"/>
            </a:avLst>
          </a:prstGeom>
          <a:noFill/>
          <a:ln>
            <a:noFill/>
          </a:ln>
        </p:spPr>
      </p:sp>
      <p:sp>
        <p:nvSpPr>
          <p:cNvPr id="96" name="Google Shape;96;p34"/>
          <p:cNvSpPr txBox="1">
            <a:spLocks noGrp="1"/>
          </p:cNvSpPr>
          <p:nvPr>
            <p:ph type="body" idx="3"/>
          </p:nvPr>
        </p:nvSpPr>
        <p:spPr>
          <a:xfrm>
            <a:off x="449514" y="1271908"/>
            <a:ext cx="7557000" cy="28512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97" name="Google Shape;97;p34"/>
          <p:cNvSpPr>
            <a:spLocks noGrp="1"/>
          </p:cNvSpPr>
          <p:nvPr>
            <p:ph type="pic" idx="4"/>
          </p:nvPr>
        </p:nvSpPr>
        <p:spPr>
          <a:xfrm>
            <a:off x="8352115" y="1271636"/>
            <a:ext cx="5503800" cy="2851500"/>
          </a:xfrm>
          <a:prstGeom prst="round2DiagRect">
            <a:avLst>
              <a:gd name="adj1" fmla="val 16667"/>
              <a:gd name="adj2" fmla="val 0"/>
            </a:avLst>
          </a:prstGeom>
          <a:noFill/>
          <a:ln>
            <a:noFill/>
          </a:ln>
        </p:spPr>
      </p:sp>
      <p:sp>
        <p:nvSpPr>
          <p:cNvPr id="98" name="Google Shape;98;p34"/>
          <p:cNvSpPr>
            <a:spLocks noGrp="1"/>
          </p:cNvSpPr>
          <p:nvPr>
            <p:ph type="pic" idx="5"/>
          </p:nvPr>
        </p:nvSpPr>
        <p:spPr>
          <a:xfrm>
            <a:off x="8352115" y="4382381"/>
            <a:ext cx="5530200" cy="2497500"/>
          </a:xfrm>
          <a:prstGeom prst="round2DiagRect">
            <a:avLst>
              <a:gd name="adj1" fmla="val 0"/>
              <a:gd name="adj2" fmla="val 20857"/>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amp;  3 Image 02">
  <p:cSld name="Text &amp;  3 Image 02">
    <p:spTree>
      <p:nvGrpSpPr>
        <p:cNvPr id="1" name="Shape 99"/>
        <p:cNvGrpSpPr/>
        <p:nvPr/>
      </p:nvGrpSpPr>
      <p:grpSpPr>
        <a:xfrm>
          <a:off x="0" y="0"/>
          <a:ext cx="0" cy="0"/>
          <a:chOff x="0" y="0"/>
          <a:chExt cx="0" cy="0"/>
        </a:xfrm>
      </p:grpSpPr>
      <p:sp>
        <p:nvSpPr>
          <p:cNvPr id="100" name="Google Shape;100;p35"/>
          <p:cNvSpPr>
            <a:spLocks noGrp="1"/>
          </p:cNvSpPr>
          <p:nvPr>
            <p:ph type="pic" idx="2"/>
          </p:nvPr>
        </p:nvSpPr>
        <p:spPr>
          <a:xfrm>
            <a:off x="8468364" y="3950333"/>
            <a:ext cx="5414100" cy="2686800"/>
          </a:xfrm>
          <a:prstGeom prst="round2DiagRect">
            <a:avLst>
              <a:gd name="adj1" fmla="val 16667"/>
              <a:gd name="adj2" fmla="val 0"/>
            </a:avLst>
          </a:prstGeom>
          <a:noFill/>
          <a:ln>
            <a:noFill/>
          </a:ln>
        </p:spPr>
      </p:sp>
      <p:sp>
        <p:nvSpPr>
          <p:cNvPr id="101" name="Google Shape;101;p35"/>
          <p:cNvSpPr>
            <a:spLocks noGrp="1"/>
          </p:cNvSpPr>
          <p:nvPr>
            <p:ph type="pic" idx="3"/>
          </p:nvPr>
        </p:nvSpPr>
        <p:spPr>
          <a:xfrm>
            <a:off x="8467332" y="1271636"/>
            <a:ext cx="5414100" cy="2340900"/>
          </a:xfrm>
          <a:prstGeom prst="round2DiagRect">
            <a:avLst>
              <a:gd name="adj1" fmla="val 16667"/>
              <a:gd name="adj2" fmla="val 0"/>
            </a:avLst>
          </a:prstGeom>
          <a:noFill/>
          <a:ln>
            <a:noFill/>
          </a:ln>
        </p:spPr>
      </p:sp>
      <p:sp>
        <p:nvSpPr>
          <p:cNvPr id="102" name="Google Shape;102;p35"/>
          <p:cNvSpPr txBox="1">
            <a:spLocks noGrp="1"/>
          </p:cNvSpPr>
          <p:nvPr>
            <p:ph type="body" idx="1"/>
          </p:nvPr>
        </p:nvSpPr>
        <p:spPr>
          <a:xfrm>
            <a:off x="449514" y="485597"/>
            <a:ext cx="7557000" cy="5184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03" name="Google Shape;103;p35"/>
          <p:cNvSpPr txBox="1">
            <a:spLocks noGrp="1"/>
          </p:cNvSpPr>
          <p:nvPr>
            <p:ph type="body" idx="4"/>
          </p:nvPr>
        </p:nvSpPr>
        <p:spPr>
          <a:xfrm>
            <a:off x="449514" y="1271905"/>
            <a:ext cx="7557000" cy="53655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lt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0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03  ">
  <p:cSld name="Cover 03  ">
    <p:spTree>
      <p:nvGrpSpPr>
        <p:cNvPr id="1" name="Shape 14"/>
        <p:cNvGrpSpPr/>
        <p:nvPr/>
      </p:nvGrpSpPr>
      <p:grpSpPr>
        <a:xfrm>
          <a:off x="0" y="0"/>
          <a:ext cx="0" cy="0"/>
          <a:chOff x="0" y="0"/>
          <a:chExt cx="0" cy="0"/>
        </a:xfrm>
      </p:grpSpPr>
      <p:pic>
        <p:nvPicPr>
          <p:cNvPr id="15" name="Google Shape;15;p25"/>
          <p:cNvPicPr preferRelativeResize="0"/>
          <p:nvPr/>
        </p:nvPicPr>
        <p:blipFill rotWithShape="1">
          <a:blip r:embed="rId2">
            <a:alphaModFix/>
          </a:blip>
          <a:srcRect/>
          <a:stretch/>
        </p:blipFill>
        <p:spPr>
          <a:xfrm>
            <a:off x="11538095" y="746765"/>
            <a:ext cx="2388870" cy="352002"/>
          </a:xfrm>
          <a:prstGeom prst="rect">
            <a:avLst/>
          </a:prstGeom>
          <a:noFill/>
          <a:ln>
            <a:noFill/>
          </a:ln>
        </p:spPr>
      </p:pic>
      <p:sp>
        <p:nvSpPr>
          <p:cNvPr id="16" name="Google Shape;16;p25"/>
          <p:cNvSpPr txBox="1">
            <a:spLocks noGrp="1"/>
          </p:cNvSpPr>
          <p:nvPr>
            <p:ph type="body" idx="1"/>
          </p:nvPr>
        </p:nvSpPr>
        <p:spPr>
          <a:xfrm>
            <a:off x="7401613" y="4978896"/>
            <a:ext cx="6048600" cy="6048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12750" algn="l" rtl="0">
              <a:lnSpc>
                <a:spcPct val="9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17" name="Google Shape;17;p25"/>
          <p:cNvSpPr/>
          <p:nvPr/>
        </p:nvSpPr>
        <p:spPr>
          <a:xfrm>
            <a:off x="-1359397" y="1954560"/>
            <a:ext cx="7810500" cy="7810500"/>
          </a:xfrm>
          <a:prstGeom prst="donut">
            <a:avLst>
              <a:gd name="adj" fmla="val 3102"/>
            </a:avLst>
          </a:prstGeom>
          <a:solidFill>
            <a:srgbClr val="58595B">
              <a:alpha val="24313"/>
            </a:srgbClr>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18" name="Google Shape;18;p25"/>
          <p:cNvSpPr>
            <a:spLocks noGrp="1"/>
          </p:cNvSpPr>
          <p:nvPr>
            <p:ph type="pic" idx="2"/>
          </p:nvPr>
        </p:nvSpPr>
        <p:spPr>
          <a:xfrm>
            <a:off x="-869218" y="2445125"/>
            <a:ext cx="6830100" cy="6830100"/>
          </a:xfrm>
          <a:prstGeom prst="ellipse">
            <a:avLst/>
          </a:prstGeom>
          <a:noFill/>
          <a:ln>
            <a:noFill/>
          </a:ln>
        </p:spPr>
      </p:sp>
      <p:pic>
        <p:nvPicPr>
          <p:cNvPr id="19" name="Google Shape;19;p25"/>
          <p:cNvPicPr preferRelativeResize="0"/>
          <p:nvPr/>
        </p:nvPicPr>
        <p:blipFill rotWithShape="1">
          <a:blip r:embed="rId3">
            <a:alphaModFix/>
          </a:blip>
          <a:srcRect/>
          <a:stretch/>
        </p:blipFill>
        <p:spPr>
          <a:xfrm>
            <a:off x="474346" y="485597"/>
            <a:ext cx="3274695" cy="8824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blue generic text">
  <p:cSld name="Cover blue generic text">
    <p:spTree>
      <p:nvGrpSpPr>
        <p:cNvPr id="1" name="Shape 20"/>
        <p:cNvGrpSpPr/>
        <p:nvPr/>
      </p:nvGrpSpPr>
      <p:grpSpPr>
        <a:xfrm>
          <a:off x="0" y="0"/>
          <a:ext cx="0" cy="0"/>
          <a:chOff x="0" y="0"/>
          <a:chExt cx="0" cy="0"/>
        </a:xfrm>
      </p:grpSpPr>
      <p:sp>
        <p:nvSpPr>
          <p:cNvPr id="21" name="Google Shape;21;p37"/>
          <p:cNvSpPr/>
          <p:nvPr/>
        </p:nvSpPr>
        <p:spPr>
          <a:xfrm>
            <a:off x="0" y="0"/>
            <a:ext cx="14649600" cy="8229600"/>
          </a:xfrm>
          <a:prstGeom prst="rect">
            <a:avLst/>
          </a:prstGeom>
          <a:solidFill>
            <a:srgbClr val="034EA2"/>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p:txBody>
      </p:sp>
      <p:pic>
        <p:nvPicPr>
          <p:cNvPr id="22" name="Google Shape;22;p37"/>
          <p:cNvPicPr preferRelativeResize="0"/>
          <p:nvPr/>
        </p:nvPicPr>
        <p:blipFill rotWithShape="1">
          <a:blip r:embed="rId2">
            <a:alphaModFix/>
          </a:blip>
          <a:srcRect/>
          <a:stretch/>
        </p:blipFill>
        <p:spPr>
          <a:xfrm>
            <a:off x="741046" y="337186"/>
            <a:ext cx="4732020" cy="1306830"/>
          </a:xfrm>
          <a:prstGeom prst="rect">
            <a:avLst/>
          </a:prstGeom>
          <a:noFill/>
          <a:ln>
            <a:noFill/>
          </a:ln>
        </p:spPr>
      </p:pic>
      <p:sp>
        <p:nvSpPr>
          <p:cNvPr id="23" name="Google Shape;23;p37"/>
          <p:cNvSpPr txBox="1"/>
          <p:nvPr/>
        </p:nvSpPr>
        <p:spPr>
          <a:xfrm>
            <a:off x="6962776" y="4387216"/>
            <a:ext cx="7517100" cy="1840200"/>
          </a:xfrm>
          <a:prstGeom prst="rect">
            <a:avLst/>
          </a:prstGeom>
          <a:noFill/>
          <a:ln>
            <a:noFill/>
          </a:ln>
        </p:spPr>
        <p:txBody>
          <a:bodyPr spcFirstLastPara="1" wrap="square" lIns="109700" tIns="54850" rIns="109700" bIns="5485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European Institute of Innovation and Technology </a:t>
            </a:r>
            <a:endParaRPr sz="17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800"/>
              <a:buFont typeface="Arial"/>
              <a:buNone/>
            </a:pPr>
            <a:r>
              <a:rPr lang="en-US" sz="4800" b="0" i="0" u="none" strike="noStrike" cap="none">
                <a:solidFill>
                  <a:schemeClr val="lt1"/>
                </a:solidFill>
                <a:latin typeface="Calibri"/>
                <a:ea typeface="Calibri"/>
                <a:cs typeface="Calibri"/>
                <a:sym typeface="Calibri"/>
              </a:rPr>
              <a:t>EIT Urban Mobility</a:t>
            </a:r>
            <a:endParaRPr sz="17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3400"/>
              <a:buFont typeface="Arial"/>
              <a:buNone/>
            </a:pPr>
            <a:r>
              <a:rPr lang="en-US" sz="3400" b="0" i="0" u="none" strike="noStrike" cap="none">
                <a:solidFill>
                  <a:schemeClr val="lt1"/>
                </a:solidFill>
                <a:latin typeface="Calibri"/>
                <a:ea typeface="Calibri"/>
                <a:cs typeface="Calibri"/>
                <a:sym typeface="Calibri"/>
              </a:rPr>
              <a:t>Mobility for more liveable urban spaces</a:t>
            </a:r>
            <a:endParaRPr sz="5300" b="0" i="0" u="none" strike="noStrike" cap="none">
              <a:solidFill>
                <a:schemeClr val="lt1"/>
              </a:solidFill>
              <a:latin typeface="Calibri"/>
              <a:ea typeface="Calibri"/>
              <a:cs typeface="Calibri"/>
              <a:sym typeface="Calibri"/>
            </a:endParaRPr>
          </a:p>
        </p:txBody>
      </p:sp>
      <p:pic>
        <p:nvPicPr>
          <p:cNvPr id="24" name="Google Shape;24;p37"/>
          <p:cNvPicPr preferRelativeResize="0"/>
          <p:nvPr/>
        </p:nvPicPr>
        <p:blipFill rotWithShape="1">
          <a:blip r:embed="rId3">
            <a:alphaModFix/>
          </a:blip>
          <a:srcRect/>
          <a:stretch/>
        </p:blipFill>
        <p:spPr>
          <a:xfrm rot="-2046737">
            <a:off x="-1083945" y="1903095"/>
            <a:ext cx="7926706" cy="7926706"/>
          </a:xfrm>
          <a:prstGeom prst="rect">
            <a:avLst/>
          </a:prstGeom>
          <a:noFill/>
          <a:ln>
            <a:noFill/>
          </a:ln>
        </p:spPr>
      </p:pic>
      <p:pic>
        <p:nvPicPr>
          <p:cNvPr id="25" name="Google Shape;25;p37"/>
          <p:cNvPicPr preferRelativeResize="0"/>
          <p:nvPr/>
        </p:nvPicPr>
        <p:blipFill rotWithShape="1">
          <a:blip r:embed="rId4">
            <a:alphaModFix/>
          </a:blip>
          <a:srcRect/>
          <a:stretch/>
        </p:blipFill>
        <p:spPr>
          <a:xfrm>
            <a:off x="-360000" y="2565768"/>
            <a:ext cx="6585900" cy="6585900"/>
          </a:xfrm>
          <a:prstGeom prst="ellipse">
            <a:avLst/>
          </a:prstGeom>
          <a:noFill/>
          <a:ln>
            <a:noFill/>
          </a:ln>
        </p:spPr>
      </p:pic>
      <p:sp>
        <p:nvSpPr>
          <p:cNvPr id="26" name="Google Shape;26;p37"/>
          <p:cNvSpPr txBox="1"/>
          <p:nvPr/>
        </p:nvSpPr>
        <p:spPr>
          <a:xfrm>
            <a:off x="10519410" y="9696450"/>
            <a:ext cx="221100" cy="5571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chemeClr val="dk1"/>
              </a:solidFill>
              <a:latin typeface="Calibri"/>
              <a:ea typeface="Calibri"/>
              <a:cs typeface="Calibri"/>
              <a:sym typeface="Calibri"/>
            </a:endParaRPr>
          </a:p>
        </p:txBody>
      </p:sp>
      <p:pic>
        <p:nvPicPr>
          <p:cNvPr id="27" name="Google Shape;27;p37"/>
          <p:cNvPicPr preferRelativeResize="0"/>
          <p:nvPr/>
        </p:nvPicPr>
        <p:blipFill rotWithShape="1">
          <a:blip r:embed="rId5">
            <a:alphaModFix/>
          </a:blip>
          <a:srcRect/>
          <a:stretch/>
        </p:blipFill>
        <p:spPr>
          <a:xfrm>
            <a:off x="11008265" y="413634"/>
            <a:ext cx="2996574" cy="123038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blue editable text">
  <p:cSld name="Cover blue editable text">
    <p:spTree>
      <p:nvGrpSpPr>
        <p:cNvPr id="1" name="Shape 28"/>
        <p:cNvGrpSpPr/>
        <p:nvPr/>
      </p:nvGrpSpPr>
      <p:grpSpPr>
        <a:xfrm>
          <a:off x="0" y="0"/>
          <a:ext cx="0" cy="0"/>
          <a:chOff x="0" y="0"/>
          <a:chExt cx="0" cy="0"/>
        </a:xfrm>
      </p:grpSpPr>
      <p:sp>
        <p:nvSpPr>
          <p:cNvPr id="29" name="Google Shape;29;p38"/>
          <p:cNvSpPr/>
          <p:nvPr/>
        </p:nvSpPr>
        <p:spPr>
          <a:xfrm>
            <a:off x="0" y="0"/>
            <a:ext cx="14649600" cy="8229600"/>
          </a:xfrm>
          <a:prstGeom prst="rect">
            <a:avLst/>
          </a:prstGeom>
          <a:solidFill>
            <a:srgbClr val="034EA2"/>
          </a:solidFill>
          <a:ln>
            <a:noFill/>
          </a:ln>
        </p:spPr>
        <p:txBody>
          <a:bodyPr spcFirstLastPara="1" wrap="square" lIns="109700" tIns="54850" rIns="109700" bIns="54850" anchor="ctr"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2900" b="0" i="0" u="none" strike="noStrike" cap="none">
                <a:solidFill>
                  <a:schemeClr val="lt1"/>
                </a:solidFill>
                <a:latin typeface="Arial"/>
                <a:ea typeface="Arial"/>
                <a:cs typeface="Arial"/>
                <a:sym typeface="Arial"/>
              </a:rPr>
              <a:t> </a:t>
            </a:r>
            <a:endParaRPr sz="1700" b="0" i="0" u="none" strike="noStrike" cap="none">
              <a:solidFill>
                <a:srgbClr val="000000"/>
              </a:solidFill>
              <a:latin typeface="Arial"/>
              <a:ea typeface="Arial"/>
              <a:cs typeface="Arial"/>
              <a:sym typeface="Arial"/>
            </a:endParaRPr>
          </a:p>
        </p:txBody>
      </p:sp>
      <p:pic>
        <p:nvPicPr>
          <p:cNvPr id="30" name="Google Shape;30;p38"/>
          <p:cNvPicPr preferRelativeResize="0"/>
          <p:nvPr/>
        </p:nvPicPr>
        <p:blipFill rotWithShape="1">
          <a:blip r:embed="rId2">
            <a:alphaModFix/>
          </a:blip>
          <a:srcRect/>
          <a:stretch/>
        </p:blipFill>
        <p:spPr>
          <a:xfrm rot="-2046737">
            <a:off x="-1083945" y="1903095"/>
            <a:ext cx="7926706" cy="7926706"/>
          </a:xfrm>
          <a:prstGeom prst="rect">
            <a:avLst/>
          </a:prstGeom>
          <a:noFill/>
          <a:ln>
            <a:noFill/>
          </a:ln>
        </p:spPr>
      </p:pic>
      <p:pic>
        <p:nvPicPr>
          <p:cNvPr id="31" name="Google Shape;31;p38"/>
          <p:cNvPicPr preferRelativeResize="0"/>
          <p:nvPr/>
        </p:nvPicPr>
        <p:blipFill rotWithShape="1">
          <a:blip r:embed="rId3">
            <a:alphaModFix/>
          </a:blip>
          <a:srcRect/>
          <a:stretch/>
        </p:blipFill>
        <p:spPr>
          <a:xfrm>
            <a:off x="-360000" y="2565768"/>
            <a:ext cx="6585900" cy="6585900"/>
          </a:xfrm>
          <a:prstGeom prst="ellipse">
            <a:avLst/>
          </a:prstGeom>
          <a:noFill/>
          <a:ln>
            <a:noFill/>
          </a:ln>
        </p:spPr>
      </p:pic>
      <p:pic>
        <p:nvPicPr>
          <p:cNvPr id="32" name="Google Shape;32;p38"/>
          <p:cNvPicPr preferRelativeResize="0"/>
          <p:nvPr/>
        </p:nvPicPr>
        <p:blipFill rotWithShape="1">
          <a:blip r:embed="rId4">
            <a:alphaModFix/>
          </a:blip>
          <a:srcRect/>
          <a:stretch/>
        </p:blipFill>
        <p:spPr>
          <a:xfrm>
            <a:off x="741046" y="337186"/>
            <a:ext cx="4732020" cy="1306830"/>
          </a:xfrm>
          <a:prstGeom prst="rect">
            <a:avLst/>
          </a:prstGeom>
          <a:noFill/>
          <a:ln>
            <a:noFill/>
          </a:ln>
        </p:spPr>
      </p:pic>
      <p:sp>
        <p:nvSpPr>
          <p:cNvPr id="33" name="Google Shape;33;p38"/>
          <p:cNvSpPr txBox="1">
            <a:spLocks noGrp="1"/>
          </p:cNvSpPr>
          <p:nvPr>
            <p:ph type="body" idx="1"/>
          </p:nvPr>
        </p:nvSpPr>
        <p:spPr>
          <a:xfrm>
            <a:off x="7229231" y="4839689"/>
            <a:ext cx="6858300" cy="7128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4" name="Google Shape;34;p38"/>
          <p:cNvSpPr txBox="1">
            <a:spLocks noGrp="1"/>
          </p:cNvSpPr>
          <p:nvPr>
            <p:ph type="body" idx="2"/>
          </p:nvPr>
        </p:nvSpPr>
        <p:spPr>
          <a:xfrm>
            <a:off x="7229017" y="5605240"/>
            <a:ext cx="68583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2900"/>
              <a:buFont typeface="Arial"/>
              <a:buNone/>
              <a:defRPr sz="29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35" name="Google Shape;35;p38"/>
          <p:cNvSpPr txBox="1">
            <a:spLocks noGrp="1"/>
          </p:cNvSpPr>
          <p:nvPr>
            <p:ph type="body" idx="3"/>
          </p:nvPr>
        </p:nvSpPr>
        <p:spPr>
          <a:xfrm>
            <a:off x="7229017" y="6264881"/>
            <a:ext cx="68583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pic>
        <p:nvPicPr>
          <p:cNvPr id="36" name="Google Shape;36;p38"/>
          <p:cNvPicPr preferRelativeResize="0"/>
          <p:nvPr/>
        </p:nvPicPr>
        <p:blipFill rotWithShape="1">
          <a:blip r:embed="rId5">
            <a:alphaModFix/>
          </a:blip>
          <a:srcRect/>
          <a:stretch/>
        </p:blipFill>
        <p:spPr>
          <a:xfrm>
            <a:off x="11008265" y="413634"/>
            <a:ext cx="2996574" cy="123038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white generic text">
  <p:cSld name="Cover white generic text">
    <p:spTree>
      <p:nvGrpSpPr>
        <p:cNvPr id="1" name="Shape 37"/>
        <p:cNvGrpSpPr/>
        <p:nvPr/>
      </p:nvGrpSpPr>
      <p:grpSpPr>
        <a:xfrm>
          <a:off x="0" y="0"/>
          <a:ext cx="0" cy="0"/>
          <a:chOff x="0" y="0"/>
          <a:chExt cx="0" cy="0"/>
        </a:xfrm>
      </p:grpSpPr>
      <p:sp>
        <p:nvSpPr>
          <p:cNvPr id="38" name="Google Shape;38;p39"/>
          <p:cNvSpPr txBox="1"/>
          <p:nvPr/>
        </p:nvSpPr>
        <p:spPr>
          <a:xfrm>
            <a:off x="6951346" y="4398646"/>
            <a:ext cx="7517100" cy="1840200"/>
          </a:xfrm>
          <a:prstGeom prst="rect">
            <a:avLst/>
          </a:prstGeom>
          <a:noFill/>
          <a:ln>
            <a:noFill/>
          </a:ln>
        </p:spPr>
        <p:txBody>
          <a:bodyPr spcFirstLastPara="1" wrap="square" lIns="109700" tIns="54850" rIns="109700" bIns="54850" anchor="t" anchorCtr="0">
            <a:noAutofit/>
          </a:bodyPr>
          <a:lstStyle/>
          <a:p>
            <a:pPr marL="0" marR="0" lvl="0" indent="0" algn="l" rtl="0">
              <a:lnSpc>
                <a:spcPct val="90000"/>
              </a:lnSpc>
              <a:spcBef>
                <a:spcPts val="0"/>
              </a:spcBef>
              <a:spcAft>
                <a:spcPts val="0"/>
              </a:spcAft>
              <a:buClr>
                <a:srgbClr val="034EA2"/>
              </a:buClr>
              <a:buSzPts val="2800"/>
              <a:buFont typeface="Arial"/>
              <a:buNone/>
            </a:pPr>
            <a:r>
              <a:rPr lang="en-US" sz="2800" b="0" i="0" u="none" strike="noStrike" cap="none">
                <a:solidFill>
                  <a:srgbClr val="034EA2"/>
                </a:solidFill>
                <a:latin typeface="Calibri"/>
                <a:ea typeface="Calibri"/>
                <a:cs typeface="Calibri"/>
                <a:sym typeface="Calibri"/>
              </a:rPr>
              <a:t>European Institute of Innovation and Technology </a:t>
            </a:r>
            <a:endParaRPr sz="17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44DA2"/>
              </a:buClr>
              <a:buSzPts val="4800"/>
              <a:buFont typeface="Arial"/>
              <a:buNone/>
            </a:pPr>
            <a:r>
              <a:rPr lang="en-US" sz="4800" b="0" i="0" u="none" strike="noStrike" cap="none">
                <a:solidFill>
                  <a:srgbClr val="044DA2"/>
                </a:solidFill>
                <a:latin typeface="Calibri"/>
                <a:ea typeface="Calibri"/>
                <a:cs typeface="Calibri"/>
                <a:sym typeface="Calibri"/>
              </a:rPr>
              <a:t>EIT Urban Mobility</a:t>
            </a:r>
            <a:endParaRPr sz="4800" b="0" i="0" u="none" strike="noStrike" cap="none">
              <a:solidFill>
                <a:srgbClr val="044DA2"/>
              </a:solidFill>
              <a:latin typeface="Calibri"/>
              <a:ea typeface="Calibri"/>
              <a:cs typeface="Calibri"/>
              <a:sym typeface="Calibri"/>
            </a:endParaRPr>
          </a:p>
          <a:p>
            <a:pPr marL="0" marR="0" lvl="0" indent="0" algn="l" rtl="0">
              <a:lnSpc>
                <a:spcPct val="90000"/>
              </a:lnSpc>
              <a:spcBef>
                <a:spcPts val="0"/>
              </a:spcBef>
              <a:spcAft>
                <a:spcPts val="0"/>
              </a:spcAft>
              <a:buClr>
                <a:srgbClr val="044DA2"/>
              </a:buClr>
              <a:buSzPts val="3400"/>
              <a:buFont typeface="Arial"/>
              <a:buNone/>
            </a:pPr>
            <a:r>
              <a:rPr lang="en-US" sz="3400" b="0" i="0" u="none" strike="noStrike" cap="none">
                <a:solidFill>
                  <a:srgbClr val="044DA2"/>
                </a:solidFill>
                <a:latin typeface="Calibri"/>
                <a:ea typeface="Calibri"/>
                <a:cs typeface="Calibri"/>
                <a:sym typeface="Calibri"/>
              </a:rPr>
              <a:t>Mobility for more liveable urban spaces</a:t>
            </a:r>
            <a:endParaRPr sz="5300" b="0" i="0" u="none" strike="noStrike" cap="none">
              <a:solidFill>
                <a:schemeClr val="dk1"/>
              </a:solidFill>
              <a:latin typeface="Calibri"/>
              <a:ea typeface="Calibri"/>
              <a:cs typeface="Calibri"/>
              <a:sym typeface="Calibri"/>
            </a:endParaRPr>
          </a:p>
        </p:txBody>
      </p:sp>
      <p:pic>
        <p:nvPicPr>
          <p:cNvPr id="39" name="Google Shape;39;p39"/>
          <p:cNvPicPr preferRelativeResize="0"/>
          <p:nvPr/>
        </p:nvPicPr>
        <p:blipFill rotWithShape="1">
          <a:blip r:embed="rId2">
            <a:alphaModFix/>
          </a:blip>
          <a:srcRect/>
          <a:stretch/>
        </p:blipFill>
        <p:spPr>
          <a:xfrm rot="-2046737">
            <a:off x="-1083945" y="1906905"/>
            <a:ext cx="7926706" cy="7926706"/>
          </a:xfrm>
          <a:prstGeom prst="rect">
            <a:avLst/>
          </a:prstGeom>
          <a:noFill/>
          <a:ln>
            <a:noFill/>
          </a:ln>
        </p:spPr>
      </p:pic>
      <p:pic>
        <p:nvPicPr>
          <p:cNvPr id="40" name="Google Shape;40;p39"/>
          <p:cNvPicPr preferRelativeResize="0"/>
          <p:nvPr/>
        </p:nvPicPr>
        <p:blipFill rotWithShape="1">
          <a:blip r:embed="rId3">
            <a:alphaModFix/>
          </a:blip>
          <a:srcRect/>
          <a:stretch/>
        </p:blipFill>
        <p:spPr>
          <a:xfrm>
            <a:off x="-360000" y="2565768"/>
            <a:ext cx="6585900" cy="6585900"/>
          </a:xfrm>
          <a:prstGeom prst="ellipse">
            <a:avLst/>
          </a:prstGeom>
          <a:noFill/>
          <a:ln>
            <a:noFill/>
          </a:ln>
        </p:spPr>
      </p:pic>
      <p:pic>
        <p:nvPicPr>
          <p:cNvPr id="41" name="Google Shape;41;p39" descr="A picture containing drawing&#10;&#10;Description automatically generated"/>
          <p:cNvPicPr preferRelativeResize="0"/>
          <p:nvPr/>
        </p:nvPicPr>
        <p:blipFill rotWithShape="1">
          <a:blip r:embed="rId4">
            <a:alphaModFix/>
          </a:blip>
          <a:srcRect/>
          <a:stretch/>
        </p:blipFill>
        <p:spPr>
          <a:xfrm>
            <a:off x="369570" y="365760"/>
            <a:ext cx="5130166" cy="1464946"/>
          </a:xfrm>
          <a:prstGeom prst="rect">
            <a:avLst/>
          </a:prstGeom>
          <a:noFill/>
          <a:ln>
            <a:noFill/>
          </a:ln>
        </p:spPr>
      </p:pic>
      <p:pic>
        <p:nvPicPr>
          <p:cNvPr id="42" name="Google Shape;42;p39"/>
          <p:cNvPicPr preferRelativeResize="0"/>
          <p:nvPr/>
        </p:nvPicPr>
        <p:blipFill rotWithShape="1">
          <a:blip r:embed="rId5">
            <a:alphaModFix/>
          </a:blip>
          <a:srcRect l="64668"/>
          <a:stretch/>
        </p:blipFill>
        <p:spPr>
          <a:xfrm>
            <a:off x="11254358" y="6778145"/>
            <a:ext cx="3033144" cy="12317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white editable text">
  <p:cSld name="Cover white editable text">
    <p:spTree>
      <p:nvGrpSpPr>
        <p:cNvPr id="1" name="Shape 43"/>
        <p:cNvGrpSpPr/>
        <p:nvPr/>
      </p:nvGrpSpPr>
      <p:grpSpPr>
        <a:xfrm>
          <a:off x="0" y="0"/>
          <a:ext cx="0" cy="0"/>
          <a:chOff x="0" y="0"/>
          <a:chExt cx="0" cy="0"/>
        </a:xfrm>
      </p:grpSpPr>
      <p:pic>
        <p:nvPicPr>
          <p:cNvPr id="44" name="Google Shape;44;p40"/>
          <p:cNvPicPr preferRelativeResize="0"/>
          <p:nvPr/>
        </p:nvPicPr>
        <p:blipFill rotWithShape="1">
          <a:blip r:embed="rId2">
            <a:alphaModFix/>
          </a:blip>
          <a:srcRect/>
          <a:stretch/>
        </p:blipFill>
        <p:spPr>
          <a:xfrm rot="-2046737">
            <a:off x="-1083945" y="1906905"/>
            <a:ext cx="7926706" cy="7926706"/>
          </a:xfrm>
          <a:prstGeom prst="rect">
            <a:avLst/>
          </a:prstGeom>
          <a:noFill/>
          <a:ln>
            <a:noFill/>
          </a:ln>
        </p:spPr>
      </p:pic>
      <p:pic>
        <p:nvPicPr>
          <p:cNvPr id="45" name="Google Shape;45;p40"/>
          <p:cNvPicPr preferRelativeResize="0"/>
          <p:nvPr/>
        </p:nvPicPr>
        <p:blipFill rotWithShape="1">
          <a:blip r:embed="rId3">
            <a:alphaModFix/>
          </a:blip>
          <a:srcRect/>
          <a:stretch/>
        </p:blipFill>
        <p:spPr>
          <a:xfrm>
            <a:off x="-360000" y="2565768"/>
            <a:ext cx="6585900" cy="6585900"/>
          </a:xfrm>
          <a:prstGeom prst="ellipse">
            <a:avLst/>
          </a:prstGeom>
          <a:noFill/>
          <a:ln>
            <a:noFill/>
          </a:ln>
        </p:spPr>
      </p:pic>
      <p:pic>
        <p:nvPicPr>
          <p:cNvPr id="46" name="Google Shape;46;p40" descr="A picture containing drawing&#10;&#10;Description automatically generated"/>
          <p:cNvPicPr preferRelativeResize="0"/>
          <p:nvPr/>
        </p:nvPicPr>
        <p:blipFill rotWithShape="1">
          <a:blip r:embed="rId4">
            <a:alphaModFix/>
          </a:blip>
          <a:srcRect/>
          <a:stretch/>
        </p:blipFill>
        <p:spPr>
          <a:xfrm>
            <a:off x="369570" y="365760"/>
            <a:ext cx="5130166" cy="1464946"/>
          </a:xfrm>
          <a:prstGeom prst="rect">
            <a:avLst/>
          </a:prstGeom>
          <a:noFill/>
          <a:ln>
            <a:noFill/>
          </a:ln>
        </p:spPr>
      </p:pic>
      <p:sp>
        <p:nvSpPr>
          <p:cNvPr id="47" name="Google Shape;47;p40"/>
          <p:cNvSpPr txBox="1">
            <a:spLocks noGrp="1"/>
          </p:cNvSpPr>
          <p:nvPr>
            <p:ph type="body" idx="1"/>
          </p:nvPr>
        </p:nvSpPr>
        <p:spPr>
          <a:xfrm>
            <a:off x="7229231" y="4839689"/>
            <a:ext cx="6858300" cy="7128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2"/>
              </a:buClr>
              <a:buSzPts val="3600"/>
              <a:buFont typeface="Arial"/>
              <a:buNone/>
              <a:defRPr sz="36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lt2"/>
              </a:buClr>
              <a:buSzPts val="2900"/>
              <a:buFont typeface="Arial"/>
              <a:buNone/>
              <a:defRPr sz="29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8" name="Google Shape;48;p40"/>
          <p:cNvSpPr txBox="1">
            <a:spLocks noGrp="1"/>
          </p:cNvSpPr>
          <p:nvPr>
            <p:ph type="body" idx="2"/>
          </p:nvPr>
        </p:nvSpPr>
        <p:spPr>
          <a:xfrm>
            <a:off x="7229017" y="5605240"/>
            <a:ext cx="68583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2"/>
              </a:buClr>
              <a:buSzPts val="2900"/>
              <a:buFont typeface="Arial"/>
              <a:buNone/>
              <a:defRPr sz="29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lt2"/>
              </a:buClr>
              <a:buSzPts val="2900"/>
              <a:buFont typeface="Arial"/>
              <a:buNone/>
              <a:defRPr sz="29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p40"/>
          <p:cNvSpPr txBox="1">
            <a:spLocks noGrp="1"/>
          </p:cNvSpPr>
          <p:nvPr>
            <p:ph type="body" idx="3"/>
          </p:nvPr>
        </p:nvSpPr>
        <p:spPr>
          <a:xfrm>
            <a:off x="7229017" y="6264881"/>
            <a:ext cx="68583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2"/>
              </a:buClr>
              <a:buSzPts val="2400"/>
              <a:buFont typeface="Arial"/>
              <a:buNone/>
              <a:defRPr sz="2400" b="0" i="0" u="none" strike="noStrike" cap="none">
                <a:solidFill>
                  <a:schemeClr val="lt2"/>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pic>
        <p:nvPicPr>
          <p:cNvPr id="50" name="Google Shape;50;p40"/>
          <p:cNvPicPr preferRelativeResize="0"/>
          <p:nvPr/>
        </p:nvPicPr>
        <p:blipFill rotWithShape="1">
          <a:blip r:embed="rId5">
            <a:alphaModFix/>
          </a:blip>
          <a:srcRect l="64668"/>
          <a:stretch/>
        </p:blipFill>
        <p:spPr>
          <a:xfrm>
            <a:off x="11254358" y="6778145"/>
            <a:ext cx="3033144" cy="12317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1"/>
        <p:cNvGrpSpPr/>
        <p:nvPr/>
      </p:nvGrpSpPr>
      <p:grpSpPr>
        <a:xfrm>
          <a:off x="0" y="0"/>
          <a:ext cx="0" cy="0"/>
          <a:chOff x="0" y="0"/>
          <a:chExt cx="0" cy="0"/>
        </a:xfrm>
      </p:grpSpPr>
      <p:pic>
        <p:nvPicPr>
          <p:cNvPr id="52" name="Google Shape;52;p41"/>
          <p:cNvPicPr preferRelativeResize="0"/>
          <p:nvPr/>
        </p:nvPicPr>
        <p:blipFill rotWithShape="1">
          <a:blip r:embed="rId2">
            <a:alphaModFix/>
          </a:blip>
          <a:srcRect/>
          <a:stretch/>
        </p:blipFill>
        <p:spPr>
          <a:xfrm>
            <a:off x="1906" y="-15240"/>
            <a:ext cx="14628495" cy="8301990"/>
          </a:xfrm>
          <a:prstGeom prst="rect">
            <a:avLst/>
          </a:prstGeom>
          <a:noFill/>
          <a:ln>
            <a:noFill/>
          </a:ln>
        </p:spPr>
      </p:pic>
      <p:pic>
        <p:nvPicPr>
          <p:cNvPr id="53" name="Google Shape;53;p41"/>
          <p:cNvPicPr preferRelativeResize="0"/>
          <p:nvPr/>
        </p:nvPicPr>
        <p:blipFill rotWithShape="1">
          <a:blip r:embed="rId3">
            <a:alphaModFix/>
          </a:blip>
          <a:srcRect/>
          <a:stretch/>
        </p:blipFill>
        <p:spPr>
          <a:xfrm>
            <a:off x="1552576" y="4114800"/>
            <a:ext cx="14630402" cy="2941320"/>
          </a:xfrm>
          <a:prstGeom prst="rect">
            <a:avLst/>
          </a:prstGeom>
          <a:noFill/>
          <a:ln>
            <a:noFill/>
          </a:ln>
        </p:spPr>
      </p:pic>
      <p:pic>
        <p:nvPicPr>
          <p:cNvPr id="54" name="Google Shape;54;p41"/>
          <p:cNvPicPr preferRelativeResize="0"/>
          <p:nvPr/>
        </p:nvPicPr>
        <p:blipFill rotWithShape="1">
          <a:blip r:embed="rId4">
            <a:alphaModFix/>
          </a:blip>
          <a:srcRect/>
          <a:stretch/>
        </p:blipFill>
        <p:spPr>
          <a:xfrm>
            <a:off x="598170" y="146686"/>
            <a:ext cx="4871085" cy="1579245"/>
          </a:xfrm>
          <a:prstGeom prst="rect">
            <a:avLst/>
          </a:prstGeom>
          <a:noFill/>
          <a:ln>
            <a:noFill/>
          </a:ln>
        </p:spPr>
      </p:pic>
      <p:sp>
        <p:nvSpPr>
          <p:cNvPr id="55" name="Google Shape;55;p41"/>
          <p:cNvSpPr txBox="1">
            <a:spLocks noGrp="1"/>
          </p:cNvSpPr>
          <p:nvPr>
            <p:ph type="body" idx="1"/>
          </p:nvPr>
        </p:nvSpPr>
        <p:spPr>
          <a:xfrm>
            <a:off x="1552576" y="2125981"/>
            <a:ext cx="9934500" cy="7128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6" name="Google Shape;56;p41"/>
          <p:cNvSpPr txBox="1">
            <a:spLocks noGrp="1"/>
          </p:cNvSpPr>
          <p:nvPr>
            <p:ph type="body" idx="2"/>
          </p:nvPr>
        </p:nvSpPr>
        <p:spPr>
          <a:xfrm>
            <a:off x="1552362" y="2891532"/>
            <a:ext cx="99345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2900"/>
              <a:buFont typeface="Arial"/>
              <a:buNone/>
              <a:defRPr sz="29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7" name="Google Shape;57;p41"/>
          <p:cNvSpPr txBox="1">
            <a:spLocks noGrp="1"/>
          </p:cNvSpPr>
          <p:nvPr>
            <p:ph type="body" idx="3"/>
          </p:nvPr>
        </p:nvSpPr>
        <p:spPr>
          <a:xfrm>
            <a:off x="1552362" y="3551173"/>
            <a:ext cx="9934500" cy="5850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90000"/>
              </a:lnSpc>
              <a:spcBef>
                <a:spcPts val="12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pic>
        <p:nvPicPr>
          <p:cNvPr id="58" name="Google Shape;58;p41"/>
          <p:cNvPicPr preferRelativeResize="0"/>
          <p:nvPr/>
        </p:nvPicPr>
        <p:blipFill rotWithShape="1">
          <a:blip r:embed="rId5">
            <a:alphaModFix/>
          </a:blip>
          <a:srcRect/>
          <a:stretch/>
        </p:blipFill>
        <p:spPr>
          <a:xfrm>
            <a:off x="11748552" y="537018"/>
            <a:ext cx="2209382" cy="9071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ext Slide 02">
  <p:cSld name="Blank Text Slide 02">
    <p:spTree>
      <p:nvGrpSpPr>
        <p:cNvPr id="1" name="Shape 62"/>
        <p:cNvGrpSpPr/>
        <p:nvPr/>
      </p:nvGrpSpPr>
      <p:grpSpPr>
        <a:xfrm>
          <a:off x="0" y="0"/>
          <a:ext cx="0" cy="0"/>
          <a:chOff x="0" y="0"/>
          <a:chExt cx="0" cy="0"/>
        </a:xfrm>
      </p:grpSpPr>
      <p:pic>
        <p:nvPicPr>
          <p:cNvPr id="63" name="Google Shape;63;p27" descr="F:\Birmingham\MSU\Creative Services\DG EAC Framework jobs\EIT\2014 EIT re-brand\Brand elements examples\Mock-ups\Examples\Powerpoint Template\Old\Graphic_element.png"/>
          <p:cNvPicPr preferRelativeResize="0"/>
          <p:nvPr/>
        </p:nvPicPr>
        <p:blipFill rotWithShape="1">
          <a:blip r:embed="rId2">
            <a:alphaModFix/>
          </a:blip>
          <a:srcRect/>
          <a:stretch/>
        </p:blipFill>
        <p:spPr>
          <a:xfrm>
            <a:off x="12298680" y="-409576"/>
            <a:ext cx="2331720" cy="3131822"/>
          </a:xfrm>
          <a:prstGeom prst="rect">
            <a:avLst/>
          </a:prstGeom>
          <a:noFill/>
          <a:ln>
            <a:noFill/>
          </a:ln>
        </p:spPr>
      </p:pic>
      <p:sp>
        <p:nvSpPr>
          <p:cNvPr id="64" name="Google Shape;64;p27"/>
          <p:cNvSpPr txBox="1">
            <a:spLocks noGrp="1"/>
          </p:cNvSpPr>
          <p:nvPr>
            <p:ph type="body" idx="1"/>
          </p:nvPr>
        </p:nvSpPr>
        <p:spPr>
          <a:xfrm>
            <a:off x="449513" y="485597"/>
            <a:ext cx="11186100" cy="1340700"/>
          </a:xfrm>
          <a:prstGeom prst="rect">
            <a:avLst/>
          </a:prstGeom>
          <a:noFill/>
          <a:ln>
            <a:noFill/>
          </a:ln>
        </p:spPr>
        <p:txBody>
          <a:bodyPr spcFirstLastPara="1" wrap="square" lIns="109700" tIns="54850" rIns="109700" bIns="54850" anchor="t" anchorCtr="0">
            <a:noAutofit/>
          </a:bodyPr>
          <a:lstStyle>
            <a:lvl1pPr marL="457200" marR="0" lvl="0" indent="-228600" algn="l" rtl="0">
              <a:lnSpc>
                <a:spcPct val="100000"/>
              </a:lnSpc>
              <a:spcBef>
                <a:spcPts val="700"/>
              </a:spcBef>
              <a:spcAft>
                <a:spcPts val="0"/>
              </a:spcAft>
              <a:buClr>
                <a:schemeClr val="dk2"/>
              </a:buClr>
              <a:buSzPts val="3600"/>
              <a:buFont typeface="Arial"/>
              <a:buNone/>
              <a:defRPr sz="3600" b="0" i="0" u="none" strike="noStrike" cap="none">
                <a:solidFill>
                  <a:schemeClr val="dk2"/>
                </a:solidFill>
                <a:latin typeface="Calibri"/>
                <a:ea typeface="Calibri"/>
                <a:cs typeface="Calibri"/>
                <a:sym typeface="Calibri"/>
              </a:defRPr>
            </a:lvl1pPr>
            <a:lvl2pPr marL="914400" marR="0" lvl="1" indent="-444500" algn="l" rtl="0">
              <a:lnSpc>
                <a:spcPct val="100000"/>
              </a:lnSpc>
              <a:spcBef>
                <a:spcPts val="7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2750" algn="l" rtl="0">
              <a:lnSpc>
                <a:spcPct val="100000"/>
              </a:lnSpc>
              <a:spcBef>
                <a:spcPts val="6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65" name="Google Shape;65;p27"/>
          <p:cNvSpPr txBox="1">
            <a:spLocks noGrp="1"/>
          </p:cNvSpPr>
          <p:nvPr>
            <p:ph type="body" idx="2"/>
          </p:nvPr>
        </p:nvSpPr>
        <p:spPr>
          <a:xfrm>
            <a:off x="449513" y="1945639"/>
            <a:ext cx="11186100" cy="5020800"/>
          </a:xfrm>
          <a:prstGeom prst="rect">
            <a:avLst/>
          </a:prstGeom>
          <a:noFill/>
          <a:ln>
            <a:noFill/>
          </a:ln>
        </p:spPr>
        <p:txBody>
          <a:bodyPr spcFirstLastPara="1" wrap="square" lIns="109700" tIns="54850" rIns="109700" bIns="54850" anchor="t" anchorCtr="0">
            <a:noAutofit/>
          </a:bodyPr>
          <a:lstStyle>
            <a:lvl1pPr marL="457200" marR="0" lvl="0" indent="-381000" algn="l" rtl="0">
              <a:lnSpc>
                <a:spcPct val="113000"/>
              </a:lnSpc>
              <a:spcBef>
                <a:spcPts val="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113000"/>
              </a:lnSpc>
              <a:spcBef>
                <a:spcPts val="50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113000"/>
              </a:lnSpc>
              <a:spcBef>
                <a:spcPts val="50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13000"/>
              </a:lnSpc>
              <a:spcBef>
                <a:spcPts val="500"/>
              </a:spcBef>
              <a:spcAft>
                <a:spcPts val="0"/>
              </a:spcAft>
              <a:buClr>
                <a:schemeClr val="dk2"/>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pic>
        <p:nvPicPr>
          <p:cNvPr id="60" name="Google Shape;60;p26" descr="A picture containing drawing&#10;&#10;Description automatically generated"/>
          <p:cNvPicPr preferRelativeResize="0"/>
          <p:nvPr/>
        </p:nvPicPr>
        <p:blipFill rotWithShape="1">
          <a:blip r:embed="rId13">
            <a:alphaModFix/>
          </a:blip>
          <a:srcRect/>
          <a:stretch/>
        </p:blipFill>
        <p:spPr>
          <a:xfrm>
            <a:off x="348616" y="6924676"/>
            <a:ext cx="4798694" cy="1369694"/>
          </a:xfrm>
          <a:prstGeom prst="rect">
            <a:avLst/>
          </a:prstGeom>
          <a:noFill/>
          <a:ln>
            <a:noFill/>
          </a:ln>
        </p:spPr>
      </p:pic>
      <p:pic>
        <p:nvPicPr>
          <p:cNvPr id="61" name="Google Shape;61;p26"/>
          <p:cNvPicPr preferRelativeResize="0"/>
          <p:nvPr/>
        </p:nvPicPr>
        <p:blipFill rotWithShape="1">
          <a:blip r:embed="rId14">
            <a:alphaModFix/>
          </a:blip>
          <a:srcRect l="64668"/>
          <a:stretch/>
        </p:blipFill>
        <p:spPr>
          <a:xfrm>
            <a:off x="11951590" y="7086407"/>
            <a:ext cx="2226525" cy="9041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hyperlink" Target="https://bicification-project.eu/" TargetMode="External"/><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oIEsDyxkRc"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132216e2be5_1_49"/>
          <p:cNvPicPr preferRelativeResize="0"/>
          <p:nvPr/>
        </p:nvPicPr>
        <p:blipFill rotWithShape="1">
          <a:blip r:embed="rId3">
            <a:alphaModFix/>
          </a:blip>
          <a:srcRect/>
          <a:stretch/>
        </p:blipFill>
        <p:spPr>
          <a:xfrm>
            <a:off x="250950" y="2674264"/>
            <a:ext cx="2017500" cy="2881079"/>
          </a:xfrm>
          <a:prstGeom prst="rect">
            <a:avLst/>
          </a:prstGeom>
          <a:noFill/>
          <a:ln>
            <a:noFill/>
          </a:ln>
        </p:spPr>
      </p:pic>
      <p:sp>
        <p:nvSpPr>
          <p:cNvPr id="110" name="Google Shape;110;g132216e2be5_1_49"/>
          <p:cNvSpPr txBox="1">
            <a:spLocks noGrp="1"/>
          </p:cNvSpPr>
          <p:nvPr>
            <p:ph type="body" idx="1"/>
          </p:nvPr>
        </p:nvSpPr>
        <p:spPr>
          <a:xfrm>
            <a:off x="5607958" y="930656"/>
            <a:ext cx="7769100" cy="604800"/>
          </a:xfrm>
          <a:prstGeom prst="rect">
            <a:avLst/>
          </a:prstGeom>
          <a:noFill/>
          <a:ln>
            <a:noFill/>
          </a:ln>
        </p:spPr>
        <p:txBody>
          <a:bodyPr spcFirstLastPara="1" wrap="square" lIns="109700" tIns="54850" rIns="109700" bIns="54850" anchor="t" anchorCtr="0">
            <a:noAutofit/>
          </a:bodyPr>
          <a:lstStyle/>
          <a:p>
            <a:pPr marL="0" lvl="0" indent="0" algn="ctr" rtl="0">
              <a:lnSpc>
                <a:spcPct val="100000"/>
              </a:lnSpc>
              <a:spcBef>
                <a:spcPts val="0"/>
              </a:spcBef>
              <a:spcAft>
                <a:spcPts val="0"/>
              </a:spcAft>
              <a:buClr>
                <a:srgbClr val="034EA2"/>
              </a:buClr>
              <a:buSzPts val="3000"/>
              <a:buNone/>
            </a:pPr>
            <a:r>
              <a:rPr lang="en-US" sz="3500" b="1">
                <a:solidFill>
                  <a:srgbClr val="034EA2"/>
                </a:solidFill>
              </a:rPr>
              <a:t>BICIFICATION </a:t>
            </a:r>
            <a:endParaRPr sz="3500">
              <a:solidFill>
                <a:srgbClr val="333333"/>
              </a:solidFill>
            </a:endParaRPr>
          </a:p>
          <a:p>
            <a:pPr marL="0" lvl="0" indent="0" algn="ctr" rtl="0">
              <a:lnSpc>
                <a:spcPct val="100000"/>
              </a:lnSpc>
              <a:spcBef>
                <a:spcPts val="1200"/>
              </a:spcBef>
              <a:spcAft>
                <a:spcPts val="0"/>
              </a:spcAft>
              <a:buClr>
                <a:srgbClr val="4F8833"/>
              </a:buClr>
              <a:buSzPts val="3600"/>
              <a:buNone/>
            </a:pPr>
            <a:endParaRPr sz="3000">
              <a:solidFill>
                <a:srgbClr val="4F8833"/>
              </a:solidFill>
            </a:endParaRPr>
          </a:p>
        </p:txBody>
      </p:sp>
      <p:pic>
        <p:nvPicPr>
          <p:cNvPr id="111" name="Google Shape;111;g132216e2be5_1_49"/>
          <p:cNvPicPr preferRelativeResize="0"/>
          <p:nvPr/>
        </p:nvPicPr>
        <p:blipFill rotWithShape="1">
          <a:blip r:embed="rId4">
            <a:alphaModFix/>
          </a:blip>
          <a:srcRect/>
          <a:stretch/>
        </p:blipFill>
        <p:spPr>
          <a:xfrm>
            <a:off x="8089499" y="5518936"/>
            <a:ext cx="687778" cy="974256"/>
          </a:xfrm>
          <a:prstGeom prst="rect">
            <a:avLst/>
          </a:prstGeom>
          <a:noFill/>
          <a:ln>
            <a:noFill/>
          </a:ln>
        </p:spPr>
      </p:pic>
      <p:sp>
        <p:nvSpPr>
          <p:cNvPr id="112" name="Google Shape;112;g132216e2be5_1_49"/>
          <p:cNvSpPr/>
          <p:nvPr/>
        </p:nvSpPr>
        <p:spPr>
          <a:xfrm>
            <a:off x="8777288" y="5192220"/>
            <a:ext cx="1824600" cy="4047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34EA2"/>
                </a:solidFill>
                <a:latin typeface="Calibri"/>
                <a:ea typeface="Calibri"/>
                <a:cs typeface="Calibri"/>
                <a:sym typeface="Calibri"/>
              </a:rPr>
              <a:t>Project partners</a:t>
            </a:r>
            <a:endParaRPr sz="1900" b="0" i="0" u="none" strike="noStrike" cap="none">
              <a:solidFill>
                <a:schemeClr val="dk1"/>
              </a:solidFill>
              <a:highlight>
                <a:srgbClr val="FFFF00"/>
              </a:highlight>
              <a:latin typeface="Arial"/>
              <a:ea typeface="Arial"/>
              <a:cs typeface="Arial"/>
              <a:sym typeface="Arial"/>
            </a:endParaRPr>
          </a:p>
        </p:txBody>
      </p:sp>
      <p:sp>
        <p:nvSpPr>
          <p:cNvPr id="113" name="Google Shape;113;g132216e2be5_1_49"/>
          <p:cNvSpPr/>
          <p:nvPr/>
        </p:nvSpPr>
        <p:spPr>
          <a:xfrm>
            <a:off x="5526651" y="2386644"/>
            <a:ext cx="7931700" cy="2735100"/>
          </a:xfrm>
          <a:prstGeom prst="rect">
            <a:avLst/>
          </a:prstGeom>
          <a:noFill/>
          <a:ln>
            <a:noFill/>
          </a:ln>
        </p:spPr>
        <p:txBody>
          <a:bodyPr spcFirstLastPara="1" wrap="square" lIns="109700" tIns="54850" rIns="109700" bIns="54850" anchor="t" anchorCtr="0">
            <a:noAutofit/>
          </a:bodyPr>
          <a:lstStyle/>
          <a:p>
            <a:pPr marL="0" marR="0" lvl="0" indent="0" algn="ctr" rtl="0">
              <a:lnSpc>
                <a:spcPct val="100000"/>
              </a:lnSpc>
              <a:spcBef>
                <a:spcPts val="0"/>
              </a:spcBef>
              <a:spcAft>
                <a:spcPts val="0"/>
              </a:spcAft>
              <a:buClr>
                <a:srgbClr val="000000"/>
              </a:buClr>
              <a:buSzPts val="2900"/>
              <a:buFont typeface="Arial"/>
              <a:buNone/>
            </a:pPr>
            <a:endParaRPr sz="3600" dirty="0">
              <a:solidFill>
                <a:srgbClr val="013A78"/>
              </a:solidFill>
            </a:endParaRPr>
          </a:p>
          <a:p>
            <a:pPr marL="0" marR="0" lvl="0" indent="0" algn="ctr" rtl="0">
              <a:lnSpc>
                <a:spcPct val="100000"/>
              </a:lnSpc>
              <a:spcBef>
                <a:spcPts val="0"/>
              </a:spcBef>
              <a:spcAft>
                <a:spcPts val="0"/>
              </a:spcAft>
              <a:buClr>
                <a:srgbClr val="000000"/>
              </a:buClr>
              <a:buSzPts val="2900"/>
              <a:buFont typeface="Arial"/>
              <a:buNone/>
            </a:pPr>
            <a:r>
              <a:rPr lang="en-US" sz="3600" dirty="0" err="1">
                <a:solidFill>
                  <a:srgbClr val="013A78"/>
                </a:solidFill>
              </a:rPr>
              <a:t>Annarita</a:t>
            </a:r>
            <a:r>
              <a:rPr lang="en-US" sz="3600" dirty="0">
                <a:solidFill>
                  <a:srgbClr val="013A78"/>
                </a:solidFill>
              </a:rPr>
              <a:t> </a:t>
            </a:r>
            <a:r>
              <a:rPr lang="en-US" sz="3600" dirty="0" err="1">
                <a:solidFill>
                  <a:srgbClr val="013A78"/>
                </a:solidFill>
              </a:rPr>
              <a:t>Leserri</a:t>
            </a:r>
            <a:r>
              <a:rPr lang="en-US" sz="3600" dirty="0">
                <a:solidFill>
                  <a:srgbClr val="013A78"/>
                </a:solidFill>
              </a:rPr>
              <a:t>: </a:t>
            </a:r>
            <a:r>
              <a:rPr lang="en-US" sz="3600" dirty="0" err="1">
                <a:solidFill>
                  <a:srgbClr val="013A78"/>
                </a:solidFill>
              </a:rPr>
              <a:t>leserri@pin.bike</a:t>
            </a:r>
            <a:r>
              <a:rPr lang="en-US" sz="3600" dirty="0">
                <a:solidFill>
                  <a:srgbClr val="013A78"/>
                </a:solidFill>
              </a:rPr>
              <a:t> </a:t>
            </a:r>
            <a:endParaRPr sz="3600" dirty="0">
              <a:solidFill>
                <a:srgbClr val="013A78"/>
              </a:solidFill>
            </a:endParaRPr>
          </a:p>
        </p:txBody>
      </p:sp>
      <p:pic>
        <p:nvPicPr>
          <p:cNvPr id="114" name="Google Shape;114;g132216e2be5_1_49"/>
          <p:cNvPicPr preferRelativeResize="0"/>
          <p:nvPr/>
        </p:nvPicPr>
        <p:blipFill rotWithShape="1">
          <a:blip r:embed="rId5">
            <a:alphaModFix/>
          </a:blip>
          <a:srcRect/>
          <a:stretch/>
        </p:blipFill>
        <p:spPr>
          <a:xfrm>
            <a:off x="9072706" y="5518950"/>
            <a:ext cx="974249" cy="974249"/>
          </a:xfrm>
          <a:prstGeom prst="rect">
            <a:avLst/>
          </a:prstGeom>
          <a:noFill/>
          <a:ln>
            <a:noFill/>
          </a:ln>
        </p:spPr>
      </p:pic>
      <p:pic>
        <p:nvPicPr>
          <p:cNvPr id="115" name="Google Shape;115;g132216e2be5_1_49"/>
          <p:cNvPicPr preferRelativeResize="0"/>
          <p:nvPr/>
        </p:nvPicPr>
        <p:blipFill rotWithShape="1">
          <a:blip r:embed="rId6">
            <a:alphaModFix/>
          </a:blip>
          <a:srcRect/>
          <a:stretch/>
        </p:blipFill>
        <p:spPr>
          <a:xfrm>
            <a:off x="10342380" y="5667404"/>
            <a:ext cx="974250" cy="649488"/>
          </a:xfrm>
          <a:prstGeom prst="rect">
            <a:avLst/>
          </a:prstGeom>
          <a:noFill/>
          <a:ln>
            <a:noFill/>
          </a:ln>
        </p:spPr>
      </p:pic>
      <p:pic>
        <p:nvPicPr>
          <p:cNvPr id="116" name="Google Shape;116;g132216e2be5_1_49" descr="Assistant professor in Naval Architecture,KTH Royal Institute of Technology"/>
          <p:cNvPicPr preferRelativeResize="0"/>
          <p:nvPr/>
        </p:nvPicPr>
        <p:blipFill rotWithShape="1">
          <a:blip r:embed="rId7">
            <a:alphaModFix/>
          </a:blip>
          <a:srcRect/>
          <a:stretch/>
        </p:blipFill>
        <p:spPr>
          <a:xfrm>
            <a:off x="5554054" y="6387433"/>
            <a:ext cx="1474040" cy="1354352"/>
          </a:xfrm>
          <a:prstGeom prst="rect">
            <a:avLst/>
          </a:prstGeom>
          <a:noFill/>
          <a:ln>
            <a:noFill/>
          </a:ln>
        </p:spPr>
      </p:pic>
      <p:pic>
        <p:nvPicPr>
          <p:cNvPr id="117" name="Google Shape;117;g132216e2be5_1_49" descr="İstanbul (Metropolitan Municipality, Turkey)"/>
          <p:cNvPicPr preferRelativeResize="0"/>
          <p:nvPr/>
        </p:nvPicPr>
        <p:blipFill rotWithShape="1">
          <a:blip r:embed="rId8">
            <a:alphaModFix/>
          </a:blip>
          <a:srcRect l="7294" t="7221" r="7294" b="7221"/>
          <a:stretch/>
        </p:blipFill>
        <p:spPr>
          <a:xfrm>
            <a:off x="11236588" y="6387407"/>
            <a:ext cx="2028180" cy="1354380"/>
          </a:xfrm>
          <a:prstGeom prst="rect">
            <a:avLst/>
          </a:prstGeom>
          <a:noFill/>
          <a:ln>
            <a:noFill/>
          </a:ln>
        </p:spPr>
      </p:pic>
      <p:pic>
        <p:nvPicPr>
          <p:cNvPr id="118" name="Google Shape;118;g132216e2be5_1_49" descr="AI4Cities | Partners"/>
          <p:cNvPicPr preferRelativeResize="0"/>
          <p:nvPr/>
        </p:nvPicPr>
        <p:blipFill rotWithShape="1">
          <a:blip r:embed="rId9">
            <a:alphaModFix/>
          </a:blip>
          <a:srcRect/>
          <a:stretch/>
        </p:blipFill>
        <p:spPr>
          <a:xfrm>
            <a:off x="9084692" y="6853039"/>
            <a:ext cx="2294169" cy="695122"/>
          </a:xfrm>
          <a:prstGeom prst="rect">
            <a:avLst/>
          </a:prstGeom>
          <a:noFill/>
          <a:ln>
            <a:noFill/>
          </a:ln>
        </p:spPr>
      </p:pic>
      <p:pic>
        <p:nvPicPr>
          <p:cNvPr id="119" name="Google Shape;119;g132216e2be5_1_49" descr="European Web Site on Integration - European Commission"/>
          <p:cNvPicPr preferRelativeResize="0"/>
          <p:nvPr/>
        </p:nvPicPr>
        <p:blipFill rotWithShape="1">
          <a:blip r:embed="rId10">
            <a:alphaModFix/>
          </a:blip>
          <a:srcRect/>
          <a:stretch/>
        </p:blipFill>
        <p:spPr>
          <a:xfrm>
            <a:off x="7154243" y="6552760"/>
            <a:ext cx="1824608" cy="10237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cxnSp>
        <p:nvCxnSpPr>
          <p:cNvPr id="209" name="Google Shape;209;g120f4ff5dbd_0_162"/>
          <p:cNvCxnSpPr/>
          <p:nvPr/>
        </p:nvCxnSpPr>
        <p:spPr>
          <a:xfrm>
            <a:off x="11808288" y="7041168"/>
            <a:ext cx="2578800" cy="0"/>
          </a:xfrm>
          <a:prstGeom prst="straightConnector1">
            <a:avLst/>
          </a:prstGeom>
          <a:noFill/>
          <a:ln w="9525" cap="flat" cmpd="sng">
            <a:solidFill>
              <a:schemeClr val="lt1"/>
            </a:solidFill>
            <a:prstDash val="solid"/>
            <a:round/>
            <a:headEnd type="none" w="sm" len="sm"/>
            <a:tailEnd type="none" w="sm" len="sm"/>
          </a:ln>
        </p:spPr>
      </p:cxnSp>
      <p:sp>
        <p:nvSpPr>
          <p:cNvPr id="210" name="Google Shape;210;g120f4ff5dbd_0_162"/>
          <p:cNvSpPr/>
          <p:nvPr/>
        </p:nvSpPr>
        <p:spPr>
          <a:xfrm>
            <a:off x="13181184" y="2786832"/>
            <a:ext cx="1205700" cy="435900"/>
          </a:xfrm>
          <a:prstGeom prst="rect">
            <a:avLst/>
          </a:prstGeom>
          <a:noFill/>
          <a:ln>
            <a:noFill/>
          </a:ln>
        </p:spPr>
        <p:txBody>
          <a:bodyPr spcFirstLastPara="1" wrap="square" lIns="108000" tIns="54000" rIns="108000" bIns="54000" anchor="t" anchorCtr="0">
            <a:noAutofit/>
          </a:bodyPr>
          <a:lstStyle/>
          <a:p>
            <a:pPr marL="0"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FFFFFF"/>
                </a:solidFill>
                <a:latin typeface="Calibri"/>
                <a:ea typeface="Calibri"/>
                <a:cs typeface="Calibri"/>
                <a:sym typeface="Calibri"/>
              </a:rPr>
              <a:t>31-Dec-21</a:t>
            </a:r>
            <a:endParaRPr sz="1700" b="0" i="0" u="none" strike="noStrike" cap="none">
              <a:solidFill>
                <a:schemeClr val="dk1"/>
              </a:solidFill>
              <a:latin typeface="Arial"/>
              <a:ea typeface="Arial"/>
              <a:cs typeface="Arial"/>
              <a:sym typeface="Arial"/>
            </a:endParaRPr>
          </a:p>
        </p:txBody>
      </p:sp>
      <p:sp>
        <p:nvSpPr>
          <p:cNvPr id="211" name="Google Shape;211;g120f4ff5dbd_0_162"/>
          <p:cNvSpPr txBox="1"/>
          <p:nvPr/>
        </p:nvSpPr>
        <p:spPr>
          <a:xfrm>
            <a:off x="249696" y="12528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33333"/>
              </a:solidFill>
              <a:latin typeface="Calibri"/>
              <a:ea typeface="Calibri"/>
              <a:cs typeface="Calibri"/>
              <a:sym typeface="Calibri"/>
            </a:endParaRPr>
          </a:p>
        </p:txBody>
      </p:sp>
      <p:sp>
        <p:nvSpPr>
          <p:cNvPr id="212" name="Google Shape;212;g120f4ff5dbd_0_162"/>
          <p:cNvSpPr txBox="1"/>
          <p:nvPr/>
        </p:nvSpPr>
        <p:spPr>
          <a:xfrm>
            <a:off x="432576" y="30816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34EA2"/>
                </a:solidFill>
                <a:latin typeface="Calibri"/>
                <a:ea typeface="Calibri"/>
                <a:cs typeface="Calibri"/>
                <a:sym typeface="Calibri"/>
              </a:rPr>
              <a:t>How the dashboard works</a:t>
            </a:r>
            <a:endParaRPr sz="3400" b="1" i="0" u="none" strike="noStrike" cap="none">
              <a:solidFill>
                <a:srgbClr val="333333"/>
              </a:solidFill>
              <a:latin typeface="Calibri"/>
              <a:ea typeface="Calibri"/>
              <a:cs typeface="Calibri"/>
              <a:sym typeface="Calibri"/>
            </a:endParaRPr>
          </a:p>
        </p:txBody>
      </p:sp>
      <p:pic>
        <p:nvPicPr>
          <p:cNvPr id="213" name="Google Shape;213;g120f4ff5dbd_0_162"/>
          <p:cNvPicPr preferRelativeResize="0"/>
          <p:nvPr/>
        </p:nvPicPr>
        <p:blipFill rotWithShape="1">
          <a:blip r:embed="rId3">
            <a:alphaModFix/>
          </a:blip>
          <a:srcRect t="7680" r="1690"/>
          <a:stretch/>
        </p:blipFill>
        <p:spPr>
          <a:xfrm>
            <a:off x="2158410" y="1160504"/>
            <a:ext cx="10067461" cy="59085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g120f4ff5dbd_0_276"/>
          <p:cNvCxnSpPr/>
          <p:nvPr/>
        </p:nvCxnSpPr>
        <p:spPr>
          <a:xfrm>
            <a:off x="11808288" y="7041168"/>
            <a:ext cx="2578800" cy="0"/>
          </a:xfrm>
          <a:prstGeom prst="straightConnector1">
            <a:avLst/>
          </a:prstGeom>
          <a:noFill/>
          <a:ln w="9525" cap="flat" cmpd="sng">
            <a:solidFill>
              <a:schemeClr val="lt1"/>
            </a:solidFill>
            <a:prstDash val="solid"/>
            <a:round/>
            <a:headEnd type="none" w="sm" len="sm"/>
            <a:tailEnd type="none" w="sm" len="sm"/>
          </a:ln>
        </p:spPr>
      </p:cxnSp>
      <p:sp>
        <p:nvSpPr>
          <p:cNvPr id="219" name="Google Shape;219;g120f4ff5dbd_0_276"/>
          <p:cNvSpPr/>
          <p:nvPr/>
        </p:nvSpPr>
        <p:spPr>
          <a:xfrm>
            <a:off x="13181184" y="2786832"/>
            <a:ext cx="1205700" cy="435900"/>
          </a:xfrm>
          <a:prstGeom prst="rect">
            <a:avLst/>
          </a:prstGeom>
          <a:noFill/>
          <a:ln>
            <a:noFill/>
          </a:ln>
        </p:spPr>
        <p:txBody>
          <a:bodyPr spcFirstLastPara="1" wrap="square" lIns="108000" tIns="54000" rIns="108000" bIns="54000" anchor="t" anchorCtr="0">
            <a:noAutofit/>
          </a:bodyPr>
          <a:lstStyle/>
          <a:p>
            <a:pPr marL="0"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FFFFFF"/>
                </a:solidFill>
                <a:latin typeface="Calibri"/>
                <a:ea typeface="Calibri"/>
                <a:cs typeface="Calibri"/>
                <a:sym typeface="Calibri"/>
              </a:rPr>
              <a:t>31-Dec-21</a:t>
            </a:r>
            <a:endParaRPr sz="1700" b="0" i="0" u="none" strike="noStrike" cap="none">
              <a:solidFill>
                <a:schemeClr val="dk1"/>
              </a:solidFill>
              <a:latin typeface="Arial"/>
              <a:ea typeface="Arial"/>
              <a:cs typeface="Arial"/>
              <a:sym typeface="Arial"/>
            </a:endParaRPr>
          </a:p>
        </p:txBody>
      </p:sp>
      <p:sp>
        <p:nvSpPr>
          <p:cNvPr id="220" name="Google Shape;220;g120f4ff5dbd_0_276"/>
          <p:cNvSpPr txBox="1"/>
          <p:nvPr/>
        </p:nvSpPr>
        <p:spPr>
          <a:xfrm>
            <a:off x="249696" y="12528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33333"/>
              </a:solidFill>
              <a:latin typeface="Calibri"/>
              <a:ea typeface="Calibri"/>
              <a:cs typeface="Calibri"/>
              <a:sym typeface="Calibri"/>
            </a:endParaRPr>
          </a:p>
        </p:txBody>
      </p:sp>
      <p:sp>
        <p:nvSpPr>
          <p:cNvPr id="221" name="Google Shape;221;g120f4ff5dbd_0_276"/>
          <p:cNvSpPr txBox="1"/>
          <p:nvPr/>
        </p:nvSpPr>
        <p:spPr>
          <a:xfrm>
            <a:off x="432576" y="30816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34EA2"/>
                </a:solidFill>
                <a:latin typeface="Calibri"/>
                <a:ea typeface="Calibri"/>
                <a:cs typeface="Calibri"/>
                <a:sym typeface="Calibri"/>
              </a:rPr>
              <a:t>How the dashboard works</a:t>
            </a:r>
            <a:endParaRPr sz="3400" b="1" i="0" u="none" strike="noStrike" cap="none">
              <a:solidFill>
                <a:srgbClr val="333333"/>
              </a:solidFill>
              <a:latin typeface="Calibri"/>
              <a:ea typeface="Calibri"/>
              <a:cs typeface="Calibri"/>
              <a:sym typeface="Calibri"/>
            </a:endParaRPr>
          </a:p>
        </p:txBody>
      </p:sp>
      <p:pic>
        <p:nvPicPr>
          <p:cNvPr id="222" name="Google Shape;222;g120f4ff5dbd_0_276"/>
          <p:cNvPicPr preferRelativeResize="0"/>
          <p:nvPr/>
        </p:nvPicPr>
        <p:blipFill rotWithShape="1">
          <a:blip r:embed="rId3">
            <a:alphaModFix/>
          </a:blip>
          <a:srcRect t="7578" r="1468"/>
          <a:stretch/>
        </p:blipFill>
        <p:spPr>
          <a:xfrm>
            <a:off x="1819770" y="1157206"/>
            <a:ext cx="10090020" cy="59151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1"/>
          <p:cNvCxnSpPr/>
          <p:nvPr/>
        </p:nvCxnSpPr>
        <p:spPr>
          <a:xfrm>
            <a:off x="11808288" y="7041168"/>
            <a:ext cx="2578800" cy="0"/>
          </a:xfrm>
          <a:prstGeom prst="straightConnector1">
            <a:avLst/>
          </a:prstGeom>
          <a:noFill/>
          <a:ln w="9525" cap="flat" cmpd="sng">
            <a:solidFill>
              <a:schemeClr val="lt1"/>
            </a:solidFill>
            <a:prstDash val="solid"/>
            <a:round/>
            <a:headEnd type="none" w="sm" len="sm"/>
            <a:tailEnd type="none" w="sm" len="sm"/>
          </a:ln>
        </p:spPr>
      </p:cxnSp>
      <p:sp>
        <p:nvSpPr>
          <p:cNvPr id="228" name="Google Shape;228;p1"/>
          <p:cNvSpPr/>
          <p:nvPr/>
        </p:nvSpPr>
        <p:spPr>
          <a:xfrm>
            <a:off x="13181184" y="2786832"/>
            <a:ext cx="1205700" cy="435900"/>
          </a:xfrm>
          <a:prstGeom prst="rect">
            <a:avLst/>
          </a:prstGeom>
          <a:noFill/>
          <a:ln>
            <a:noFill/>
          </a:ln>
        </p:spPr>
        <p:txBody>
          <a:bodyPr spcFirstLastPara="1" wrap="square" lIns="108000" tIns="54000" rIns="108000" bIns="54000" anchor="t" anchorCtr="0">
            <a:noAutofit/>
          </a:bodyPr>
          <a:lstStyle/>
          <a:p>
            <a:pPr marL="0"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FFFFFF"/>
                </a:solidFill>
                <a:latin typeface="Calibri"/>
                <a:ea typeface="Calibri"/>
                <a:cs typeface="Calibri"/>
                <a:sym typeface="Calibri"/>
              </a:rPr>
              <a:t>31-Dec-21</a:t>
            </a:r>
            <a:endParaRPr sz="1700" b="0" i="0" u="none" strike="noStrike" cap="none">
              <a:solidFill>
                <a:schemeClr val="dk1"/>
              </a:solidFill>
              <a:latin typeface="Arial"/>
              <a:ea typeface="Arial"/>
              <a:cs typeface="Arial"/>
              <a:sym typeface="Arial"/>
            </a:endParaRPr>
          </a:p>
        </p:txBody>
      </p:sp>
      <p:sp>
        <p:nvSpPr>
          <p:cNvPr id="229" name="Google Shape;229;p1"/>
          <p:cNvSpPr txBox="1"/>
          <p:nvPr/>
        </p:nvSpPr>
        <p:spPr>
          <a:xfrm>
            <a:off x="249696" y="12528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33333"/>
              </a:solidFill>
              <a:latin typeface="Calibri"/>
              <a:ea typeface="Calibri"/>
              <a:cs typeface="Calibri"/>
              <a:sym typeface="Calibri"/>
            </a:endParaRPr>
          </a:p>
        </p:txBody>
      </p:sp>
      <p:sp>
        <p:nvSpPr>
          <p:cNvPr id="230" name="Google Shape;230;p1"/>
          <p:cNvSpPr txBox="1"/>
          <p:nvPr/>
        </p:nvSpPr>
        <p:spPr>
          <a:xfrm>
            <a:off x="432576" y="30816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34EA2"/>
                </a:solidFill>
                <a:latin typeface="Calibri"/>
                <a:ea typeface="Calibri"/>
                <a:cs typeface="Calibri"/>
                <a:sym typeface="Calibri"/>
              </a:rPr>
              <a:t>How the dashboard works</a:t>
            </a:r>
            <a:endParaRPr sz="3400" b="1" i="0" u="none" strike="noStrike" cap="none">
              <a:solidFill>
                <a:srgbClr val="333333"/>
              </a:solidFill>
              <a:latin typeface="Calibri"/>
              <a:ea typeface="Calibri"/>
              <a:cs typeface="Calibri"/>
              <a:sym typeface="Calibri"/>
            </a:endParaRPr>
          </a:p>
        </p:txBody>
      </p:sp>
      <p:pic>
        <p:nvPicPr>
          <p:cNvPr id="231" name="Google Shape;231;p1" descr="Immagine che contiene mappa&#10;&#10;Descrizione generata automaticamente"/>
          <p:cNvPicPr preferRelativeResize="0"/>
          <p:nvPr/>
        </p:nvPicPr>
        <p:blipFill rotWithShape="1">
          <a:blip r:embed="rId3">
            <a:alphaModFix/>
          </a:blip>
          <a:srcRect/>
          <a:stretch/>
        </p:blipFill>
        <p:spPr>
          <a:xfrm>
            <a:off x="515389" y="2408282"/>
            <a:ext cx="6086195" cy="3381061"/>
          </a:xfrm>
          <a:prstGeom prst="rect">
            <a:avLst/>
          </a:prstGeom>
          <a:noFill/>
          <a:ln>
            <a:noFill/>
          </a:ln>
        </p:spPr>
      </p:pic>
      <p:pic>
        <p:nvPicPr>
          <p:cNvPr id="232" name="Google Shape;232;p1" descr="Immagine che contiene mappa&#10;&#10;Descrizione generata automaticamente"/>
          <p:cNvPicPr preferRelativeResize="0"/>
          <p:nvPr/>
        </p:nvPicPr>
        <p:blipFill rotWithShape="1">
          <a:blip r:embed="rId4">
            <a:alphaModFix/>
          </a:blip>
          <a:srcRect/>
          <a:stretch/>
        </p:blipFill>
        <p:spPr>
          <a:xfrm>
            <a:off x="7728280" y="2397137"/>
            <a:ext cx="5958307" cy="33202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g120f4ff5dbd_0_94"/>
          <p:cNvPicPr preferRelativeResize="0"/>
          <p:nvPr/>
        </p:nvPicPr>
        <p:blipFill rotWithShape="1">
          <a:blip r:embed="rId3">
            <a:alphaModFix/>
          </a:blip>
          <a:srcRect/>
          <a:stretch/>
        </p:blipFill>
        <p:spPr>
          <a:xfrm>
            <a:off x="250950" y="2674264"/>
            <a:ext cx="2017500" cy="2881079"/>
          </a:xfrm>
          <a:prstGeom prst="rect">
            <a:avLst/>
          </a:prstGeom>
          <a:noFill/>
          <a:ln>
            <a:noFill/>
          </a:ln>
        </p:spPr>
      </p:pic>
      <p:sp>
        <p:nvSpPr>
          <p:cNvPr id="270" name="Google Shape;270;g120f4ff5dbd_0_94"/>
          <p:cNvSpPr txBox="1">
            <a:spLocks noGrp="1"/>
          </p:cNvSpPr>
          <p:nvPr>
            <p:ph type="body" idx="1"/>
          </p:nvPr>
        </p:nvSpPr>
        <p:spPr>
          <a:xfrm>
            <a:off x="5607958" y="930656"/>
            <a:ext cx="7769100" cy="604800"/>
          </a:xfrm>
          <a:prstGeom prst="rect">
            <a:avLst/>
          </a:prstGeom>
          <a:noFill/>
          <a:ln>
            <a:noFill/>
          </a:ln>
        </p:spPr>
        <p:txBody>
          <a:bodyPr spcFirstLastPara="1" wrap="square" lIns="109700" tIns="54850" rIns="109700" bIns="54850" anchor="t" anchorCtr="0">
            <a:noAutofit/>
          </a:bodyPr>
          <a:lstStyle/>
          <a:p>
            <a:pPr marL="0" lvl="0" indent="0" algn="ctr" rtl="0">
              <a:lnSpc>
                <a:spcPct val="100000"/>
              </a:lnSpc>
              <a:spcBef>
                <a:spcPts val="0"/>
              </a:spcBef>
              <a:spcAft>
                <a:spcPts val="0"/>
              </a:spcAft>
              <a:buClr>
                <a:srgbClr val="034EA2"/>
              </a:buClr>
              <a:buSzPts val="3000"/>
              <a:buNone/>
            </a:pPr>
            <a:r>
              <a:rPr lang="en-US" sz="3500" b="1">
                <a:solidFill>
                  <a:srgbClr val="034EA2"/>
                </a:solidFill>
              </a:rPr>
              <a:t>BICIFICATION </a:t>
            </a:r>
            <a:endParaRPr sz="3500">
              <a:solidFill>
                <a:srgbClr val="333333"/>
              </a:solidFill>
            </a:endParaRPr>
          </a:p>
          <a:p>
            <a:pPr marL="0" lvl="0" indent="0" algn="ctr" rtl="0">
              <a:lnSpc>
                <a:spcPct val="100000"/>
              </a:lnSpc>
              <a:spcBef>
                <a:spcPts val="1200"/>
              </a:spcBef>
              <a:spcAft>
                <a:spcPts val="0"/>
              </a:spcAft>
              <a:buClr>
                <a:srgbClr val="4F8833"/>
              </a:buClr>
              <a:buSzPts val="3600"/>
              <a:buNone/>
            </a:pPr>
            <a:endParaRPr sz="3000">
              <a:solidFill>
                <a:srgbClr val="4F8833"/>
              </a:solidFill>
            </a:endParaRPr>
          </a:p>
        </p:txBody>
      </p:sp>
      <p:pic>
        <p:nvPicPr>
          <p:cNvPr id="271" name="Google Shape;271;g120f4ff5dbd_0_94"/>
          <p:cNvPicPr preferRelativeResize="0"/>
          <p:nvPr/>
        </p:nvPicPr>
        <p:blipFill rotWithShape="1">
          <a:blip r:embed="rId4">
            <a:alphaModFix/>
          </a:blip>
          <a:srcRect/>
          <a:stretch/>
        </p:blipFill>
        <p:spPr>
          <a:xfrm>
            <a:off x="8089499" y="5518936"/>
            <a:ext cx="687778" cy="974256"/>
          </a:xfrm>
          <a:prstGeom prst="rect">
            <a:avLst/>
          </a:prstGeom>
          <a:noFill/>
          <a:ln>
            <a:noFill/>
          </a:ln>
        </p:spPr>
      </p:pic>
      <p:sp>
        <p:nvSpPr>
          <p:cNvPr id="272" name="Google Shape;272;g120f4ff5dbd_0_94"/>
          <p:cNvSpPr/>
          <p:nvPr/>
        </p:nvSpPr>
        <p:spPr>
          <a:xfrm>
            <a:off x="8777288" y="5192220"/>
            <a:ext cx="1824600" cy="4047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34EA2"/>
                </a:solidFill>
                <a:latin typeface="Calibri"/>
                <a:ea typeface="Calibri"/>
                <a:cs typeface="Calibri"/>
                <a:sym typeface="Calibri"/>
              </a:rPr>
              <a:t>Project partners</a:t>
            </a:r>
            <a:endParaRPr sz="1900" b="0" i="0" u="none" strike="noStrike" cap="none">
              <a:solidFill>
                <a:schemeClr val="dk1"/>
              </a:solidFill>
              <a:highlight>
                <a:srgbClr val="FFFF00"/>
              </a:highlight>
              <a:latin typeface="Arial"/>
              <a:ea typeface="Arial"/>
              <a:cs typeface="Arial"/>
              <a:sym typeface="Arial"/>
            </a:endParaRPr>
          </a:p>
        </p:txBody>
      </p:sp>
      <p:sp>
        <p:nvSpPr>
          <p:cNvPr id="273" name="Google Shape;273;g120f4ff5dbd_0_94"/>
          <p:cNvSpPr/>
          <p:nvPr/>
        </p:nvSpPr>
        <p:spPr>
          <a:xfrm>
            <a:off x="5885290" y="1758460"/>
            <a:ext cx="7214400" cy="1750800"/>
          </a:xfrm>
          <a:prstGeom prst="rect">
            <a:avLst/>
          </a:prstGeom>
          <a:noFill/>
          <a:ln>
            <a:noFill/>
          </a:ln>
        </p:spPr>
        <p:txBody>
          <a:bodyPr spcFirstLastPara="1" wrap="square" lIns="109700" tIns="54850" rIns="109700" bIns="54850"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3600" dirty="0">
                <a:solidFill>
                  <a:srgbClr val="013A78"/>
                </a:solidFill>
              </a:rPr>
              <a:t>Thank you!</a:t>
            </a:r>
            <a:endParaRPr sz="3600" dirty="0">
              <a:solidFill>
                <a:srgbClr val="013A78"/>
              </a:solidFill>
            </a:endParaRPr>
          </a:p>
          <a:p>
            <a:pPr marL="0" marR="0" lvl="0" indent="0" algn="ctr" rtl="0">
              <a:lnSpc>
                <a:spcPct val="100000"/>
              </a:lnSpc>
              <a:spcBef>
                <a:spcPts val="0"/>
              </a:spcBef>
              <a:spcAft>
                <a:spcPts val="0"/>
              </a:spcAft>
              <a:buClr>
                <a:srgbClr val="000000"/>
              </a:buClr>
              <a:buSzPts val="2900"/>
              <a:buFont typeface="Arial"/>
              <a:buNone/>
            </a:pPr>
            <a:r>
              <a:rPr lang="en-US" sz="3100">
                <a:solidFill>
                  <a:srgbClr val="013A78"/>
                </a:solidFill>
              </a:rPr>
              <a:t>Annarita</a:t>
            </a:r>
            <a:r>
              <a:rPr lang="en-US" sz="3100" dirty="0">
                <a:solidFill>
                  <a:srgbClr val="013A78"/>
                </a:solidFill>
              </a:rPr>
              <a:t> </a:t>
            </a:r>
            <a:r>
              <a:rPr lang="en-US" sz="3100" dirty="0" err="1">
                <a:solidFill>
                  <a:srgbClr val="013A78"/>
                </a:solidFill>
              </a:rPr>
              <a:t>Leserri</a:t>
            </a:r>
            <a:r>
              <a:rPr lang="en-US" sz="3100" dirty="0">
                <a:solidFill>
                  <a:srgbClr val="013A78"/>
                </a:solidFill>
              </a:rPr>
              <a:t>: </a:t>
            </a:r>
            <a:r>
              <a:rPr lang="en-US" sz="3100" dirty="0" err="1">
                <a:solidFill>
                  <a:srgbClr val="013A78"/>
                </a:solidFill>
              </a:rPr>
              <a:t>leserri@pin.bike</a:t>
            </a:r>
            <a:r>
              <a:rPr lang="en-US" sz="3600" dirty="0">
                <a:solidFill>
                  <a:srgbClr val="013A78"/>
                </a:solidFill>
              </a:rPr>
              <a:t> </a:t>
            </a:r>
            <a:endParaRPr sz="3600" dirty="0">
              <a:solidFill>
                <a:srgbClr val="013A78"/>
              </a:solidFill>
            </a:endParaRPr>
          </a:p>
        </p:txBody>
      </p:sp>
      <p:pic>
        <p:nvPicPr>
          <p:cNvPr id="274" name="Google Shape;274;g120f4ff5dbd_0_94"/>
          <p:cNvPicPr preferRelativeResize="0"/>
          <p:nvPr/>
        </p:nvPicPr>
        <p:blipFill rotWithShape="1">
          <a:blip r:embed="rId5">
            <a:alphaModFix/>
          </a:blip>
          <a:srcRect/>
          <a:stretch/>
        </p:blipFill>
        <p:spPr>
          <a:xfrm>
            <a:off x="9072706" y="5518950"/>
            <a:ext cx="974249" cy="974249"/>
          </a:xfrm>
          <a:prstGeom prst="rect">
            <a:avLst/>
          </a:prstGeom>
          <a:noFill/>
          <a:ln>
            <a:noFill/>
          </a:ln>
        </p:spPr>
      </p:pic>
      <p:pic>
        <p:nvPicPr>
          <p:cNvPr id="275" name="Google Shape;275;g120f4ff5dbd_0_94"/>
          <p:cNvPicPr preferRelativeResize="0"/>
          <p:nvPr/>
        </p:nvPicPr>
        <p:blipFill rotWithShape="1">
          <a:blip r:embed="rId6">
            <a:alphaModFix/>
          </a:blip>
          <a:srcRect/>
          <a:stretch/>
        </p:blipFill>
        <p:spPr>
          <a:xfrm>
            <a:off x="10342380" y="5667404"/>
            <a:ext cx="974250" cy="649488"/>
          </a:xfrm>
          <a:prstGeom prst="rect">
            <a:avLst/>
          </a:prstGeom>
          <a:noFill/>
          <a:ln>
            <a:noFill/>
          </a:ln>
        </p:spPr>
      </p:pic>
      <p:pic>
        <p:nvPicPr>
          <p:cNvPr id="276" name="Google Shape;276;g120f4ff5dbd_0_94" descr="Assistant professor in Naval Architecture,KTH Royal Institute of Technology"/>
          <p:cNvPicPr preferRelativeResize="0"/>
          <p:nvPr/>
        </p:nvPicPr>
        <p:blipFill rotWithShape="1">
          <a:blip r:embed="rId7">
            <a:alphaModFix/>
          </a:blip>
          <a:srcRect/>
          <a:stretch/>
        </p:blipFill>
        <p:spPr>
          <a:xfrm>
            <a:off x="5554054" y="6387433"/>
            <a:ext cx="1474040" cy="1354352"/>
          </a:xfrm>
          <a:prstGeom prst="rect">
            <a:avLst/>
          </a:prstGeom>
          <a:noFill/>
          <a:ln>
            <a:noFill/>
          </a:ln>
        </p:spPr>
      </p:pic>
      <p:pic>
        <p:nvPicPr>
          <p:cNvPr id="277" name="Google Shape;277;g120f4ff5dbd_0_94" descr="İstanbul (Metropolitan Municipality, Turkey)"/>
          <p:cNvPicPr preferRelativeResize="0"/>
          <p:nvPr/>
        </p:nvPicPr>
        <p:blipFill rotWithShape="1">
          <a:blip r:embed="rId8">
            <a:alphaModFix/>
          </a:blip>
          <a:srcRect l="7294" t="7220" r="7294" b="7221"/>
          <a:stretch/>
        </p:blipFill>
        <p:spPr>
          <a:xfrm>
            <a:off x="11236588" y="6387407"/>
            <a:ext cx="2028180" cy="1354380"/>
          </a:xfrm>
          <a:prstGeom prst="rect">
            <a:avLst/>
          </a:prstGeom>
          <a:noFill/>
          <a:ln>
            <a:noFill/>
          </a:ln>
        </p:spPr>
      </p:pic>
      <p:pic>
        <p:nvPicPr>
          <p:cNvPr id="278" name="Google Shape;278;g120f4ff5dbd_0_94" descr="AI4Cities | Partners"/>
          <p:cNvPicPr preferRelativeResize="0"/>
          <p:nvPr/>
        </p:nvPicPr>
        <p:blipFill rotWithShape="1">
          <a:blip r:embed="rId9">
            <a:alphaModFix/>
          </a:blip>
          <a:srcRect/>
          <a:stretch/>
        </p:blipFill>
        <p:spPr>
          <a:xfrm>
            <a:off x="9084692" y="6853039"/>
            <a:ext cx="2294169" cy="695122"/>
          </a:xfrm>
          <a:prstGeom prst="rect">
            <a:avLst/>
          </a:prstGeom>
          <a:noFill/>
          <a:ln>
            <a:noFill/>
          </a:ln>
        </p:spPr>
      </p:pic>
      <p:pic>
        <p:nvPicPr>
          <p:cNvPr id="279" name="Google Shape;279;g120f4ff5dbd_0_94" descr="European Web Site on Integration - European Commission"/>
          <p:cNvPicPr preferRelativeResize="0"/>
          <p:nvPr/>
        </p:nvPicPr>
        <p:blipFill rotWithShape="1">
          <a:blip r:embed="rId10">
            <a:alphaModFix/>
          </a:blip>
          <a:srcRect/>
          <a:stretch/>
        </p:blipFill>
        <p:spPr>
          <a:xfrm>
            <a:off x="7154243" y="6552760"/>
            <a:ext cx="1824608" cy="1023707"/>
          </a:xfrm>
          <a:prstGeom prst="rect">
            <a:avLst/>
          </a:prstGeom>
          <a:noFill/>
          <a:ln>
            <a:noFill/>
          </a:ln>
        </p:spPr>
      </p:pic>
      <p:sp>
        <p:nvSpPr>
          <p:cNvPr id="280" name="Google Shape;280;g120f4ff5dbd_0_94"/>
          <p:cNvSpPr txBox="1"/>
          <p:nvPr/>
        </p:nvSpPr>
        <p:spPr>
          <a:xfrm>
            <a:off x="5469576" y="4355975"/>
            <a:ext cx="8253000" cy="572700"/>
          </a:xfrm>
          <a:prstGeom prst="rect">
            <a:avLst/>
          </a:prstGeom>
          <a:noFill/>
          <a:ln>
            <a:noFill/>
          </a:ln>
        </p:spPr>
        <p:txBody>
          <a:bodyPr spcFirstLastPara="1" wrap="square" lIns="109700" tIns="54850" rIns="109700" bIns="5485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34EA2"/>
                </a:solidFill>
                <a:latin typeface="Calibri"/>
                <a:ea typeface="Calibri"/>
                <a:cs typeface="Calibri"/>
                <a:sym typeface="Calibri"/>
              </a:rPr>
              <a:t>Bicification website: </a:t>
            </a:r>
            <a:r>
              <a:rPr lang="en-US" sz="3000" b="0" i="0" u="sng" strike="noStrike" cap="none">
                <a:solidFill>
                  <a:schemeClr val="hlink"/>
                </a:solidFill>
                <a:latin typeface="Calibri"/>
                <a:ea typeface="Calibri"/>
                <a:cs typeface="Calibri"/>
                <a:sym typeface="Calibri"/>
                <a:hlinkClick r:id="rId11"/>
              </a:rPr>
              <a:t>https://bicification-project.eu/</a:t>
            </a:r>
            <a:endParaRPr sz="3000" b="0" i="0" u="none" strike="noStrike" cap="none">
              <a:solidFill>
                <a:srgbClr val="034EA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2216e2be5_1_0"/>
          <p:cNvSpPr txBox="1">
            <a:spLocks noGrp="1"/>
          </p:cNvSpPr>
          <p:nvPr>
            <p:ph type="body" idx="1"/>
          </p:nvPr>
        </p:nvSpPr>
        <p:spPr>
          <a:xfrm>
            <a:off x="4406668" y="3896473"/>
            <a:ext cx="2566500" cy="1800300"/>
          </a:xfrm>
          <a:prstGeom prst="rect">
            <a:avLst/>
          </a:prstGeom>
          <a:noFill/>
          <a:ln>
            <a:noFill/>
          </a:ln>
        </p:spPr>
        <p:txBody>
          <a:bodyPr spcFirstLastPara="1" wrap="square" lIns="109700" tIns="54850" rIns="109700" bIns="54850" anchor="t" anchorCtr="0">
            <a:noAutofit/>
          </a:bodyPr>
          <a:lstStyle/>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a. 10%</a:t>
            </a:r>
            <a:endParaRPr sz="5800">
              <a:latin typeface="Calibri"/>
              <a:ea typeface="Calibri"/>
              <a:cs typeface="Calibri"/>
              <a:sym typeface="Calibri"/>
            </a:endParaRPr>
          </a:p>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b. 67%</a:t>
            </a:r>
            <a:endParaRPr sz="5800">
              <a:latin typeface="Calibri"/>
              <a:ea typeface="Calibri"/>
              <a:cs typeface="Calibri"/>
              <a:sym typeface="Calibri"/>
            </a:endParaRPr>
          </a:p>
        </p:txBody>
      </p:sp>
      <p:sp>
        <p:nvSpPr>
          <p:cNvPr id="147" name="Google Shape;147;g132216e2be5_1_0"/>
          <p:cNvSpPr txBox="1"/>
          <p:nvPr/>
        </p:nvSpPr>
        <p:spPr>
          <a:xfrm>
            <a:off x="7853497" y="3896472"/>
            <a:ext cx="2566500" cy="1800300"/>
          </a:xfrm>
          <a:prstGeom prst="rect">
            <a:avLst/>
          </a:prstGeom>
          <a:noFill/>
          <a:ln>
            <a:noFill/>
          </a:ln>
        </p:spPr>
        <p:txBody>
          <a:bodyPr spcFirstLastPara="1" wrap="square" lIns="109700" tIns="54850" rIns="109700" bIns="54850" anchor="t" anchorCtr="0">
            <a:normAutofit/>
          </a:bodyPr>
          <a:lstStyle/>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c. 42%</a:t>
            </a:r>
            <a:endParaRPr sz="5800">
              <a:latin typeface="Calibri"/>
              <a:ea typeface="Calibri"/>
              <a:cs typeface="Calibri"/>
              <a:sym typeface="Calibri"/>
            </a:endParaRPr>
          </a:p>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d. 75% </a:t>
            </a:r>
            <a:endParaRPr sz="5800">
              <a:latin typeface="Calibri"/>
              <a:ea typeface="Calibri"/>
              <a:cs typeface="Calibri"/>
              <a:sym typeface="Calibri"/>
            </a:endParaRPr>
          </a:p>
        </p:txBody>
      </p:sp>
      <p:sp>
        <p:nvSpPr>
          <p:cNvPr id="148" name="Google Shape;148;g132216e2be5_1_0"/>
          <p:cNvSpPr txBox="1"/>
          <p:nvPr/>
        </p:nvSpPr>
        <p:spPr>
          <a:xfrm>
            <a:off x="5257858" y="7324830"/>
            <a:ext cx="6606300" cy="695700"/>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900">
                <a:solidFill>
                  <a:srgbClr val="595959"/>
                </a:solidFill>
                <a:latin typeface="Calibri"/>
                <a:ea typeface="Calibri"/>
                <a:cs typeface="Calibri"/>
                <a:sym typeface="Calibri"/>
              </a:rPr>
              <a:t>Quiz questions from Certification for Sustainable Transportation: </a:t>
            </a:r>
            <a:endParaRPr sz="1700"/>
          </a:p>
          <a:p>
            <a:pPr marL="0" marR="0" lvl="0" indent="0" algn="l" rtl="0">
              <a:spcBef>
                <a:spcPts val="0"/>
              </a:spcBef>
              <a:spcAft>
                <a:spcPts val="0"/>
              </a:spcAft>
              <a:buNone/>
            </a:pPr>
            <a:r>
              <a:rPr lang="en-US" sz="1900">
                <a:solidFill>
                  <a:srgbClr val="595959"/>
                </a:solidFill>
                <a:latin typeface="Calibri"/>
                <a:ea typeface="Calibri"/>
                <a:cs typeface="Calibri"/>
                <a:sym typeface="Calibri"/>
              </a:rPr>
              <a:t>https://www.erating.org/e-quiz </a:t>
            </a:r>
            <a:endParaRPr sz="1700"/>
          </a:p>
        </p:txBody>
      </p:sp>
      <p:pic>
        <p:nvPicPr>
          <p:cNvPr id="149" name="Google Shape;149;g132216e2be5_1_0"/>
          <p:cNvPicPr preferRelativeResize="0"/>
          <p:nvPr/>
        </p:nvPicPr>
        <p:blipFill>
          <a:blip r:embed="rId3">
            <a:alphaModFix/>
          </a:blip>
          <a:stretch>
            <a:fillRect/>
          </a:stretch>
        </p:blipFill>
        <p:spPr>
          <a:xfrm>
            <a:off x="12504420" y="0"/>
            <a:ext cx="2125980" cy="2125980"/>
          </a:xfrm>
          <a:prstGeom prst="rect">
            <a:avLst/>
          </a:prstGeom>
          <a:noFill/>
          <a:ln>
            <a:noFill/>
          </a:ln>
        </p:spPr>
      </p:pic>
      <p:sp>
        <p:nvSpPr>
          <p:cNvPr id="150" name="Google Shape;150;g132216e2be5_1_0"/>
          <p:cNvSpPr txBox="1"/>
          <p:nvPr/>
        </p:nvSpPr>
        <p:spPr>
          <a:xfrm>
            <a:off x="1044540" y="1367640"/>
            <a:ext cx="12541200" cy="1911600"/>
          </a:xfrm>
          <a:prstGeom prst="rect">
            <a:avLst/>
          </a:prstGeom>
          <a:noFill/>
          <a:ln>
            <a:noFill/>
          </a:ln>
        </p:spPr>
        <p:txBody>
          <a:bodyPr spcFirstLastPara="1" wrap="square" lIns="109700" tIns="109700" rIns="109700" bIns="109700" anchor="t" anchorCtr="0">
            <a:spAutoFit/>
          </a:bodyPr>
          <a:lstStyle/>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How many people </a:t>
            </a:r>
            <a:endParaRPr sz="6100">
              <a:solidFill>
                <a:schemeClr val="lt2"/>
              </a:solidFill>
              <a:latin typeface="Calibri"/>
              <a:ea typeface="Calibri"/>
              <a:cs typeface="Calibri"/>
              <a:sym typeface="Calibri"/>
            </a:endParaRPr>
          </a:p>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own a bike in the world?</a:t>
            </a:r>
            <a:endParaRPr sz="6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32216e2be5_1_22"/>
          <p:cNvSpPr txBox="1">
            <a:spLocks noGrp="1"/>
          </p:cNvSpPr>
          <p:nvPr>
            <p:ph type="body" idx="1"/>
          </p:nvPr>
        </p:nvSpPr>
        <p:spPr>
          <a:xfrm>
            <a:off x="4406668" y="3896473"/>
            <a:ext cx="2566500" cy="1800300"/>
          </a:xfrm>
          <a:prstGeom prst="rect">
            <a:avLst/>
          </a:prstGeom>
          <a:noFill/>
          <a:ln>
            <a:noFill/>
          </a:ln>
        </p:spPr>
        <p:txBody>
          <a:bodyPr spcFirstLastPara="1" wrap="square" lIns="109700" tIns="54850" rIns="109700" bIns="54850" anchor="t" anchorCtr="0">
            <a:noAutofit/>
          </a:bodyPr>
          <a:lstStyle/>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a. 10%</a:t>
            </a:r>
            <a:endParaRPr sz="5800">
              <a:latin typeface="Calibri"/>
              <a:ea typeface="Calibri"/>
              <a:cs typeface="Calibri"/>
              <a:sym typeface="Calibri"/>
            </a:endParaRPr>
          </a:p>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b. 67%</a:t>
            </a:r>
            <a:endParaRPr sz="5800">
              <a:latin typeface="Calibri"/>
              <a:ea typeface="Calibri"/>
              <a:cs typeface="Calibri"/>
              <a:sym typeface="Calibri"/>
            </a:endParaRPr>
          </a:p>
        </p:txBody>
      </p:sp>
      <p:sp>
        <p:nvSpPr>
          <p:cNvPr id="157" name="Google Shape;157;g132216e2be5_1_22"/>
          <p:cNvSpPr txBox="1"/>
          <p:nvPr/>
        </p:nvSpPr>
        <p:spPr>
          <a:xfrm>
            <a:off x="7853497" y="3896472"/>
            <a:ext cx="2566500" cy="1800300"/>
          </a:xfrm>
          <a:prstGeom prst="rect">
            <a:avLst/>
          </a:prstGeom>
          <a:noFill/>
          <a:ln>
            <a:noFill/>
          </a:ln>
        </p:spPr>
        <p:txBody>
          <a:bodyPr spcFirstLastPara="1" wrap="square" lIns="109700" tIns="54850" rIns="109700" bIns="54850" anchor="t" anchorCtr="0">
            <a:normAutofit/>
          </a:bodyPr>
          <a:lstStyle/>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c. 42%</a:t>
            </a:r>
            <a:endParaRPr sz="5800">
              <a:latin typeface="Calibri"/>
              <a:ea typeface="Calibri"/>
              <a:cs typeface="Calibri"/>
              <a:sym typeface="Calibri"/>
            </a:endParaRPr>
          </a:p>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d. 75% </a:t>
            </a:r>
            <a:endParaRPr sz="5800">
              <a:latin typeface="Calibri"/>
              <a:ea typeface="Calibri"/>
              <a:cs typeface="Calibri"/>
              <a:sym typeface="Calibri"/>
            </a:endParaRPr>
          </a:p>
        </p:txBody>
      </p:sp>
      <p:sp>
        <p:nvSpPr>
          <p:cNvPr id="158" name="Google Shape;158;g132216e2be5_1_22"/>
          <p:cNvSpPr txBox="1"/>
          <p:nvPr/>
        </p:nvSpPr>
        <p:spPr>
          <a:xfrm>
            <a:off x="5257858" y="7324830"/>
            <a:ext cx="6606300" cy="695700"/>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900">
                <a:solidFill>
                  <a:srgbClr val="595959"/>
                </a:solidFill>
                <a:latin typeface="Calibri"/>
                <a:ea typeface="Calibri"/>
                <a:cs typeface="Calibri"/>
                <a:sym typeface="Calibri"/>
              </a:rPr>
              <a:t>https://www.ipsos.com/en/global-advisor-cycling-across-the-world-2022</a:t>
            </a:r>
            <a:endParaRPr sz="1700"/>
          </a:p>
        </p:txBody>
      </p:sp>
      <p:pic>
        <p:nvPicPr>
          <p:cNvPr id="159" name="Google Shape;159;g132216e2be5_1_22"/>
          <p:cNvPicPr preferRelativeResize="0"/>
          <p:nvPr/>
        </p:nvPicPr>
        <p:blipFill>
          <a:blip r:embed="rId3">
            <a:alphaModFix/>
          </a:blip>
          <a:stretch>
            <a:fillRect/>
          </a:stretch>
        </p:blipFill>
        <p:spPr>
          <a:xfrm>
            <a:off x="12504420" y="0"/>
            <a:ext cx="2125980" cy="2125980"/>
          </a:xfrm>
          <a:prstGeom prst="rect">
            <a:avLst/>
          </a:prstGeom>
          <a:noFill/>
          <a:ln>
            <a:noFill/>
          </a:ln>
        </p:spPr>
      </p:pic>
      <p:sp>
        <p:nvSpPr>
          <p:cNvPr id="160" name="Google Shape;160;g132216e2be5_1_22"/>
          <p:cNvSpPr txBox="1"/>
          <p:nvPr/>
        </p:nvSpPr>
        <p:spPr>
          <a:xfrm>
            <a:off x="1044540" y="1367640"/>
            <a:ext cx="12541200" cy="1911600"/>
          </a:xfrm>
          <a:prstGeom prst="rect">
            <a:avLst/>
          </a:prstGeom>
          <a:noFill/>
          <a:ln>
            <a:noFill/>
          </a:ln>
        </p:spPr>
        <p:txBody>
          <a:bodyPr spcFirstLastPara="1" wrap="square" lIns="109700" tIns="109700" rIns="109700" bIns="109700" anchor="t" anchorCtr="0">
            <a:spAutoFit/>
          </a:bodyPr>
          <a:lstStyle/>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How many people </a:t>
            </a:r>
            <a:endParaRPr sz="6100">
              <a:solidFill>
                <a:schemeClr val="lt2"/>
              </a:solidFill>
              <a:latin typeface="Calibri"/>
              <a:ea typeface="Calibri"/>
              <a:cs typeface="Calibri"/>
              <a:sym typeface="Calibri"/>
            </a:endParaRPr>
          </a:p>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own a bike in the world?</a:t>
            </a:r>
            <a:endParaRPr sz="600">
              <a:solidFill>
                <a:schemeClr val="lt2"/>
              </a:solidFill>
            </a:endParaRPr>
          </a:p>
        </p:txBody>
      </p:sp>
      <p:sp>
        <p:nvSpPr>
          <p:cNvPr id="161" name="Google Shape;161;g132216e2be5_1_22"/>
          <p:cNvSpPr/>
          <p:nvPr/>
        </p:nvSpPr>
        <p:spPr>
          <a:xfrm>
            <a:off x="7461516" y="3742955"/>
            <a:ext cx="2856000" cy="1123200"/>
          </a:xfrm>
          <a:prstGeom prst="ellipse">
            <a:avLst/>
          </a:prstGeom>
          <a:noFill/>
          <a:ln w="57150" cap="flat" cmpd="sng">
            <a:solidFill>
              <a:srgbClr val="FF0000"/>
            </a:solidFill>
            <a:prstDash val="solid"/>
            <a:miter lim="800000"/>
            <a:headEnd type="none" w="sm" len="sm"/>
            <a:tailEnd type="none" w="sm" len="sm"/>
          </a:ln>
        </p:spPr>
        <p:txBody>
          <a:bodyPr spcFirstLastPara="1" wrap="square" lIns="109700" tIns="54850" rIns="109700" bIns="5485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32216e2be5_1_0"/>
          <p:cNvSpPr txBox="1">
            <a:spLocks noGrp="1"/>
          </p:cNvSpPr>
          <p:nvPr>
            <p:ph type="body" idx="1"/>
          </p:nvPr>
        </p:nvSpPr>
        <p:spPr>
          <a:xfrm>
            <a:off x="4406668" y="3896473"/>
            <a:ext cx="2566500" cy="1800300"/>
          </a:xfrm>
          <a:prstGeom prst="rect">
            <a:avLst/>
          </a:prstGeom>
          <a:noFill/>
          <a:ln>
            <a:noFill/>
          </a:ln>
        </p:spPr>
        <p:txBody>
          <a:bodyPr spcFirstLastPara="1" wrap="square" lIns="109700" tIns="54850" rIns="109700" bIns="54850" anchor="t" anchorCtr="0">
            <a:noAutofit/>
          </a:bodyPr>
          <a:lstStyle/>
          <a:p>
            <a:pPr marL="0" lvl="0" indent="0" algn="l" rtl="0">
              <a:lnSpc>
                <a:spcPct val="90000"/>
              </a:lnSpc>
              <a:spcBef>
                <a:spcPts val="0"/>
              </a:spcBef>
              <a:spcAft>
                <a:spcPts val="0"/>
              </a:spcAft>
              <a:buClr>
                <a:srgbClr val="888888"/>
              </a:buClr>
              <a:buSzPts val="5800"/>
              <a:buNone/>
            </a:pPr>
            <a:r>
              <a:rPr lang="en-US" sz="5800" dirty="0">
                <a:latin typeface="Calibri"/>
                <a:ea typeface="Calibri"/>
                <a:cs typeface="Calibri"/>
                <a:sym typeface="Calibri"/>
              </a:rPr>
              <a:t>a. 10%</a:t>
            </a:r>
            <a:endParaRPr sz="5800" dirty="0">
              <a:latin typeface="Calibri"/>
              <a:ea typeface="Calibri"/>
              <a:cs typeface="Calibri"/>
              <a:sym typeface="Calibri"/>
            </a:endParaRPr>
          </a:p>
          <a:p>
            <a:pPr marL="0" lvl="0" indent="0" algn="l" rtl="0">
              <a:lnSpc>
                <a:spcPct val="90000"/>
              </a:lnSpc>
              <a:spcBef>
                <a:spcPts val="0"/>
              </a:spcBef>
              <a:spcAft>
                <a:spcPts val="0"/>
              </a:spcAft>
              <a:buClr>
                <a:srgbClr val="888888"/>
              </a:buClr>
              <a:buSzPts val="5800"/>
              <a:buNone/>
            </a:pPr>
            <a:r>
              <a:rPr lang="en-US" sz="5800" dirty="0">
                <a:latin typeface="Calibri"/>
                <a:ea typeface="Calibri"/>
                <a:cs typeface="Calibri"/>
                <a:sym typeface="Calibri"/>
              </a:rPr>
              <a:t>b. 67%</a:t>
            </a:r>
            <a:endParaRPr sz="5800" dirty="0">
              <a:latin typeface="Calibri"/>
              <a:ea typeface="Calibri"/>
              <a:cs typeface="Calibri"/>
              <a:sym typeface="Calibri"/>
            </a:endParaRPr>
          </a:p>
        </p:txBody>
      </p:sp>
      <p:sp>
        <p:nvSpPr>
          <p:cNvPr id="147" name="Google Shape;147;g132216e2be5_1_0"/>
          <p:cNvSpPr txBox="1"/>
          <p:nvPr/>
        </p:nvSpPr>
        <p:spPr>
          <a:xfrm>
            <a:off x="7853497" y="3896472"/>
            <a:ext cx="2566500" cy="1800300"/>
          </a:xfrm>
          <a:prstGeom prst="rect">
            <a:avLst/>
          </a:prstGeom>
          <a:noFill/>
          <a:ln>
            <a:noFill/>
          </a:ln>
        </p:spPr>
        <p:txBody>
          <a:bodyPr spcFirstLastPara="1" wrap="square" lIns="109700" tIns="54850" rIns="109700" bIns="54850" anchor="t" anchorCtr="0">
            <a:normAutofit/>
          </a:bodyPr>
          <a:lstStyle/>
          <a:p>
            <a:pPr marL="0" marR="0" lvl="0" indent="0" algn="l" rtl="0">
              <a:lnSpc>
                <a:spcPct val="90000"/>
              </a:lnSpc>
              <a:spcBef>
                <a:spcPts val="0"/>
              </a:spcBef>
              <a:spcAft>
                <a:spcPts val="0"/>
              </a:spcAft>
              <a:buClr>
                <a:srgbClr val="888888"/>
              </a:buClr>
              <a:buSzPts val="5800"/>
              <a:buFont typeface="Arial"/>
              <a:buNone/>
            </a:pPr>
            <a:r>
              <a:rPr lang="en-US" sz="5800" dirty="0">
                <a:latin typeface="Calibri"/>
                <a:ea typeface="Calibri"/>
                <a:cs typeface="Calibri"/>
                <a:sym typeface="Calibri"/>
              </a:rPr>
              <a:t>c. 42%</a:t>
            </a:r>
            <a:endParaRPr sz="5800" dirty="0">
              <a:latin typeface="Calibri"/>
              <a:ea typeface="Calibri"/>
              <a:cs typeface="Calibri"/>
              <a:sym typeface="Calibri"/>
            </a:endParaRPr>
          </a:p>
          <a:p>
            <a:pPr marL="0" marR="0" lvl="0" indent="0" algn="l" rtl="0">
              <a:lnSpc>
                <a:spcPct val="90000"/>
              </a:lnSpc>
              <a:spcBef>
                <a:spcPts val="0"/>
              </a:spcBef>
              <a:spcAft>
                <a:spcPts val="0"/>
              </a:spcAft>
              <a:buClr>
                <a:srgbClr val="888888"/>
              </a:buClr>
              <a:buSzPts val="5800"/>
              <a:buFont typeface="Arial"/>
              <a:buNone/>
            </a:pPr>
            <a:r>
              <a:rPr lang="en-US" sz="5800" dirty="0">
                <a:latin typeface="Calibri"/>
                <a:ea typeface="Calibri"/>
                <a:cs typeface="Calibri"/>
                <a:sym typeface="Calibri"/>
              </a:rPr>
              <a:t>d. 75% </a:t>
            </a:r>
            <a:endParaRPr sz="5800" dirty="0">
              <a:latin typeface="Calibri"/>
              <a:ea typeface="Calibri"/>
              <a:cs typeface="Calibri"/>
              <a:sym typeface="Calibri"/>
            </a:endParaRPr>
          </a:p>
        </p:txBody>
      </p:sp>
      <p:sp>
        <p:nvSpPr>
          <p:cNvPr id="148" name="Google Shape;148;g132216e2be5_1_0"/>
          <p:cNvSpPr txBox="1"/>
          <p:nvPr/>
        </p:nvSpPr>
        <p:spPr>
          <a:xfrm>
            <a:off x="5257858" y="7324830"/>
            <a:ext cx="6606300" cy="695700"/>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900">
                <a:solidFill>
                  <a:srgbClr val="595959"/>
                </a:solidFill>
                <a:latin typeface="Calibri"/>
                <a:ea typeface="Calibri"/>
                <a:cs typeface="Calibri"/>
                <a:sym typeface="Calibri"/>
              </a:rPr>
              <a:t>Quiz questions from Certification for Sustainable Transportation: </a:t>
            </a:r>
            <a:endParaRPr sz="1700"/>
          </a:p>
          <a:p>
            <a:pPr marL="0" marR="0" lvl="0" indent="0" algn="l" rtl="0">
              <a:spcBef>
                <a:spcPts val="0"/>
              </a:spcBef>
              <a:spcAft>
                <a:spcPts val="0"/>
              </a:spcAft>
              <a:buNone/>
            </a:pPr>
            <a:r>
              <a:rPr lang="en-US" sz="1900">
                <a:solidFill>
                  <a:srgbClr val="595959"/>
                </a:solidFill>
                <a:latin typeface="Calibri"/>
                <a:ea typeface="Calibri"/>
                <a:cs typeface="Calibri"/>
                <a:sym typeface="Calibri"/>
              </a:rPr>
              <a:t>https://www.erating.org/e-quiz </a:t>
            </a:r>
            <a:endParaRPr sz="1700"/>
          </a:p>
        </p:txBody>
      </p:sp>
      <p:pic>
        <p:nvPicPr>
          <p:cNvPr id="149" name="Google Shape;149;g132216e2be5_1_0"/>
          <p:cNvPicPr preferRelativeResize="0"/>
          <p:nvPr/>
        </p:nvPicPr>
        <p:blipFill>
          <a:blip r:embed="rId3">
            <a:alphaModFix/>
          </a:blip>
          <a:stretch>
            <a:fillRect/>
          </a:stretch>
        </p:blipFill>
        <p:spPr>
          <a:xfrm>
            <a:off x="12504420" y="0"/>
            <a:ext cx="2125980" cy="2125980"/>
          </a:xfrm>
          <a:prstGeom prst="rect">
            <a:avLst/>
          </a:prstGeom>
          <a:noFill/>
          <a:ln>
            <a:noFill/>
          </a:ln>
        </p:spPr>
      </p:pic>
      <p:sp>
        <p:nvSpPr>
          <p:cNvPr id="150" name="Google Shape;150;g132216e2be5_1_0"/>
          <p:cNvSpPr txBox="1"/>
          <p:nvPr/>
        </p:nvSpPr>
        <p:spPr>
          <a:xfrm>
            <a:off x="1044540" y="1367640"/>
            <a:ext cx="12541200" cy="1911600"/>
          </a:xfrm>
          <a:prstGeom prst="rect">
            <a:avLst/>
          </a:prstGeom>
          <a:noFill/>
          <a:ln>
            <a:noFill/>
          </a:ln>
        </p:spPr>
        <p:txBody>
          <a:bodyPr spcFirstLastPara="1" wrap="square" lIns="109700" tIns="109700" rIns="109700" bIns="109700" anchor="t" anchorCtr="0">
            <a:spAutoFit/>
          </a:bodyPr>
          <a:lstStyle/>
          <a:p>
            <a:pPr marL="0" lvl="0" indent="0" algn="ctr" rtl="0">
              <a:lnSpc>
                <a:spcPct val="90000"/>
              </a:lnSpc>
              <a:spcBef>
                <a:spcPts val="0"/>
              </a:spcBef>
              <a:spcAft>
                <a:spcPts val="0"/>
              </a:spcAft>
              <a:buNone/>
            </a:pPr>
            <a:r>
              <a:rPr lang="en-US" sz="6100" dirty="0">
                <a:solidFill>
                  <a:schemeClr val="lt2"/>
                </a:solidFill>
                <a:latin typeface="Calibri"/>
                <a:ea typeface="Calibri"/>
                <a:cs typeface="Calibri"/>
                <a:sym typeface="Calibri"/>
              </a:rPr>
              <a:t>How many people </a:t>
            </a:r>
            <a:endParaRPr sz="6100" dirty="0">
              <a:solidFill>
                <a:schemeClr val="lt2"/>
              </a:solidFill>
              <a:latin typeface="Calibri"/>
              <a:ea typeface="Calibri"/>
              <a:cs typeface="Calibri"/>
              <a:sym typeface="Calibri"/>
            </a:endParaRPr>
          </a:p>
          <a:p>
            <a:pPr marL="0" lvl="0" indent="0" algn="ctr" rtl="0">
              <a:lnSpc>
                <a:spcPct val="90000"/>
              </a:lnSpc>
              <a:spcBef>
                <a:spcPts val="0"/>
              </a:spcBef>
              <a:spcAft>
                <a:spcPts val="0"/>
              </a:spcAft>
              <a:buNone/>
            </a:pPr>
            <a:r>
              <a:rPr lang="en-US" sz="6100" dirty="0">
                <a:solidFill>
                  <a:schemeClr val="lt2"/>
                </a:solidFill>
                <a:latin typeface="Calibri"/>
                <a:ea typeface="Calibri"/>
                <a:cs typeface="Calibri"/>
                <a:sym typeface="Calibri"/>
              </a:rPr>
              <a:t>ride their bike to go to work?</a:t>
            </a:r>
            <a:endParaRPr sz="600" dirty="0">
              <a:solidFill>
                <a:schemeClr val="lt2"/>
              </a:solidFill>
            </a:endParaRPr>
          </a:p>
        </p:txBody>
      </p:sp>
    </p:spTree>
    <p:extLst>
      <p:ext uri="{BB962C8B-B14F-4D97-AF65-F5344CB8AC3E}">
        <p14:creationId xmlns:p14="http://schemas.microsoft.com/office/powerpoint/2010/main" val="356639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32216e2be5_1_22"/>
          <p:cNvSpPr txBox="1">
            <a:spLocks noGrp="1"/>
          </p:cNvSpPr>
          <p:nvPr>
            <p:ph type="body" idx="1"/>
          </p:nvPr>
        </p:nvSpPr>
        <p:spPr>
          <a:xfrm>
            <a:off x="4406668" y="3896473"/>
            <a:ext cx="2566500" cy="1800300"/>
          </a:xfrm>
          <a:prstGeom prst="rect">
            <a:avLst/>
          </a:prstGeom>
          <a:noFill/>
          <a:ln>
            <a:noFill/>
          </a:ln>
        </p:spPr>
        <p:txBody>
          <a:bodyPr spcFirstLastPara="1" wrap="square" lIns="109700" tIns="54850" rIns="109700" bIns="54850" anchor="t" anchorCtr="0">
            <a:noAutofit/>
          </a:bodyPr>
          <a:lstStyle/>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a. 10%</a:t>
            </a:r>
            <a:endParaRPr sz="5800">
              <a:latin typeface="Calibri"/>
              <a:ea typeface="Calibri"/>
              <a:cs typeface="Calibri"/>
              <a:sym typeface="Calibri"/>
            </a:endParaRPr>
          </a:p>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b. 67%</a:t>
            </a:r>
            <a:endParaRPr sz="5800">
              <a:latin typeface="Calibri"/>
              <a:ea typeface="Calibri"/>
              <a:cs typeface="Calibri"/>
              <a:sym typeface="Calibri"/>
            </a:endParaRPr>
          </a:p>
        </p:txBody>
      </p:sp>
      <p:sp>
        <p:nvSpPr>
          <p:cNvPr id="157" name="Google Shape;157;g132216e2be5_1_22"/>
          <p:cNvSpPr txBox="1"/>
          <p:nvPr/>
        </p:nvSpPr>
        <p:spPr>
          <a:xfrm>
            <a:off x="7853497" y="3896472"/>
            <a:ext cx="2566500" cy="1800300"/>
          </a:xfrm>
          <a:prstGeom prst="rect">
            <a:avLst/>
          </a:prstGeom>
          <a:noFill/>
          <a:ln>
            <a:noFill/>
          </a:ln>
        </p:spPr>
        <p:txBody>
          <a:bodyPr spcFirstLastPara="1" wrap="square" lIns="109700" tIns="54850" rIns="109700" bIns="54850" anchor="t" anchorCtr="0">
            <a:normAutofit/>
          </a:bodyPr>
          <a:lstStyle/>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c. 42%</a:t>
            </a:r>
            <a:endParaRPr sz="5800">
              <a:latin typeface="Calibri"/>
              <a:ea typeface="Calibri"/>
              <a:cs typeface="Calibri"/>
              <a:sym typeface="Calibri"/>
            </a:endParaRPr>
          </a:p>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d. 75% </a:t>
            </a:r>
            <a:endParaRPr sz="5800">
              <a:latin typeface="Calibri"/>
              <a:ea typeface="Calibri"/>
              <a:cs typeface="Calibri"/>
              <a:sym typeface="Calibri"/>
            </a:endParaRPr>
          </a:p>
        </p:txBody>
      </p:sp>
      <p:sp>
        <p:nvSpPr>
          <p:cNvPr id="158" name="Google Shape;158;g132216e2be5_1_22"/>
          <p:cNvSpPr txBox="1"/>
          <p:nvPr/>
        </p:nvSpPr>
        <p:spPr>
          <a:xfrm>
            <a:off x="5257858" y="7324830"/>
            <a:ext cx="6606300" cy="695700"/>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900">
                <a:solidFill>
                  <a:srgbClr val="595959"/>
                </a:solidFill>
                <a:latin typeface="Calibri"/>
                <a:ea typeface="Calibri"/>
                <a:cs typeface="Calibri"/>
                <a:sym typeface="Calibri"/>
              </a:rPr>
              <a:t>https://www.ipsos.com/en/global-advisor-cycling-across-the-world-2022</a:t>
            </a:r>
            <a:endParaRPr sz="1700"/>
          </a:p>
        </p:txBody>
      </p:sp>
      <p:pic>
        <p:nvPicPr>
          <p:cNvPr id="159" name="Google Shape;159;g132216e2be5_1_22"/>
          <p:cNvPicPr preferRelativeResize="0"/>
          <p:nvPr/>
        </p:nvPicPr>
        <p:blipFill>
          <a:blip r:embed="rId3">
            <a:alphaModFix/>
          </a:blip>
          <a:stretch>
            <a:fillRect/>
          </a:stretch>
        </p:blipFill>
        <p:spPr>
          <a:xfrm>
            <a:off x="12504420" y="0"/>
            <a:ext cx="2125980" cy="2125980"/>
          </a:xfrm>
          <a:prstGeom prst="rect">
            <a:avLst/>
          </a:prstGeom>
          <a:noFill/>
          <a:ln>
            <a:noFill/>
          </a:ln>
        </p:spPr>
      </p:pic>
      <p:sp>
        <p:nvSpPr>
          <p:cNvPr id="160" name="Google Shape;160;g132216e2be5_1_22"/>
          <p:cNvSpPr txBox="1"/>
          <p:nvPr/>
        </p:nvSpPr>
        <p:spPr>
          <a:xfrm>
            <a:off x="1044540" y="1367640"/>
            <a:ext cx="12541200" cy="1911600"/>
          </a:xfrm>
          <a:prstGeom prst="rect">
            <a:avLst/>
          </a:prstGeom>
          <a:noFill/>
          <a:ln>
            <a:noFill/>
          </a:ln>
        </p:spPr>
        <p:txBody>
          <a:bodyPr spcFirstLastPara="1" wrap="square" lIns="109700" tIns="109700" rIns="109700" bIns="109700" anchor="t" anchorCtr="0">
            <a:spAutoFit/>
          </a:bodyPr>
          <a:lstStyle/>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How many people </a:t>
            </a:r>
            <a:endParaRPr sz="6100">
              <a:solidFill>
                <a:schemeClr val="lt2"/>
              </a:solidFill>
              <a:latin typeface="Calibri"/>
              <a:ea typeface="Calibri"/>
              <a:cs typeface="Calibri"/>
              <a:sym typeface="Calibri"/>
            </a:endParaRPr>
          </a:p>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own a bike in the world?</a:t>
            </a:r>
            <a:endParaRPr sz="600">
              <a:solidFill>
                <a:schemeClr val="lt2"/>
              </a:solidFill>
            </a:endParaRPr>
          </a:p>
        </p:txBody>
      </p:sp>
      <p:sp>
        <p:nvSpPr>
          <p:cNvPr id="161" name="Google Shape;161;g132216e2be5_1_22"/>
          <p:cNvSpPr/>
          <p:nvPr/>
        </p:nvSpPr>
        <p:spPr>
          <a:xfrm>
            <a:off x="4261918" y="3673422"/>
            <a:ext cx="2856000" cy="1123200"/>
          </a:xfrm>
          <a:prstGeom prst="ellipse">
            <a:avLst/>
          </a:prstGeom>
          <a:noFill/>
          <a:ln w="57150" cap="flat" cmpd="sng">
            <a:solidFill>
              <a:srgbClr val="FF0000"/>
            </a:solidFill>
            <a:prstDash val="solid"/>
            <a:miter lim="800000"/>
            <a:headEnd type="none" w="sm" len="sm"/>
            <a:tailEnd type="none" w="sm" len="sm"/>
          </a:ln>
        </p:spPr>
        <p:txBody>
          <a:bodyPr spcFirstLastPara="1" wrap="square" lIns="109700" tIns="54850" rIns="109700" bIns="54850" anchor="ctr" anchorCtr="0">
            <a:noAutofit/>
          </a:bodyPr>
          <a:lstStyle/>
          <a:p>
            <a:pPr marL="0" marR="0" lvl="0" indent="0" algn="ctr" rtl="0">
              <a:spcBef>
                <a:spcPts val="0"/>
              </a:spcBef>
              <a:spcAft>
                <a:spcPts val="0"/>
              </a:spcAft>
              <a:buNone/>
            </a:pPr>
            <a:endParaRPr sz="2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715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32216e2be5_1_9"/>
          <p:cNvSpPr txBox="1">
            <a:spLocks noGrp="1"/>
          </p:cNvSpPr>
          <p:nvPr>
            <p:ph type="body" idx="1"/>
          </p:nvPr>
        </p:nvSpPr>
        <p:spPr>
          <a:xfrm>
            <a:off x="1114828" y="4773253"/>
            <a:ext cx="2566500" cy="1800300"/>
          </a:xfrm>
          <a:prstGeom prst="rect">
            <a:avLst/>
          </a:prstGeom>
          <a:noFill/>
          <a:ln>
            <a:noFill/>
          </a:ln>
        </p:spPr>
        <p:txBody>
          <a:bodyPr spcFirstLastPara="1" wrap="square" lIns="109700" tIns="54850" rIns="109700" bIns="54850" anchor="t" anchorCtr="0">
            <a:noAutofit/>
          </a:bodyPr>
          <a:lstStyle/>
          <a:p>
            <a:pPr marL="0" lvl="0" indent="0" algn="l" rtl="0">
              <a:lnSpc>
                <a:spcPct val="90000"/>
              </a:lnSpc>
              <a:spcBef>
                <a:spcPts val="0"/>
              </a:spcBef>
              <a:spcAft>
                <a:spcPts val="0"/>
              </a:spcAft>
              <a:buClr>
                <a:srgbClr val="888888"/>
              </a:buClr>
              <a:buSzPts val="5800"/>
              <a:buNone/>
            </a:pPr>
            <a:r>
              <a:rPr lang="en-US" sz="5800">
                <a:latin typeface="Calibri"/>
                <a:ea typeface="Calibri"/>
                <a:cs typeface="Calibri"/>
                <a:sym typeface="Calibri"/>
              </a:rPr>
              <a:t>Yes</a:t>
            </a:r>
            <a:endParaRPr sz="5800">
              <a:latin typeface="Calibri"/>
              <a:ea typeface="Calibri"/>
              <a:cs typeface="Calibri"/>
              <a:sym typeface="Calibri"/>
            </a:endParaRPr>
          </a:p>
          <a:p>
            <a:pPr marL="0" lvl="0" indent="0" algn="l" rtl="0">
              <a:lnSpc>
                <a:spcPct val="90000"/>
              </a:lnSpc>
              <a:spcBef>
                <a:spcPts val="0"/>
              </a:spcBef>
              <a:spcAft>
                <a:spcPts val="0"/>
              </a:spcAft>
              <a:buClr>
                <a:srgbClr val="888888"/>
              </a:buClr>
              <a:buSzPts val="5800"/>
              <a:buNone/>
            </a:pPr>
            <a:endParaRPr sz="5800">
              <a:latin typeface="Calibri"/>
              <a:ea typeface="Calibri"/>
              <a:cs typeface="Calibri"/>
              <a:sym typeface="Calibri"/>
            </a:endParaRPr>
          </a:p>
        </p:txBody>
      </p:sp>
      <p:sp>
        <p:nvSpPr>
          <p:cNvPr id="168" name="Google Shape;168;g132216e2be5_1_9"/>
          <p:cNvSpPr txBox="1"/>
          <p:nvPr/>
        </p:nvSpPr>
        <p:spPr>
          <a:xfrm>
            <a:off x="5699977" y="4834782"/>
            <a:ext cx="2566500" cy="1800300"/>
          </a:xfrm>
          <a:prstGeom prst="rect">
            <a:avLst/>
          </a:prstGeom>
          <a:noFill/>
          <a:ln>
            <a:noFill/>
          </a:ln>
        </p:spPr>
        <p:txBody>
          <a:bodyPr spcFirstLastPara="1" wrap="square" lIns="109700" tIns="54850" rIns="109700" bIns="54850" anchor="t" anchorCtr="0">
            <a:normAutofit/>
          </a:bodyPr>
          <a:lstStyle/>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No</a:t>
            </a:r>
            <a:endParaRPr sz="5800">
              <a:latin typeface="Calibri"/>
              <a:ea typeface="Calibri"/>
              <a:cs typeface="Calibri"/>
              <a:sym typeface="Calibri"/>
            </a:endParaRPr>
          </a:p>
          <a:p>
            <a:pPr marL="0" marR="0" lvl="0" indent="0" algn="l" rtl="0">
              <a:lnSpc>
                <a:spcPct val="90000"/>
              </a:lnSpc>
              <a:spcBef>
                <a:spcPts val="0"/>
              </a:spcBef>
              <a:spcAft>
                <a:spcPts val="0"/>
              </a:spcAft>
              <a:buClr>
                <a:srgbClr val="888888"/>
              </a:buClr>
              <a:buSzPts val="5800"/>
              <a:buFont typeface="Arial"/>
              <a:buNone/>
            </a:pPr>
            <a:r>
              <a:rPr lang="en-US" sz="5800">
                <a:latin typeface="Calibri"/>
                <a:ea typeface="Calibri"/>
                <a:cs typeface="Calibri"/>
                <a:sym typeface="Calibri"/>
              </a:rPr>
              <a:t> </a:t>
            </a:r>
            <a:endParaRPr sz="5800">
              <a:latin typeface="Calibri"/>
              <a:ea typeface="Calibri"/>
              <a:cs typeface="Calibri"/>
              <a:sym typeface="Calibri"/>
            </a:endParaRPr>
          </a:p>
        </p:txBody>
      </p:sp>
      <p:pic>
        <p:nvPicPr>
          <p:cNvPr id="169" name="Google Shape;169;g132216e2be5_1_9"/>
          <p:cNvPicPr preferRelativeResize="0"/>
          <p:nvPr/>
        </p:nvPicPr>
        <p:blipFill>
          <a:blip r:embed="rId3">
            <a:alphaModFix/>
          </a:blip>
          <a:stretch>
            <a:fillRect/>
          </a:stretch>
        </p:blipFill>
        <p:spPr>
          <a:xfrm>
            <a:off x="12504420" y="0"/>
            <a:ext cx="2125980" cy="2125980"/>
          </a:xfrm>
          <a:prstGeom prst="rect">
            <a:avLst/>
          </a:prstGeom>
          <a:noFill/>
          <a:ln>
            <a:noFill/>
          </a:ln>
        </p:spPr>
      </p:pic>
      <p:sp>
        <p:nvSpPr>
          <p:cNvPr id="170" name="Google Shape;170;g132216e2be5_1_9"/>
          <p:cNvSpPr txBox="1"/>
          <p:nvPr/>
        </p:nvSpPr>
        <p:spPr>
          <a:xfrm>
            <a:off x="1044540" y="1752180"/>
            <a:ext cx="12541200" cy="1911600"/>
          </a:xfrm>
          <a:prstGeom prst="rect">
            <a:avLst/>
          </a:prstGeom>
          <a:noFill/>
          <a:ln>
            <a:noFill/>
          </a:ln>
        </p:spPr>
        <p:txBody>
          <a:bodyPr spcFirstLastPara="1" wrap="square" lIns="109700" tIns="109700" rIns="109700" bIns="109700" anchor="t" anchorCtr="0">
            <a:spAutoFit/>
          </a:bodyPr>
          <a:lstStyle/>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Would you ride your bike, </a:t>
            </a:r>
            <a:endParaRPr sz="6100">
              <a:solidFill>
                <a:schemeClr val="lt2"/>
              </a:solidFill>
              <a:latin typeface="Calibri"/>
              <a:ea typeface="Calibri"/>
              <a:cs typeface="Calibri"/>
              <a:sym typeface="Calibri"/>
            </a:endParaRPr>
          </a:p>
          <a:p>
            <a:pPr marL="0" lvl="0" indent="0" algn="ctr" rtl="0">
              <a:lnSpc>
                <a:spcPct val="90000"/>
              </a:lnSpc>
              <a:spcBef>
                <a:spcPts val="0"/>
              </a:spcBef>
              <a:spcAft>
                <a:spcPts val="0"/>
              </a:spcAft>
              <a:buNone/>
            </a:pPr>
            <a:r>
              <a:rPr lang="en-US" sz="6100">
                <a:solidFill>
                  <a:schemeClr val="lt2"/>
                </a:solidFill>
                <a:latin typeface="Calibri"/>
                <a:ea typeface="Calibri"/>
                <a:cs typeface="Calibri"/>
                <a:sym typeface="Calibri"/>
              </a:rPr>
              <a:t>if they paid you? </a:t>
            </a:r>
            <a:endParaRPr sz="600">
              <a:solidFill>
                <a:schemeClr val="lt2"/>
              </a:solidFill>
            </a:endParaRPr>
          </a:p>
        </p:txBody>
      </p:sp>
      <p:sp>
        <p:nvSpPr>
          <p:cNvPr id="171" name="Google Shape;171;g132216e2be5_1_9"/>
          <p:cNvSpPr txBox="1"/>
          <p:nvPr/>
        </p:nvSpPr>
        <p:spPr>
          <a:xfrm>
            <a:off x="9244831" y="4956120"/>
            <a:ext cx="4408500" cy="1800300"/>
          </a:xfrm>
          <a:prstGeom prst="rect">
            <a:avLst/>
          </a:prstGeom>
          <a:noFill/>
          <a:ln>
            <a:noFill/>
          </a:ln>
        </p:spPr>
        <p:txBody>
          <a:bodyPr spcFirstLastPara="1" wrap="square" lIns="109700" tIns="54850" rIns="109700" bIns="54850" anchor="t" anchorCtr="0">
            <a:normAutofit fontScale="70000"/>
          </a:bodyPr>
          <a:lstStyle/>
          <a:p>
            <a:pPr marL="0" marR="0" lvl="0" indent="0" algn="l" rtl="0">
              <a:lnSpc>
                <a:spcPct val="90000"/>
              </a:lnSpc>
              <a:spcBef>
                <a:spcPts val="0"/>
              </a:spcBef>
              <a:spcAft>
                <a:spcPts val="0"/>
              </a:spcAft>
              <a:buClr>
                <a:srgbClr val="888888"/>
              </a:buClr>
              <a:buSzPct val="100000"/>
              <a:buFont typeface="Arial"/>
              <a:buNone/>
            </a:pPr>
            <a:r>
              <a:rPr lang="en-US" sz="5800">
                <a:latin typeface="Calibri"/>
                <a:ea typeface="Calibri"/>
                <a:cs typeface="Calibri"/>
                <a:sym typeface="Calibri"/>
              </a:rPr>
              <a:t>Only if it were enough money</a:t>
            </a:r>
            <a:endParaRPr sz="5800">
              <a:latin typeface="Calibri"/>
              <a:ea typeface="Calibri"/>
              <a:cs typeface="Calibri"/>
              <a:sym typeface="Calibri"/>
            </a:endParaRPr>
          </a:p>
          <a:p>
            <a:pPr marL="0" marR="0" lvl="0" indent="0" algn="l" rtl="0">
              <a:lnSpc>
                <a:spcPct val="90000"/>
              </a:lnSpc>
              <a:spcBef>
                <a:spcPts val="0"/>
              </a:spcBef>
              <a:spcAft>
                <a:spcPts val="0"/>
              </a:spcAft>
              <a:buClr>
                <a:srgbClr val="888888"/>
              </a:buClr>
              <a:buSzPct val="100000"/>
              <a:buFont typeface="Arial"/>
              <a:buNone/>
            </a:pPr>
            <a:r>
              <a:rPr lang="en-US" sz="5800">
                <a:latin typeface="Calibri"/>
                <a:ea typeface="Calibri"/>
                <a:cs typeface="Calibri"/>
                <a:sym typeface="Calibri"/>
              </a:rPr>
              <a:t> </a:t>
            </a:r>
            <a:endParaRPr sz="58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120f4ff5dbd_0_0"/>
          <p:cNvPicPr preferRelativeResize="0"/>
          <p:nvPr/>
        </p:nvPicPr>
        <p:blipFill rotWithShape="1">
          <a:blip r:embed="rId3">
            <a:alphaModFix/>
          </a:blip>
          <a:srcRect/>
          <a:stretch/>
        </p:blipFill>
        <p:spPr>
          <a:xfrm>
            <a:off x="250950" y="2674264"/>
            <a:ext cx="2017500" cy="2881079"/>
          </a:xfrm>
          <a:prstGeom prst="rect">
            <a:avLst/>
          </a:prstGeom>
          <a:noFill/>
          <a:ln>
            <a:noFill/>
          </a:ln>
        </p:spPr>
      </p:pic>
      <p:sp>
        <p:nvSpPr>
          <p:cNvPr id="177" name="Google Shape;177;g120f4ff5dbd_0_0"/>
          <p:cNvSpPr txBox="1">
            <a:spLocks noGrp="1"/>
          </p:cNvSpPr>
          <p:nvPr>
            <p:ph type="body" idx="1"/>
          </p:nvPr>
        </p:nvSpPr>
        <p:spPr>
          <a:xfrm>
            <a:off x="5607958" y="930656"/>
            <a:ext cx="7769100" cy="604800"/>
          </a:xfrm>
          <a:prstGeom prst="rect">
            <a:avLst/>
          </a:prstGeom>
          <a:noFill/>
          <a:ln>
            <a:noFill/>
          </a:ln>
        </p:spPr>
        <p:txBody>
          <a:bodyPr spcFirstLastPara="1" wrap="square" lIns="109700" tIns="54850" rIns="109700" bIns="54850" anchor="t" anchorCtr="0">
            <a:noAutofit/>
          </a:bodyPr>
          <a:lstStyle/>
          <a:p>
            <a:pPr marL="0" lvl="0" indent="0" algn="ctr" rtl="0">
              <a:lnSpc>
                <a:spcPct val="100000"/>
              </a:lnSpc>
              <a:spcBef>
                <a:spcPts val="0"/>
              </a:spcBef>
              <a:spcAft>
                <a:spcPts val="0"/>
              </a:spcAft>
              <a:buClr>
                <a:srgbClr val="034EA2"/>
              </a:buClr>
              <a:buSzPts val="3000"/>
              <a:buNone/>
            </a:pPr>
            <a:r>
              <a:rPr lang="en-US" sz="3500" b="1">
                <a:solidFill>
                  <a:srgbClr val="034EA2"/>
                </a:solidFill>
              </a:rPr>
              <a:t>BICIFICATION </a:t>
            </a:r>
            <a:endParaRPr sz="3500">
              <a:solidFill>
                <a:srgbClr val="333333"/>
              </a:solidFill>
            </a:endParaRPr>
          </a:p>
          <a:p>
            <a:pPr marL="0" lvl="0" indent="0" algn="ctr" rtl="0">
              <a:lnSpc>
                <a:spcPct val="100000"/>
              </a:lnSpc>
              <a:spcBef>
                <a:spcPts val="1200"/>
              </a:spcBef>
              <a:spcAft>
                <a:spcPts val="0"/>
              </a:spcAft>
              <a:buClr>
                <a:srgbClr val="4F8833"/>
              </a:buClr>
              <a:buSzPts val="3600"/>
              <a:buNone/>
            </a:pPr>
            <a:r>
              <a:rPr lang="en-US">
                <a:solidFill>
                  <a:srgbClr val="4F8833"/>
                </a:solidFill>
              </a:rPr>
              <a:t>Supporting modal shift and bicycle use through gamification and rewarding</a:t>
            </a:r>
            <a:endParaRPr sz="3000">
              <a:solidFill>
                <a:srgbClr val="4F8833"/>
              </a:solidFill>
            </a:endParaRPr>
          </a:p>
        </p:txBody>
      </p:sp>
      <p:pic>
        <p:nvPicPr>
          <p:cNvPr id="178" name="Google Shape;178;g120f4ff5dbd_0_0"/>
          <p:cNvPicPr preferRelativeResize="0"/>
          <p:nvPr/>
        </p:nvPicPr>
        <p:blipFill rotWithShape="1">
          <a:blip r:embed="rId4">
            <a:alphaModFix/>
          </a:blip>
          <a:srcRect/>
          <a:stretch/>
        </p:blipFill>
        <p:spPr>
          <a:xfrm>
            <a:off x="8089499" y="5518936"/>
            <a:ext cx="687778" cy="974256"/>
          </a:xfrm>
          <a:prstGeom prst="rect">
            <a:avLst/>
          </a:prstGeom>
          <a:noFill/>
          <a:ln>
            <a:noFill/>
          </a:ln>
        </p:spPr>
      </p:pic>
      <p:sp>
        <p:nvSpPr>
          <p:cNvPr id="179" name="Google Shape;179;g120f4ff5dbd_0_0"/>
          <p:cNvSpPr/>
          <p:nvPr/>
        </p:nvSpPr>
        <p:spPr>
          <a:xfrm>
            <a:off x="8777288" y="5192220"/>
            <a:ext cx="1824600" cy="4047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34EA2"/>
                </a:solidFill>
                <a:latin typeface="Calibri"/>
                <a:ea typeface="Calibri"/>
                <a:cs typeface="Calibri"/>
                <a:sym typeface="Calibri"/>
              </a:rPr>
              <a:t>Project partners</a:t>
            </a:r>
            <a:endParaRPr sz="1900" b="0" i="0" u="none" strike="noStrike" cap="none">
              <a:solidFill>
                <a:schemeClr val="dk1"/>
              </a:solidFill>
              <a:highlight>
                <a:srgbClr val="FFFF00"/>
              </a:highlight>
              <a:latin typeface="Arial"/>
              <a:ea typeface="Arial"/>
              <a:cs typeface="Arial"/>
              <a:sym typeface="Arial"/>
            </a:endParaRPr>
          </a:p>
        </p:txBody>
      </p:sp>
      <p:sp>
        <p:nvSpPr>
          <p:cNvPr id="180" name="Google Shape;180;g120f4ff5dbd_0_0"/>
          <p:cNvSpPr/>
          <p:nvPr/>
        </p:nvSpPr>
        <p:spPr>
          <a:xfrm>
            <a:off x="6844980" y="3719386"/>
            <a:ext cx="5689200" cy="649500"/>
          </a:xfrm>
          <a:prstGeom prst="rect">
            <a:avLst/>
          </a:prstGeom>
          <a:noFill/>
          <a:ln>
            <a:noFill/>
          </a:ln>
        </p:spPr>
        <p:txBody>
          <a:bodyPr spcFirstLastPara="1" wrap="square" lIns="109700" tIns="54850" rIns="109700" bIns="54850"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en-US" sz="3600" b="0" i="0" u="none" strike="noStrike" cap="none">
                <a:solidFill>
                  <a:srgbClr val="013A78"/>
                </a:solidFill>
                <a:latin typeface="Arial"/>
                <a:ea typeface="Arial"/>
                <a:cs typeface="Arial"/>
                <a:sym typeface="Arial"/>
              </a:rPr>
              <a:t>Project introduction</a:t>
            </a:r>
            <a:endParaRPr sz="3600" b="0" i="0" u="none" strike="noStrike" cap="none">
              <a:solidFill>
                <a:srgbClr val="013A78"/>
              </a:solidFill>
              <a:latin typeface="Arial"/>
              <a:ea typeface="Arial"/>
              <a:cs typeface="Arial"/>
              <a:sym typeface="Arial"/>
            </a:endParaRPr>
          </a:p>
        </p:txBody>
      </p:sp>
      <p:pic>
        <p:nvPicPr>
          <p:cNvPr id="181" name="Google Shape;181;g120f4ff5dbd_0_0"/>
          <p:cNvPicPr preferRelativeResize="0"/>
          <p:nvPr/>
        </p:nvPicPr>
        <p:blipFill rotWithShape="1">
          <a:blip r:embed="rId5">
            <a:alphaModFix/>
          </a:blip>
          <a:srcRect/>
          <a:stretch/>
        </p:blipFill>
        <p:spPr>
          <a:xfrm>
            <a:off x="9072706" y="5518950"/>
            <a:ext cx="974249" cy="974249"/>
          </a:xfrm>
          <a:prstGeom prst="rect">
            <a:avLst/>
          </a:prstGeom>
          <a:noFill/>
          <a:ln>
            <a:noFill/>
          </a:ln>
        </p:spPr>
      </p:pic>
      <p:pic>
        <p:nvPicPr>
          <p:cNvPr id="182" name="Google Shape;182;g120f4ff5dbd_0_0"/>
          <p:cNvPicPr preferRelativeResize="0"/>
          <p:nvPr/>
        </p:nvPicPr>
        <p:blipFill rotWithShape="1">
          <a:blip r:embed="rId6">
            <a:alphaModFix/>
          </a:blip>
          <a:srcRect/>
          <a:stretch/>
        </p:blipFill>
        <p:spPr>
          <a:xfrm>
            <a:off x="10342380" y="5667404"/>
            <a:ext cx="974250" cy="649488"/>
          </a:xfrm>
          <a:prstGeom prst="rect">
            <a:avLst/>
          </a:prstGeom>
          <a:noFill/>
          <a:ln>
            <a:noFill/>
          </a:ln>
        </p:spPr>
      </p:pic>
      <p:pic>
        <p:nvPicPr>
          <p:cNvPr id="183" name="Google Shape;183;g120f4ff5dbd_0_0" descr="Assistant professor in Naval Architecture,KTH Royal Institute of Technology"/>
          <p:cNvPicPr preferRelativeResize="0"/>
          <p:nvPr/>
        </p:nvPicPr>
        <p:blipFill rotWithShape="1">
          <a:blip r:embed="rId7">
            <a:alphaModFix/>
          </a:blip>
          <a:srcRect/>
          <a:stretch/>
        </p:blipFill>
        <p:spPr>
          <a:xfrm>
            <a:off x="5554054" y="6387433"/>
            <a:ext cx="1474040" cy="1354352"/>
          </a:xfrm>
          <a:prstGeom prst="rect">
            <a:avLst/>
          </a:prstGeom>
          <a:noFill/>
          <a:ln>
            <a:noFill/>
          </a:ln>
        </p:spPr>
      </p:pic>
      <p:pic>
        <p:nvPicPr>
          <p:cNvPr id="184" name="Google Shape;184;g120f4ff5dbd_0_0" descr="İstanbul (Metropolitan Municipality, Turkey)"/>
          <p:cNvPicPr preferRelativeResize="0"/>
          <p:nvPr/>
        </p:nvPicPr>
        <p:blipFill rotWithShape="1">
          <a:blip r:embed="rId8">
            <a:alphaModFix/>
          </a:blip>
          <a:srcRect l="7294" t="7220" r="7294" b="7221"/>
          <a:stretch/>
        </p:blipFill>
        <p:spPr>
          <a:xfrm>
            <a:off x="11236588" y="6387407"/>
            <a:ext cx="2028180" cy="1354380"/>
          </a:xfrm>
          <a:prstGeom prst="rect">
            <a:avLst/>
          </a:prstGeom>
          <a:noFill/>
          <a:ln>
            <a:noFill/>
          </a:ln>
        </p:spPr>
      </p:pic>
      <p:pic>
        <p:nvPicPr>
          <p:cNvPr id="185" name="Google Shape;185;g120f4ff5dbd_0_0" descr="AI4Cities | Partners"/>
          <p:cNvPicPr preferRelativeResize="0"/>
          <p:nvPr/>
        </p:nvPicPr>
        <p:blipFill rotWithShape="1">
          <a:blip r:embed="rId9">
            <a:alphaModFix/>
          </a:blip>
          <a:srcRect/>
          <a:stretch/>
        </p:blipFill>
        <p:spPr>
          <a:xfrm>
            <a:off x="9084692" y="6853039"/>
            <a:ext cx="2294169" cy="695122"/>
          </a:xfrm>
          <a:prstGeom prst="rect">
            <a:avLst/>
          </a:prstGeom>
          <a:noFill/>
          <a:ln>
            <a:noFill/>
          </a:ln>
        </p:spPr>
      </p:pic>
      <p:pic>
        <p:nvPicPr>
          <p:cNvPr id="186" name="Google Shape;186;g120f4ff5dbd_0_0" descr="European Web Site on Integration - European Commission"/>
          <p:cNvPicPr preferRelativeResize="0"/>
          <p:nvPr/>
        </p:nvPicPr>
        <p:blipFill rotWithShape="1">
          <a:blip r:embed="rId10">
            <a:alphaModFix/>
          </a:blip>
          <a:srcRect/>
          <a:stretch/>
        </p:blipFill>
        <p:spPr>
          <a:xfrm>
            <a:off x="7154243" y="6552760"/>
            <a:ext cx="1824608" cy="1023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a:spLocks noGrp="1"/>
          </p:cNvSpPr>
          <p:nvPr>
            <p:ph type="body" idx="1"/>
          </p:nvPr>
        </p:nvSpPr>
        <p:spPr>
          <a:xfrm>
            <a:off x="449513" y="485597"/>
            <a:ext cx="11186400" cy="864000"/>
          </a:xfrm>
          <a:prstGeom prst="rect">
            <a:avLst/>
          </a:prstGeom>
          <a:noFill/>
          <a:ln>
            <a:noFill/>
          </a:ln>
        </p:spPr>
        <p:txBody>
          <a:bodyPr spcFirstLastPara="1" wrap="square" lIns="109700" tIns="54850" rIns="109700" bIns="54850" anchor="t" anchorCtr="0">
            <a:noAutofit/>
          </a:bodyPr>
          <a:lstStyle/>
          <a:p>
            <a:pPr marL="0" lvl="0" indent="0" algn="l" rtl="0">
              <a:lnSpc>
                <a:spcPct val="100000"/>
              </a:lnSpc>
              <a:spcBef>
                <a:spcPts val="0"/>
              </a:spcBef>
              <a:spcAft>
                <a:spcPts val="0"/>
              </a:spcAft>
              <a:buClr>
                <a:srgbClr val="034EA2"/>
              </a:buClr>
              <a:buSzPts val="3800"/>
              <a:buNone/>
            </a:pPr>
            <a:r>
              <a:rPr lang="en-US" sz="3800" b="1">
                <a:solidFill>
                  <a:srgbClr val="034EA2"/>
                </a:solidFill>
              </a:rPr>
              <a:t>THE PROJECT IDEA AND OBJECTIVES</a:t>
            </a:r>
            <a:endParaRPr sz="3800" b="1">
              <a:solidFill>
                <a:srgbClr val="333333"/>
              </a:solidFill>
            </a:endParaRPr>
          </a:p>
        </p:txBody>
      </p:sp>
      <p:pic>
        <p:nvPicPr>
          <p:cNvPr id="192" name="Google Shape;192;p3"/>
          <p:cNvPicPr preferRelativeResize="0"/>
          <p:nvPr/>
        </p:nvPicPr>
        <p:blipFill rotWithShape="1">
          <a:blip r:embed="rId3">
            <a:alphaModFix/>
          </a:blip>
          <a:srcRect l="4989" r="3636" b="63975"/>
          <a:stretch/>
        </p:blipFill>
        <p:spPr>
          <a:xfrm>
            <a:off x="3169925" y="1911238"/>
            <a:ext cx="8006074" cy="2646074"/>
          </a:xfrm>
          <a:prstGeom prst="rect">
            <a:avLst/>
          </a:prstGeom>
          <a:noFill/>
          <a:ln>
            <a:noFill/>
          </a:ln>
        </p:spPr>
      </p:pic>
      <p:sp>
        <p:nvSpPr>
          <p:cNvPr id="193" name="Google Shape;193;p3"/>
          <p:cNvSpPr txBox="1"/>
          <p:nvPr/>
        </p:nvSpPr>
        <p:spPr>
          <a:xfrm>
            <a:off x="2894675" y="4653275"/>
            <a:ext cx="2815500" cy="25398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Char char="●"/>
            </a:pPr>
            <a:r>
              <a:rPr lang="en-US" sz="1700"/>
              <a:t>1,500 </a:t>
            </a:r>
            <a:r>
              <a:rPr lang="en-US" sz="1700" b="1"/>
              <a:t>users</a:t>
            </a:r>
            <a:r>
              <a:rPr lang="en-US" sz="1700"/>
              <a:t> in 3 cities by 2022</a:t>
            </a:r>
            <a:endParaRPr sz="1700"/>
          </a:p>
          <a:p>
            <a:pPr marL="457200" lvl="0" indent="-336550" algn="l" rtl="0">
              <a:spcBef>
                <a:spcPts val="0"/>
              </a:spcBef>
              <a:spcAft>
                <a:spcPts val="0"/>
              </a:spcAft>
              <a:buSzPts val="1700"/>
              <a:buChar char="●"/>
            </a:pPr>
            <a:r>
              <a:rPr lang="en-US" sz="1700"/>
              <a:t>100,000 users in 90 cities in the next 5 years</a:t>
            </a:r>
            <a:endParaRPr sz="1700"/>
          </a:p>
          <a:p>
            <a:pPr marL="457200" lvl="0" indent="-336550" algn="l" rtl="0">
              <a:spcBef>
                <a:spcPts val="0"/>
              </a:spcBef>
              <a:spcAft>
                <a:spcPts val="0"/>
              </a:spcAft>
              <a:buSzPts val="1700"/>
              <a:buChar char="●"/>
            </a:pPr>
            <a:r>
              <a:rPr lang="en-US" sz="1700"/>
              <a:t>40+ </a:t>
            </a:r>
            <a:r>
              <a:rPr lang="en-US" sz="1700" b="1"/>
              <a:t>local shops</a:t>
            </a:r>
            <a:r>
              <a:rPr lang="en-US" sz="1700"/>
              <a:t> where citizens can spend the credits they earned as they rode</a:t>
            </a:r>
            <a:endParaRPr sz="1700"/>
          </a:p>
        </p:txBody>
      </p:sp>
      <p:sp>
        <p:nvSpPr>
          <p:cNvPr id="194" name="Google Shape;194;p3"/>
          <p:cNvSpPr txBox="1"/>
          <p:nvPr/>
        </p:nvSpPr>
        <p:spPr>
          <a:xfrm>
            <a:off x="6075588" y="4695825"/>
            <a:ext cx="2479200" cy="175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A real time </a:t>
            </a:r>
            <a:r>
              <a:rPr lang="en-US" sz="1700" b="1"/>
              <a:t>Open Data Platform</a:t>
            </a:r>
            <a:r>
              <a:rPr lang="en-US" sz="1700"/>
              <a:t> with cycling trajectories and important indicators from pilot cities will be available to the public. </a:t>
            </a:r>
            <a:endParaRPr sz="1700"/>
          </a:p>
        </p:txBody>
      </p:sp>
      <p:sp>
        <p:nvSpPr>
          <p:cNvPr id="195" name="Google Shape;195;p3"/>
          <p:cNvSpPr txBox="1"/>
          <p:nvPr/>
        </p:nvSpPr>
        <p:spPr>
          <a:xfrm>
            <a:off x="8696788" y="4695825"/>
            <a:ext cx="24792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t>A </a:t>
            </a:r>
            <a:r>
              <a:rPr lang="en-US" sz="1700" b="1"/>
              <a:t>guidebook</a:t>
            </a:r>
            <a:r>
              <a:rPr lang="en-US" sz="1700"/>
              <a:t> for cities to be used as a roadmap towards the integration of bicycle trajectories data in their mobility planning strategies. </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cxnSp>
        <p:nvCxnSpPr>
          <p:cNvPr id="200" name="Google Shape;200;g120f4ff5dbd_0_264"/>
          <p:cNvCxnSpPr/>
          <p:nvPr/>
        </p:nvCxnSpPr>
        <p:spPr>
          <a:xfrm>
            <a:off x="11808288" y="7041168"/>
            <a:ext cx="2578800" cy="0"/>
          </a:xfrm>
          <a:prstGeom prst="straightConnector1">
            <a:avLst/>
          </a:prstGeom>
          <a:noFill/>
          <a:ln w="9525" cap="flat" cmpd="sng">
            <a:solidFill>
              <a:schemeClr val="lt1"/>
            </a:solidFill>
            <a:prstDash val="solid"/>
            <a:round/>
            <a:headEnd type="none" w="sm" len="sm"/>
            <a:tailEnd type="none" w="sm" len="sm"/>
          </a:ln>
        </p:spPr>
      </p:cxnSp>
      <p:sp>
        <p:nvSpPr>
          <p:cNvPr id="201" name="Google Shape;201;g120f4ff5dbd_0_264"/>
          <p:cNvSpPr/>
          <p:nvPr/>
        </p:nvSpPr>
        <p:spPr>
          <a:xfrm>
            <a:off x="13181184" y="2786832"/>
            <a:ext cx="1205700" cy="435900"/>
          </a:xfrm>
          <a:prstGeom prst="rect">
            <a:avLst/>
          </a:prstGeom>
          <a:noFill/>
          <a:ln>
            <a:noFill/>
          </a:ln>
        </p:spPr>
        <p:txBody>
          <a:bodyPr spcFirstLastPara="1" wrap="square" lIns="108000" tIns="54000" rIns="108000" bIns="54000" anchor="t" anchorCtr="0">
            <a:noAutofit/>
          </a:bodyPr>
          <a:lstStyle/>
          <a:p>
            <a:pPr marL="0"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FFFFFF"/>
                </a:solidFill>
                <a:latin typeface="Calibri"/>
                <a:ea typeface="Calibri"/>
                <a:cs typeface="Calibri"/>
                <a:sym typeface="Calibri"/>
              </a:rPr>
              <a:t>31-Dec-21</a:t>
            </a:r>
            <a:endParaRPr sz="1700" b="0" i="0" u="none" strike="noStrike" cap="none">
              <a:solidFill>
                <a:schemeClr val="dk1"/>
              </a:solidFill>
              <a:latin typeface="Arial"/>
              <a:ea typeface="Arial"/>
              <a:cs typeface="Arial"/>
              <a:sym typeface="Arial"/>
            </a:endParaRPr>
          </a:p>
        </p:txBody>
      </p:sp>
      <p:sp>
        <p:nvSpPr>
          <p:cNvPr id="202" name="Google Shape;202;g120f4ff5dbd_0_264"/>
          <p:cNvSpPr txBox="1"/>
          <p:nvPr/>
        </p:nvSpPr>
        <p:spPr>
          <a:xfrm>
            <a:off x="249696" y="12528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33333"/>
              </a:solidFill>
              <a:latin typeface="Calibri"/>
              <a:ea typeface="Calibri"/>
              <a:cs typeface="Calibri"/>
              <a:sym typeface="Calibri"/>
            </a:endParaRPr>
          </a:p>
        </p:txBody>
      </p:sp>
      <p:sp>
        <p:nvSpPr>
          <p:cNvPr id="203" name="Google Shape;203;g120f4ff5dbd_0_264"/>
          <p:cNvSpPr txBox="1"/>
          <p:nvPr/>
        </p:nvSpPr>
        <p:spPr>
          <a:xfrm>
            <a:off x="432576" y="308160"/>
            <a:ext cx="11185800" cy="1155300"/>
          </a:xfrm>
          <a:prstGeom prst="rect">
            <a:avLst/>
          </a:prstGeom>
          <a:noFill/>
          <a:ln>
            <a:noFill/>
          </a:ln>
        </p:spPr>
        <p:txBody>
          <a:bodyPr spcFirstLastPara="1" wrap="square" lIns="108000" tIns="54000" rIns="108000" bIns="540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034EA2"/>
                </a:solidFill>
                <a:latin typeface="Calibri"/>
                <a:ea typeface="Calibri"/>
                <a:cs typeface="Calibri"/>
                <a:sym typeface="Calibri"/>
              </a:rPr>
              <a:t>How the app and sensor work</a:t>
            </a:r>
            <a:endParaRPr sz="3400" b="1" i="0" u="none" strike="noStrike" cap="none">
              <a:solidFill>
                <a:srgbClr val="333333"/>
              </a:solidFill>
              <a:latin typeface="Calibri"/>
              <a:ea typeface="Calibri"/>
              <a:cs typeface="Calibri"/>
              <a:sym typeface="Calibri"/>
            </a:endParaRPr>
          </a:p>
        </p:txBody>
      </p:sp>
      <p:pic>
        <p:nvPicPr>
          <p:cNvPr id="204" name="Google Shape;204;g120f4ff5dbd_0_264" descr="BICIFICATION aims at supporting a modal shift towards green, active mobility through a reward-based gamification program, by proposing an advanced solution (TRL9) consisting of patented hardware and software for monitoring and rewarding bike trips reliably.&#10;&#10;Registered users receive monetary rewards by the local authorities, while cities benefit valuable and reliable trajectories data. Local shops are also supporters of the scheme, as they provide discounts based on the collected points. Thus, an additional benefit for the local communities is the promotion of purchases from local shops.&#10;&#10;During the project, 1,500 users in Braga, Istanbul and Tallinn, 3 different cities that are making great efforts to promote active mobility. , aiming at reaching 100,000 users in 90 cities in the next 5 years.&#10;&#10;&#10;This project is funded by EIT Urban Mobility, an initiative of the European Institute of Innovation and Technology (EIT), a body of the European Union. EIT Urban Mobility acts to accelerate positive change on mobility to make urban spaces more liveable. Learn more: eiturbanmobility.eu." title="Pin Bike in Bicification Project: in Istanbul - Tallinn - Braga">
            <a:hlinkClick r:id="rId3"/>
          </p:cNvPr>
          <p:cNvPicPr preferRelativeResize="0"/>
          <p:nvPr/>
        </p:nvPicPr>
        <p:blipFill rotWithShape="1">
          <a:blip r:embed="rId4">
            <a:alphaModFix/>
          </a:blip>
          <a:srcRect/>
          <a:stretch/>
        </p:blipFill>
        <p:spPr>
          <a:xfrm>
            <a:off x="3596685" y="1401870"/>
            <a:ext cx="7437040" cy="55777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 slides">
  <a:themeElements>
    <a:clrScheme name="Personalizados 6">
      <a:dk1>
        <a:srgbClr val="000000"/>
      </a:dk1>
      <a:lt1>
        <a:srgbClr val="FFFFFF"/>
      </a:lt1>
      <a:dk2>
        <a:srgbClr val="6AB645"/>
      </a:dk2>
      <a:lt2>
        <a:srgbClr val="024EA1"/>
      </a:lt2>
      <a:accent1>
        <a:srgbClr val="73C3ED"/>
      </a:accent1>
      <a:accent2>
        <a:srgbClr val="620E78"/>
      </a:accent2>
      <a:accent3>
        <a:srgbClr val="E64294"/>
      </a:accent3>
      <a:accent4>
        <a:srgbClr val="142C78"/>
      </a:accent4>
      <a:accent5>
        <a:srgbClr val="FCCC15"/>
      </a:accent5>
      <a:accent6>
        <a:srgbClr val="00AEA9"/>
      </a:accent6>
      <a:hlink>
        <a:srgbClr val="00AFA9"/>
      </a:hlink>
      <a:folHlink>
        <a:srgbClr val="6BB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blank slides">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544</Words>
  <Application>Microsoft Macintosh PowerPoint</Application>
  <PresentationFormat>Personalizzato</PresentationFormat>
  <Paragraphs>74</Paragraphs>
  <Slides>13</Slides>
  <Notes>13</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13</vt:i4>
      </vt:variant>
    </vt:vector>
  </HeadingPairs>
  <TitlesOfParts>
    <vt:vector size="18" baseType="lpstr">
      <vt:lpstr>Arial</vt:lpstr>
      <vt:lpstr>Calibri</vt:lpstr>
      <vt:lpstr>Merriweather</vt:lpstr>
      <vt:lpstr>Intro slides</vt:lpstr>
      <vt:lpstr>Text blank slides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Microsoft Office User</cp:lastModifiedBy>
  <cp:revision>1</cp:revision>
  <dcterms:created xsi:type="dcterms:W3CDTF">2021-06-08T15:47:24Z</dcterms:created>
  <dcterms:modified xsi:type="dcterms:W3CDTF">2022-06-13T15:46:59Z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0x010100F2256F60DD4E1E44A05B4B3041E7A683</vt:lpwstr>
  </property>
</Properties>
</file>