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6" r:id="rId3"/>
  </p:sldMasterIdLst>
  <p:notesMasterIdLst>
    <p:notesMasterId r:id="rId22"/>
  </p:notesMasterIdLst>
  <p:sldIdLst>
    <p:sldId id="256" r:id="rId4"/>
    <p:sldId id="394" r:id="rId5"/>
    <p:sldId id="339" r:id="rId6"/>
    <p:sldId id="397" r:id="rId7"/>
    <p:sldId id="401" r:id="rId8"/>
    <p:sldId id="400" r:id="rId9"/>
    <p:sldId id="419" r:id="rId10"/>
    <p:sldId id="261" r:id="rId11"/>
    <p:sldId id="406" r:id="rId12"/>
    <p:sldId id="422" r:id="rId13"/>
    <p:sldId id="435" r:id="rId14"/>
    <p:sldId id="425" r:id="rId15"/>
    <p:sldId id="428" r:id="rId16"/>
    <p:sldId id="427" r:id="rId17"/>
    <p:sldId id="426" r:id="rId18"/>
    <p:sldId id="407" r:id="rId19"/>
    <p:sldId id="448" r:id="rId20"/>
    <p:sldId id="436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9BC9"/>
    <a:srgbClr val="FBFBFC"/>
    <a:srgbClr val="FECD20"/>
    <a:srgbClr val="FECE1F"/>
    <a:srgbClr val="0E9ACB"/>
    <a:srgbClr val="EA4F45"/>
    <a:srgbClr val="2CA593"/>
    <a:srgbClr val="FF8F1C"/>
    <a:srgbClr val="3BBAA9"/>
    <a:srgbClr val="2F9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6"/>
    <p:restoredTop sz="86465"/>
  </p:normalViewPr>
  <p:slideViewPr>
    <p:cSldViewPr snapToGrid="0" snapToObjects="1">
      <p:cViewPr varScale="1">
        <p:scale>
          <a:sx n="121" d="100"/>
          <a:sy n="121" d="100"/>
        </p:scale>
        <p:origin x="90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Collection and charging</c:v>
                </c:pt>
              </c:strCache>
            </c:strRef>
          </c:tx>
          <c:spPr>
            <a:solidFill>
              <a:srgbClr val="EB4E45"/>
            </a:solidFill>
            <a:ln>
              <a:noFill/>
            </a:ln>
            <a:effectLst/>
          </c:spPr>
          <c:invertIfNegative val="0"/>
          <c:cat>
            <c:strRef>
              <c:f>Feuil1!$A$2:$A$3</c:f>
              <c:strCache>
                <c:ptCount val="2"/>
                <c:pt idx="0">
                  <c:v>Dockless</c:v>
                </c:pt>
                <c:pt idx="1">
                  <c:v>Dock-based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7F-5D44-BFFC-B11B25C448F0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Repair and maintenance</c:v>
                </c:pt>
              </c:strCache>
            </c:strRef>
          </c:tx>
          <c:spPr>
            <a:solidFill>
              <a:srgbClr val="1C9BC9"/>
            </a:solidFill>
            <a:ln>
              <a:noFill/>
            </a:ln>
            <a:effectLst/>
          </c:spPr>
          <c:invertIfNegative val="0"/>
          <c:cat>
            <c:strRef>
              <c:f>Feuil1!$A$2:$A$3</c:f>
              <c:strCache>
                <c:ptCount val="2"/>
                <c:pt idx="0">
                  <c:v>Dockless</c:v>
                </c:pt>
                <c:pt idx="1">
                  <c:v>Dock-based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0.8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7F-5D44-BFFC-B11B25C448F0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Bank fees</c:v>
                </c:pt>
              </c:strCache>
            </c:strRef>
          </c:tx>
          <c:spPr>
            <a:solidFill>
              <a:srgbClr val="33AC8D"/>
            </a:solidFill>
            <a:ln>
              <a:noFill/>
            </a:ln>
            <a:effectLst/>
          </c:spPr>
          <c:invertIfNegative val="0"/>
          <c:cat>
            <c:strRef>
              <c:f>Feuil1!$A$2:$A$3</c:f>
              <c:strCache>
                <c:ptCount val="2"/>
                <c:pt idx="0">
                  <c:v>Dockless</c:v>
                </c:pt>
                <c:pt idx="1">
                  <c:v>Dock-based</c:v>
                </c:pt>
              </c:strCache>
            </c:strRef>
          </c:cat>
          <c:val>
            <c:numRef>
              <c:f>Feuil1!$D$2:$D$3</c:f>
              <c:numCache>
                <c:formatCode>General</c:formatCode>
                <c:ptCount val="2"/>
                <c:pt idx="0">
                  <c:v>0.41</c:v>
                </c:pt>
                <c:pt idx="1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7F-5D44-BFFC-B11B25C448F0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Customer support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Feuil1!$A$2:$A$3</c:f>
              <c:strCache>
                <c:ptCount val="2"/>
                <c:pt idx="0">
                  <c:v>Dockless</c:v>
                </c:pt>
                <c:pt idx="1">
                  <c:v>Dock-based</c:v>
                </c:pt>
              </c:strCache>
            </c:strRef>
          </c:cat>
          <c:val>
            <c:numRef>
              <c:f>Feuil1!$E$2:$E$3</c:f>
              <c:numCache>
                <c:formatCode>General</c:formatCode>
                <c:ptCount val="2"/>
                <c:pt idx="0">
                  <c:v>0.06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7F-5D44-BFFC-B11B25C448F0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Insurance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Feuil1!$A$2:$A$3</c:f>
              <c:strCache>
                <c:ptCount val="2"/>
                <c:pt idx="0">
                  <c:v>Dockless</c:v>
                </c:pt>
                <c:pt idx="1">
                  <c:v>Dock-based</c:v>
                </c:pt>
              </c:strCache>
            </c:strRef>
          </c:cat>
          <c:val>
            <c:numRef>
              <c:f>Feuil1!$F$2:$F$3</c:f>
              <c:numCache>
                <c:formatCode>General</c:formatCode>
                <c:ptCount val="2"/>
                <c:pt idx="0">
                  <c:v>0.05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7F-5D44-BFFC-B11B25C44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4887791"/>
        <c:axId val="1345630655"/>
      </c:barChart>
      <c:catAx>
        <c:axId val="13248877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ea typeface="+mn-ea"/>
                <a:cs typeface="Futura" panose="020B0602020204020303" pitchFamily="34" charset="-79"/>
              </a:defRPr>
            </a:pPr>
            <a:endParaRPr lang="en-FR"/>
          </a:p>
        </c:txPr>
        <c:crossAx val="1345630655"/>
        <c:crosses val="autoZero"/>
        <c:auto val="1"/>
        <c:lblAlgn val="ctr"/>
        <c:lblOffset val="100"/>
        <c:noMultiLvlLbl val="0"/>
      </c:catAx>
      <c:valAx>
        <c:axId val="13456306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1324887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defRPr>
          </a:pPr>
          <a:endParaRPr lang="en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059B4-91A9-B04C-99A3-74184F7CCAA9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773FE-1D0D-8A4C-96DF-11810299607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0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Also</a:t>
            </a:r>
            <a:r>
              <a:rPr lang="fr-FR" dirty="0"/>
              <a:t>, </a:t>
            </a:r>
            <a:r>
              <a:rPr lang="fr-FR" dirty="0" err="1"/>
              <a:t>many</a:t>
            </a:r>
            <a:r>
              <a:rPr lang="fr-FR" dirty="0"/>
              <a:t> of non-</a:t>
            </a:r>
            <a:r>
              <a:rPr lang="fr-FR" dirty="0" err="1"/>
              <a:t>locked</a:t>
            </a:r>
            <a:r>
              <a:rPr lang="fr-FR" dirty="0"/>
              <a:t> scooters have been </a:t>
            </a:r>
            <a:r>
              <a:rPr lang="fr-FR" dirty="0" err="1"/>
              <a:t>destroyed</a:t>
            </a:r>
            <a:r>
              <a:rPr lang="fr-FR" dirty="0"/>
              <a:t> or </a:t>
            </a:r>
            <a:r>
              <a:rPr lang="fr-FR" dirty="0" err="1"/>
              <a:t>damaged</a:t>
            </a:r>
            <a:r>
              <a:rPr lang="fr-FR" dirty="0"/>
              <a:t> </a:t>
            </a:r>
            <a:r>
              <a:rPr lang="fr-FR" dirty="0" err="1"/>
              <a:t>bringing</a:t>
            </a:r>
            <a:r>
              <a:rPr lang="fr-FR" dirty="0"/>
              <a:t> the </a:t>
            </a:r>
            <a:r>
              <a:rPr lang="fr-FR" dirty="0" err="1"/>
              <a:t>lifespan</a:t>
            </a:r>
            <a:r>
              <a:rPr lang="fr-FR" dirty="0"/>
              <a:t> of scooters down to 3 </a:t>
            </a:r>
            <a:r>
              <a:rPr lang="fr-FR" dirty="0" err="1"/>
              <a:t>month</a:t>
            </a:r>
            <a:r>
              <a:rPr lang="fr-FR" dirty="0"/>
              <a:t> in </a:t>
            </a:r>
            <a:r>
              <a:rPr lang="fr-FR" dirty="0" err="1"/>
              <a:t>several</a:t>
            </a:r>
            <a:r>
              <a:rPr lang="fr-FR" dirty="0"/>
              <a:t> </a:t>
            </a:r>
            <a:r>
              <a:rPr lang="fr-FR" dirty="0" err="1"/>
              <a:t>cities</a:t>
            </a:r>
            <a:r>
              <a:rPr lang="fr-FR" dirty="0"/>
              <a:t> and </a:t>
            </a:r>
            <a:r>
              <a:rPr lang="fr-FR" dirty="0" err="1"/>
              <a:t>destroying</a:t>
            </a:r>
            <a:r>
              <a:rPr lang="fr-FR" dirty="0"/>
              <a:t> the service </a:t>
            </a:r>
            <a:r>
              <a:rPr lang="fr-FR" dirty="0" err="1"/>
              <a:t>economy</a:t>
            </a:r>
            <a:r>
              <a:rPr lang="fr-FR" dirty="0"/>
              <a:t>. In Marcel Franc, 150 scooters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found</a:t>
            </a:r>
            <a:r>
              <a:rPr lang="fr-FR" dirty="0"/>
              <a:t> in a </a:t>
            </a:r>
            <a:r>
              <a:rPr lang="fr-FR" dirty="0" err="1"/>
              <a:t>see</a:t>
            </a:r>
            <a:r>
              <a:rPr lang="fr-FR" dirty="0"/>
              <a:t> - </a:t>
            </a:r>
            <a:r>
              <a:rPr lang="fr-FR" dirty="0" err="1"/>
              <a:t>vandals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just</a:t>
            </a:r>
            <a:r>
              <a:rPr lang="fr-FR" dirty="0"/>
              <a:t> </a:t>
            </a:r>
            <a:r>
              <a:rPr lang="fr-FR" dirty="0" err="1"/>
              <a:t>trowing</a:t>
            </a:r>
            <a:r>
              <a:rPr lang="fr-FR" dirty="0"/>
              <a:t> </a:t>
            </a:r>
            <a:r>
              <a:rPr lang="fr-FR" dirty="0" err="1"/>
              <a:t>them</a:t>
            </a:r>
            <a:r>
              <a:rPr lang="fr-FR" dirty="0"/>
              <a:t> for fun.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76F1-EC14-FB4E-9044-455B2D3D123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899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5C61-C902-B942-A5EA-848285DF4B12}" type="datetime1">
              <a:rPr lang="fr-FR" smtClean="0"/>
              <a:t>22/06/2022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7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AB9D-BBB4-FF4E-BE73-94A80CBFC0F1}" type="datetime1">
              <a:rPr lang="fr-FR" smtClean="0"/>
              <a:t>22/06/2022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75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FDAC-D368-7E4B-A3A8-F22FBCEFA0DA}" type="datetime1">
              <a:rPr lang="fr-FR" smtClean="0"/>
              <a:t>22/06/2022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730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B2DC-2CEE-6A4D-BA78-99E1116B3D4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F399-1C24-7348-9F7A-930FB31A486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308D-241F-A942-8A99-9B843BC6EC7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E658-0D4F-464F-84BD-134FEFD882C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29D1-285D-F24B-97FE-D71E0C34F0F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45B1-DF25-5947-BDE9-11C45177FB0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C5EE-EE49-FE49-BC1F-2E36F917917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3DB6-2411-BC4C-B10A-5F69E0B2183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E233-0751-0A40-9BCA-211D05C7DC3E}" type="datetime1">
              <a:rPr lang="fr-FR" smtClean="0"/>
              <a:t>22/06/2022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62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E758-31E3-C54E-8AF4-E3076B53AD0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B186-86BD-9649-A06B-E96F5EB2FE6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2276-B86D-DF4C-806B-06075306CF7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C9AA-D0E5-554B-AB33-7CA9B3B5E65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6BE4-B6FA-904C-98B8-1B2B6BF3431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8132-1AE6-F44F-B996-DB598543B64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5539-DE6D-0242-B3D0-13C433EFDC9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E493-3FFA-474A-B31A-BA432DC28D4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6E6A-5072-BA45-B437-600CEF59765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CAF5-772F-9249-B366-62E5E3606D5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A058-2C17-0148-A097-02C1D2D22EA0}" type="datetime1">
              <a:rPr lang="fr-FR" smtClean="0"/>
              <a:t>22/06/2022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181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B0A5-F0D8-1648-B661-261C46A2071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3CD8-83EA-9D4E-9736-6BCA54C77EE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8DEB-59D7-B240-85E1-B8DD093A0A0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5AD9-C32D-3041-A01D-6DB7236C81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F6C2-BCFC-1846-ACCF-AED1D9EAB03C}" type="datetime1">
              <a:rPr lang="fr-FR" smtClean="0"/>
              <a:t>22/06/2022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97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579-DC91-4249-A2C7-F9D9A709EC21}" type="datetime1">
              <a:rPr lang="fr-FR" smtClean="0"/>
              <a:t>22/06/2022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8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BF4A-9484-5840-8601-EF916D9CB40F}" type="datetime1">
              <a:rPr lang="fr-FR" smtClean="0"/>
              <a:t>22/06/2022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72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E26B-CA67-5443-8699-677FE788C86B}" type="datetime1">
              <a:rPr lang="fr-FR" smtClean="0"/>
              <a:t>22/06/2022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87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916D-0B95-C84F-827F-C2FB1E3E06A4}" type="datetime1">
              <a:rPr lang="fr-FR" smtClean="0"/>
              <a:t>22/06/2022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0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A9BC-DB1E-BB4F-A9AE-D7BE16400F89}" type="datetime1">
              <a:rPr lang="fr-FR" smtClean="0"/>
              <a:t>22/06/2022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2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D0410-63E3-9E4F-8AE3-FB1C3D967CCD}" type="datetime1">
              <a:rPr lang="fr-FR" smtClean="0"/>
              <a:t>22/06/2022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F6D4F-E321-A946-90C5-CEF8F1A7B1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1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19F22-3B8B-2B44-BFCB-CA4C9CF012C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F6D4F-E321-A946-90C5-CEF8F1A7B1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5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60CC8-093B-164C-9222-AE204BE5559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22/06/2022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F6D4F-E321-A946-90C5-CEF8F1A7B1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2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4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tiff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tiff"/><Relationship Id="rId11" Type="http://schemas.openxmlformats.org/officeDocument/2006/relationships/image" Target="../media/image41.jpg"/><Relationship Id="rId5" Type="http://schemas.openxmlformats.org/officeDocument/2006/relationships/image" Target="../media/image35.tiff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Relationship Id="rId1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4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283242" y="6201222"/>
            <a:ext cx="3247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" panose="02000503020000020003" pitchFamily="2" charset="0"/>
                <a:ea typeface="Avenir Medium" charset="0"/>
                <a:cs typeface="Avenir Medium" charset="0"/>
              </a:rPr>
              <a:t>Future City Tech // June 2022</a:t>
            </a:r>
            <a:endParaRPr lang="fr-FR" b="1" dirty="0">
              <a:solidFill>
                <a:schemeClr val="bg1"/>
              </a:solidFill>
              <a:latin typeface="Avenir" panose="02000503020000020003" pitchFamily="2" charset="0"/>
              <a:ea typeface="Avenir Medium" charset="0"/>
              <a:cs typeface="Avenir Medium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-2229852" y="-2117558"/>
            <a:ext cx="5212080" cy="5212080"/>
          </a:xfrm>
          <a:prstGeom prst="ellipse">
            <a:avLst/>
          </a:prstGeom>
          <a:noFill/>
          <a:ln w="762000">
            <a:solidFill>
              <a:srgbClr val="FEC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887326" y="-1138990"/>
            <a:ext cx="5214889" cy="12403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0" b="1" dirty="0">
                <a:solidFill>
                  <a:srgbClr val="1D9BC9"/>
                </a:solidFill>
                <a:latin typeface="Modulus Medium" charset="0"/>
                <a:ea typeface="Modulus Medium" charset="0"/>
                <a:cs typeface="Modulus Medium" charset="0"/>
              </a:rPr>
              <a:t>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242" y="2284146"/>
            <a:ext cx="3663991" cy="170408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F8D2AE0-B9F8-0E4B-B015-87D202907502}"/>
              </a:ext>
            </a:extLst>
          </p:cNvPr>
          <p:cNvSpPr txBox="1"/>
          <p:nvPr/>
        </p:nvSpPr>
        <p:spPr>
          <a:xfrm>
            <a:off x="4503960" y="4216196"/>
            <a:ext cx="306686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>
                <a:solidFill>
                  <a:schemeClr val="bg1"/>
                </a:solidFill>
                <a:latin typeface="Avenir Black" panose="02000503020000020003" pitchFamily="2" charset="0"/>
              </a:rPr>
              <a:t>dock me like you mean it</a:t>
            </a:r>
          </a:p>
        </p:txBody>
      </p:sp>
    </p:spTree>
    <p:extLst>
      <p:ext uri="{BB962C8B-B14F-4D97-AF65-F5344CB8AC3E}">
        <p14:creationId xmlns:p14="http://schemas.microsoft.com/office/powerpoint/2010/main" val="1608030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4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-649706" y="-1267325"/>
            <a:ext cx="3749040" cy="3749040"/>
          </a:xfrm>
          <a:prstGeom prst="ellipse">
            <a:avLst/>
          </a:prstGeom>
          <a:noFill/>
          <a:ln w="508000">
            <a:solidFill>
              <a:srgbClr val="1D9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955770" y="3172536"/>
            <a:ext cx="742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lack" charset="0"/>
                <a:ea typeface="Avenir Black" charset="0"/>
                <a:cs typeface="Avenir Black" charset="0"/>
              </a:rPr>
              <a:t>KNOT products and services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145967-2F63-D346-A543-836B7A4A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F6D4F-E321-A946-90C5-CEF8F1A7B11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298052FF-4AF8-7140-8D01-5D04B260C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178" t="41652" r="25107" b="36407"/>
          <a:stretch/>
        </p:blipFill>
        <p:spPr>
          <a:xfrm rot="20499254">
            <a:off x="7035695" y="4580458"/>
            <a:ext cx="4788821" cy="21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74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8A2B3BE-463C-104C-815A-C12316D9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C9F6D4F-E321-A946-90C5-CEF8F1A7B11E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1BDDE35-F3E4-7640-89CB-1A9178654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E972281-0BAF-F745-8EA8-338FD5A3A83E}"/>
              </a:ext>
            </a:extLst>
          </p:cNvPr>
          <p:cNvSpPr txBox="1"/>
          <p:nvPr/>
        </p:nvSpPr>
        <p:spPr>
          <a:xfrm>
            <a:off x="8910032" y="724039"/>
            <a:ext cx="31337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FBFC"/>
                </a:solidFill>
                <a:latin typeface="Avenir Black" panose="02000503020000020003" pitchFamily="2" charset="0"/>
              </a:rPr>
              <a:t>SECURE</a:t>
            </a:r>
          </a:p>
          <a:p>
            <a:r>
              <a:rPr lang="en-US" sz="4000" b="1" dirty="0">
                <a:solidFill>
                  <a:srgbClr val="FBFBFC"/>
                </a:solidFill>
                <a:latin typeface="Avenir Black" panose="02000503020000020003" pitchFamily="2" charset="0"/>
              </a:rPr>
              <a:t>DOCK</a:t>
            </a:r>
          </a:p>
          <a:p>
            <a:r>
              <a:rPr lang="en-US" sz="4000" b="1" dirty="0">
                <a:solidFill>
                  <a:srgbClr val="FBFBFC"/>
                </a:solidFill>
                <a:latin typeface="Avenir Black" panose="02000503020000020003" pitchFamily="2" charset="0"/>
              </a:rPr>
              <a:t>CHARGE</a:t>
            </a:r>
          </a:p>
          <a:p>
            <a:r>
              <a:rPr lang="en-US" sz="4000" b="1" dirty="0">
                <a:solidFill>
                  <a:srgbClr val="FBFBFC"/>
                </a:solidFill>
                <a:latin typeface="Avenir Black" panose="02000503020000020003" pitchFamily="2" charset="0"/>
              </a:rPr>
              <a:t>LOCK</a:t>
            </a:r>
          </a:p>
          <a:p>
            <a:r>
              <a:rPr lang="en-US" sz="4000" b="1" dirty="0">
                <a:solidFill>
                  <a:srgbClr val="FBFBFC"/>
                </a:solidFill>
                <a:latin typeface="Avenir Black" panose="02000503020000020003" pitchFamily="2" charset="0"/>
              </a:rPr>
              <a:t>PARK</a:t>
            </a:r>
          </a:p>
          <a:p>
            <a:r>
              <a:rPr lang="en-US" sz="4000" b="1" dirty="0">
                <a:solidFill>
                  <a:srgbClr val="FBFBFC"/>
                </a:solidFill>
                <a:latin typeface="Avenir Black" panose="02000503020000020003" pitchFamily="2" charset="0"/>
              </a:rPr>
              <a:t>STORE</a:t>
            </a:r>
          </a:p>
          <a:p>
            <a:r>
              <a:rPr lang="en-US" sz="4000" b="1" dirty="0">
                <a:solidFill>
                  <a:srgbClr val="FBFBFC"/>
                </a:solidFill>
                <a:latin typeface="Avenir Black" panose="02000503020000020003" pitchFamily="2" charset="0"/>
              </a:rPr>
              <a:t>CONTROL</a:t>
            </a:r>
          </a:p>
          <a:p>
            <a:r>
              <a:rPr lang="en-US" sz="4000" b="1" dirty="0">
                <a:solidFill>
                  <a:srgbClr val="FBFBFC"/>
                </a:solidFill>
                <a:latin typeface="Avenir Black" panose="02000503020000020003" pitchFamily="2" charset="0"/>
              </a:rPr>
              <a:t>CONNECT</a:t>
            </a:r>
          </a:p>
          <a:p>
            <a:r>
              <a:rPr lang="en-US" sz="4000" b="1" dirty="0">
                <a:solidFill>
                  <a:srgbClr val="FBFBFC"/>
                </a:solidFill>
                <a:latin typeface="Avenir Black" panose="02000503020000020003" pitchFamily="2" charset="0"/>
              </a:rPr>
              <a:t>OPTIMIZE           </a:t>
            </a:r>
          </a:p>
        </p:txBody>
      </p:sp>
    </p:spTree>
    <p:extLst>
      <p:ext uri="{BB962C8B-B14F-4D97-AF65-F5344CB8AC3E}">
        <p14:creationId xmlns:p14="http://schemas.microsoft.com/office/powerpoint/2010/main" val="1374421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DCA5BF-96C9-744E-BFD1-ED690B8B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FB163705-20F7-C140-B8E8-B1B1EC3E053B}"/>
              </a:ext>
            </a:extLst>
          </p:cNvPr>
          <p:cNvCxnSpPr>
            <a:cxnSpLocks/>
          </p:cNvCxnSpPr>
          <p:nvPr/>
        </p:nvCxnSpPr>
        <p:spPr>
          <a:xfrm flipH="1">
            <a:off x="13034620" y="5810656"/>
            <a:ext cx="1265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>
            <a:extLst>
              <a:ext uri="{FF2B5EF4-FFF2-40B4-BE49-F238E27FC236}">
                <a16:creationId xmlns:a16="http://schemas.microsoft.com/office/drawing/2014/main" id="{73224C98-B8BF-4C42-97B8-41028F82AF37}"/>
              </a:ext>
            </a:extLst>
          </p:cNvPr>
          <p:cNvSpPr txBox="1"/>
          <p:nvPr/>
        </p:nvSpPr>
        <p:spPr>
          <a:xfrm>
            <a:off x="776314" y="2598364"/>
            <a:ext cx="5238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E9ACB"/>
                </a:solidFill>
                <a:latin typeface="Avenir Black" panose="02000503020000020003" pitchFamily="2" charset="0"/>
              </a:rPr>
              <a:t>Universal station you said?        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2FF2CD-D42A-E24A-AC3E-4EDB63E27D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0351" y="0"/>
            <a:ext cx="6161649" cy="6858000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7BCA2BD8-32DE-C246-B1D5-3A41E63EB9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3914" t="41213" b="37734"/>
          <a:stretch/>
        </p:blipFill>
        <p:spPr>
          <a:xfrm>
            <a:off x="0" y="170383"/>
            <a:ext cx="2671098" cy="112294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F452ACF-B1D0-4644-B3C5-371BF34AC750}"/>
              </a:ext>
            </a:extLst>
          </p:cNvPr>
          <p:cNvSpPr txBox="1"/>
          <p:nvPr/>
        </p:nvSpPr>
        <p:spPr>
          <a:xfrm>
            <a:off x="156473" y="491261"/>
            <a:ext cx="2013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3456250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DCA5BF-96C9-744E-BFD1-ED690B8B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FB163705-20F7-C140-B8E8-B1B1EC3E053B}"/>
              </a:ext>
            </a:extLst>
          </p:cNvPr>
          <p:cNvCxnSpPr>
            <a:cxnSpLocks/>
          </p:cNvCxnSpPr>
          <p:nvPr/>
        </p:nvCxnSpPr>
        <p:spPr>
          <a:xfrm flipH="1">
            <a:off x="13034620" y="5810656"/>
            <a:ext cx="1265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>
            <a:extLst>
              <a:ext uri="{FF2B5EF4-FFF2-40B4-BE49-F238E27FC236}">
                <a16:creationId xmlns:a16="http://schemas.microsoft.com/office/drawing/2014/main" id="{73224C98-B8BF-4C42-97B8-41028F82AF37}"/>
              </a:ext>
            </a:extLst>
          </p:cNvPr>
          <p:cNvSpPr txBox="1"/>
          <p:nvPr/>
        </p:nvSpPr>
        <p:spPr>
          <a:xfrm>
            <a:off x="776314" y="2598364"/>
            <a:ext cx="5238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E9ACB"/>
                </a:solidFill>
                <a:latin typeface="Avenir Black" panose="02000503020000020003" pitchFamily="2" charset="0"/>
              </a:rPr>
              <a:t>Universal station you said?        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2FF2CD-D42A-E24A-AC3E-4EDB63E27D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0351" y="0"/>
            <a:ext cx="6161649" cy="685800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086889F9-7412-2146-8E2C-3383BACC6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354572">
            <a:off x="3804954" y="-1715085"/>
            <a:ext cx="6646496" cy="676734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78B2778-22B3-2B43-BD6F-AD125A641AFD}"/>
              </a:ext>
            </a:extLst>
          </p:cNvPr>
          <p:cNvSpPr txBox="1"/>
          <p:nvPr/>
        </p:nvSpPr>
        <p:spPr>
          <a:xfrm rot="290586">
            <a:off x="5206698" y="2732536"/>
            <a:ext cx="3203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>
                <a:solidFill>
                  <a:srgbClr val="EA4F45"/>
                </a:solidFill>
                <a:latin typeface="Avenir Black" panose="02000503020000020003" pitchFamily="2" charset="0"/>
              </a:rPr>
              <a:t>Get the sleeve!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7BCA2BD8-32DE-C246-B1D5-3A41E63EB9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3914" t="41213" b="37734"/>
          <a:stretch/>
        </p:blipFill>
        <p:spPr>
          <a:xfrm>
            <a:off x="0" y="170383"/>
            <a:ext cx="2671098" cy="112294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F452ACF-B1D0-4644-B3C5-371BF34AC750}"/>
              </a:ext>
            </a:extLst>
          </p:cNvPr>
          <p:cNvSpPr txBox="1"/>
          <p:nvPr/>
        </p:nvSpPr>
        <p:spPr>
          <a:xfrm>
            <a:off x="156473" y="491261"/>
            <a:ext cx="2013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3826631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DCA5BF-96C9-744E-BFD1-ED690B8B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FB163705-20F7-C140-B8E8-B1B1EC3E053B}"/>
              </a:ext>
            </a:extLst>
          </p:cNvPr>
          <p:cNvCxnSpPr>
            <a:cxnSpLocks/>
          </p:cNvCxnSpPr>
          <p:nvPr/>
        </p:nvCxnSpPr>
        <p:spPr>
          <a:xfrm flipH="1">
            <a:off x="13034620" y="5810656"/>
            <a:ext cx="1265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302FF2CD-D42A-E24A-AC3E-4EDB63E27D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0351" y="0"/>
            <a:ext cx="6161649" cy="6858000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7BCA2BD8-32DE-C246-B1D5-3A41E63EB9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3914" t="41213" b="37734"/>
          <a:stretch/>
        </p:blipFill>
        <p:spPr>
          <a:xfrm>
            <a:off x="0" y="170383"/>
            <a:ext cx="2671098" cy="112294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F452ACF-B1D0-4644-B3C5-371BF34AC750}"/>
              </a:ext>
            </a:extLst>
          </p:cNvPr>
          <p:cNvSpPr txBox="1"/>
          <p:nvPr/>
        </p:nvSpPr>
        <p:spPr>
          <a:xfrm>
            <a:off x="156473" y="491261"/>
            <a:ext cx="2013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>hardware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E8715B9-C9B2-CF44-BD20-5247CDBEBB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171" y="2352143"/>
            <a:ext cx="1408982" cy="8092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1191768-4731-7A40-873B-B7141C8AA62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502" y="2679380"/>
            <a:ext cx="1585444" cy="4819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42E8E7B-1D62-D04E-BD80-28B5FF4F0D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562" y="3899325"/>
            <a:ext cx="1949053" cy="70952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E8F45D5-1C8D-1947-B3FD-45157D347D9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752" y="3305597"/>
            <a:ext cx="1896979" cy="189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42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que 11">
            <a:extLst>
              <a:ext uri="{FF2B5EF4-FFF2-40B4-BE49-F238E27FC236}">
                <a16:creationId xmlns:a16="http://schemas.microsoft.com/office/drawing/2014/main" id="{42928C83-9FA9-E044-A1CD-97DC1F9DF5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367"/>
          <a:stretch/>
        </p:blipFill>
        <p:spPr>
          <a:xfrm>
            <a:off x="0" y="0"/>
            <a:ext cx="2953688" cy="1299411"/>
          </a:xfrm>
          <a:prstGeom prst="rect">
            <a:avLst/>
          </a:prstGeom>
        </p:spPr>
      </p:pic>
      <p:sp>
        <p:nvSpPr>
          <p:cNvPr id="27" name="Titre 1"/>
          <p:cNvSpPr txBox="1">
            <a:spLocks/>
          </p:cNvSpPr>
          <p:nvPr/>
        </p:nvSpPr>
        <p:spPr>
          <a:xfrm>
            <a:off x="497547" y="2941932"/>
            <a:ext cx="5406257" cy="1213691"/>
          </a:xfrm>
          <a:prstGeom prst="rect">
            <a:avLst/>
          </a:prstGeom>
        </p:spPr>
        <p:txBody>
          <a:bodyPr vert="horz" lIns="66470" tIns="33236" rIns="66470" bIns="332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b="1" dirty="0">
                <a:solidFill>
                  <a:srgbClr val="1D9BC9"/>
                </a:solidFill>
                <a:latin typeface="Avenir Black" charset="0"/>
                <a:ea typeface="Avenir Black" charset="0"/>
                <a:cs typeface="Avenir Black" charset="0"/>
              </a:rPr>
              <a:t>Software integrations : station API and </a:t>
            </a:r>
            <a:r>
              <a:rPr lang="en-CA" sz="5400" b="1" dirty="0" err="1">
                <a:solidFill>
                  <a:srgbClr val="1D9BC9"/>
                </a:solidFill>
                <a:latin typeface="Avenir Black" charset="0"/>
                <a:ea typeface="Avenir Black" charset="0"/>
                <a:cs typeface="Avenir Black" charset="0"/>
              </a:rPr>
              <a:t>MaaS</a:t>
            </a:r>
            <a:r>
              <a:rPr lang="en-CA" sz="5400" b="1" dirty="0">
                <a:solidFill>
                  <a:srgbClr val="1D9BC9"/>
                </a:solidFill>
                <a:latin typeface="Avenir Black" charset="0"/>
                <a:ea typeface="Avenir Black" charset="0"/>
                <a:cs typeface="Avenir Black" charset="0"/>
              </a:rPr>
              <a:t> connect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2C45A1C-D6E9-3246-B54D-5B60BFBD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B544D7B-8139-F045-881F-C7E0E32FCB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2616" y="0"/>
            <a:ext cx="6161649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E158A03-E3DE-7B4C-893E-2D92A9CD8825}"/>
              </a:ext>
            </a:extLst>
          </p:cNvPr>
          <p:cNvSpPr txBox="1"/>
          <p:nvPr/>
        </p:nvSpPr>
        <p:spPr>
          <a:xfrm>
            <a:off x="204599" y="357317"/>
            <a:ext cx="1900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3361114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4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-649706" y="-1267325"/>
            <a:ext cx="3749040" cy="3749040"/>
          </a:xfrm>
          <a:prstGeom prst="ellipse">
            <a:avLst/>
          </a:prstGeom>
          <a:noFill/>
          <a:ln w="508000">
            <a:solidFill>
              <a:srgbClr val="1D9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615932" y="3149213"/>
            <a:ext cx="522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prstClr val="white"/>
                </a:solidFill>
                <a:latin typeface="Avenir Black" charset="0"/>
                <a:ea typeface="Avenir Black" charset="0"/>
                <a:cs typeface="Avenir Black" charset="0"/>
              </a:rPr>
              <a:t>Where to KNOT ?</a:t>
            </a:r>
            <a:endParaRPr kumimoji="0" lang="en-US" sz="44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 rot="16200000">
            <a:off x="9387565" y="-116670"/>
            <a:ext cx="3956532" cy="9325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0" b="1" i="0" u="none" strike="noStrike" kern="1200" cap="none" spc="0" normalizeH="0" baseline="0" noProof="0" dirty="0">
                <a:ln>
                  <a:noFill/>
                </a:ln>
                <a:solidFill>
                  <a:srgbClr val="FECD20"/>
                </a:solidFill>
                <a:effectLst/>
                <a:uLnTx/>
                <a:uFillTx/>
                <a:latin typeface="Modulus Medium" charset="0"/>
                <a:ea typeface="Modulus Medium" charset="0"/>
                <a:cs typeface="Modulus Medium" charset="0"/>
              </a:rPr>
              <a:t>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145967-2F63-D346-A543-836B7A4A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F6D4F-E321-A946-90C5-CEF8F1A7B11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639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1379538" y="211105"/>
            <a:ext cx="5734660" cy="1213691"/>
          </a:xfrm>
          <a:prstGeom prst="rect">
            <a:avLst/>
          </a:prstGeom>
        </p:spPr>
        <p:txBody>
          <a:bodyPr vert="horz" lIns="66470" tIns="33236" rIns="66470" bIns="3323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venir Black" panose="02000503020000020003" pitchFamily="2" charset="0"/>
                <a:ea typeface="Avenir Black" charset="0"/>
                <a:cs typeface="Futura" panose="020B0602020204020303" pitchFamily="34" charset="-79"/>
              </a:rPr>
              <a:t>Up and running all around Europe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6D4F-E321-A946-90C5-CEF8F1A7B1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4609F1A1-5879-334E-A9EC-B3D87DED57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77" y="6169654"/>
            <a:ext cx="485090" cy="34295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CB55DAA-4E4B-BF4F-83D0-3092544911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968" y="6229188"/>
            <a:ext cx="508651" cy="254326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B0BC2A4-6308-C645-9BEF-81117AD70E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927" y="6147141"/>
            <a:ext cx="499761" cy="355928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F5F93889-90D5-D84F-8BBF-D044DB0E69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6393" y="6207892"/>
            <a:ext cx="1030140" cy="42087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FE19D76-B986-0743-82CA-99945FA0F0E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0885" y="6117918"/>
            <a:ext cx="713367" cy="47686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F45E889-8D40-1249-84A9-189944978A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8068" y="6229188"/>
            <a:ext cx="908521" cy="241326"/>
          </a:xfrm>
          <a:prstGeom prst="rect">
            <a:avLst/>
          </a:prstGeom>
        </p:spPr>
      </p:pic>
      <p:pic>
        <p:nvPicPr>
          <p:cNvPr id="47" name="Picture 6" descr="logo verviers — Verviers">
            <a:extLst>
              <a:ext uri="{FF2B5EF4-FFF2-40B4-BE49-F238E27FC236}">
                <a16:creationId xmlns:a16="http://schemas.microsoft.com/office/drawing/2014/main" id="{8BAB905B-5A52-D640-8065-88D8AB8CA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3800" y="6102185"/>
            <a:ext cx="479991" cy="50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Wiener Lokalbahnen">
            <a:extLst>
              <a:ext uri="{FF2B5EF4-FFF2-40B4-BE49-F238E27FC236}">
                <a16:creationId xmlns:a16="http://schemas.microsoft.com/office/drawing/2014/main" id="{A658D375-0300-C14F-8197-755F43167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632" y="6239776"/>
            <a:ext cx="1030140" cy="24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Logo et charte d&amp;#39;utilisation - Collectivité européenne d&amp;#39;Alsace | CeA">
            <a:extLst>
              <a:ext uri="{FF2B5EF4-FFF2-40B4-BE49-F238E27FC236}">
                <a16:creationId xmlns:a16="http://schemas.microsoft.com/office/drawing/2014/main" id="{F3EFF28D-B0B3-AC4E-BB2C-0D3FA1F18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7996" y="6199778"/>
            <a:ext cx="1001554" cy="32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6AA24D15-F914-C042-B57B-28D1B21085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042" y="528674"/>
            <a:ext cx="1142422" cy="446741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74F7B5C1-C55E-1B4B-9E6A-B05420EB7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84" y="6086672"/>
            <a:ext cx="1275184" cy="47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39EB2B2F-1F52-BA46-99C2-0A5E54C2D95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509" b="1724"/>
          <a:stretch/>
        </p:blipFill>
        <p:spPr>
          <a:xfrm>
            <a:off x="4722184" y="0"/>
            <a:ext cx="7462278" cy="6117918"/>
          </a:xfrm>
          <a:prstGeom prst="rect">
            <a:avLst/>
          </a:prstGeom>
        </p:spPr>
      </p:pic>
      <p:sp>
        <p:nvSpPr>
          <p:cNvPr id="54" name="Ellipse 53">
            <a:extLst>
              <a:ext uri="{FF2B5EF4-FFF2-40B4-BE49-F238E27FC236}">
                <a16:creationId xmlns:a16="http://schemas.microsoft.com/office/drawing/2014/main" id="{096DE155-9CFA-9648-98F2-B381AD7D32E0}"/>
              </a:ext>
            </a:extLst>
          </p:cNvPr>
          <p:cNvSpPr/>
          <p:nvPr/>
        </p:nvSpPr>
        <p:spPr>
          <a:xfrm>
            <a:off x="8866721" y="3176301"/>
            <a:ext cx="166006" cy="1627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C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63339ED-D2E3-E84F-9D11-EFD025DB859B}"/>
              </a:ext>
            </a:extLst>
          </p:cNvPr>
          <p:cNvSpPr/>
          <p:nvPr/>
        </p:nvSpPr>
        <p:spPr>
          <a:xfrm>
            <a:off x="9643760" y="3235279"/>
            <a:ext cx="166006" cy="1627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C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59A33184-2D9D-E84E-9DED-3768C5EA3E41}"/>
              </a:ext>
            </a:extLst>
          </p:cNvPr>
          <p:cNvSpPr/>
          <p:nvPr/>
        </p:nvSpPr>
        <p:spPr>
          <a:xfrm>
            <a:off x="8984057" y="3266275"/>
            <a:ext cx="166006" cy="1627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C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49778C9-FE44-4C4E-A0B7-4BEA38815511}"/>
              </a:ext>
            </a:extLst>
          </p:cNvPr>
          <p:cNvSpPr/>
          <p:nvPr/>
        </p:nvSpPr>
        <p:spPr>
          <a:xfrm>
            <a:off x="8060337" y="5572866"/>
            <a:ext cx="166006" cy="1627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C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1902F2D4-A86E-6046-93C4-28F086E85F58}"/>
              </a:ext>
            </a:extLst>
          </p:cNvPr>
          <p:cNvSpPr/>
          <p:nvPr/>
        </p:nvSpPr>
        <p:spPr>
          <a:xfrm>
            <a:off x="8327926" y="5065738"/>
            <a:ext cx="166006" cy="1627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C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9ACB"/>
              </a:solidFill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413A1CA6-7C42-454D-8F97-577CDEC330AF}"/>
              </a:ext>
            </a:extLst>
          </p:cNvPr>
          <p:cNvSpPr/>
          <p:nvPr/>
        </p:nvSpPr>
        <p:spPr>
          <a:xfrm>
            <a:off x="9244281" y="2666171"/>
            <a:ext cx="166006" cy="1627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C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60A707F-8444-3F4C-9F55-E9D5E3F91E9E}"/>
              </a:ext>
            </a:extLst>
          </p:cNvPr>
          <p:cNvSpPr/>
          <p:nvPr/>
        </p:nvSpPr>
        <p:spPr>
          <a:xfrm>
            <a:off x="8182491" y="3320587"/>
            <a:ext cx="166006" cy="1627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C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7F541D2E-1889-484C-AB40-2B4E1ABCB833}"/>
              </a:ext>
            </a:extLst>
          </p:cNvPr>
          <p:cNvSpPr/>
          <p:nvPr/>
        </p:nvSpPr>
        <p:spPr>
          <a:xfrm>
            <a:off x="7554677" y="4984375"/>
            <a:ext cx="166006" cy="1627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C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9ACB"/>
              </a:solidFill>
            </a:endParaRP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A98E2D19-E124-934D-B3DC-07F43B6DA3E1}"/>
              </a:ext>
            </a:extLst>
          </p:cNvPr>
          <p:cNvSpPr/>
          <p:nvPr/>
        </p:nvSpPr>
        <p:spPr>
          <a:xfrm>
            <a:off x="9585939" y="3422002"/>
            <a:ext cx="166006" cy="1627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C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845553E2-36B2-2F45-B83C-3532C71ECD30}"/>
              </a:ext>
            </a:extLst>
          </p:cNvPr>
          <p:cNvSpPr/>
          <p:nvPr/>
        </p:nvSpPr>
        <p:spPr>
          <a:xfrm>
            <a:off x="11100697" y="3314279"/>
            <a:ext cx="166006" cy="1627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C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15291D1-888D-2941-B2EB-1F433EA72979}"/>
              </a:ext>
            </a:extLst>
          </p:cNvPr>
          <p:cNvSpPr/>
          <p:nvPr/>
        </p:nvSpPr>
        <p:spPr>
          <a:xfrm>
            <a:off x="9327284" y="4602029"/>
            <a:ext cx="3034478" cy="970837"/>
          </a:xfrm>
          <a:prstGeom prst="roundRect">
            <a:avLst>
              <a:gd name="adj" fmla="val 50000"/>
            </a:avLst>
          </a:prstGeom>
          <a:solidFill>
            <a:srgbClr val="0E9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7DB38C-2BDE-F54F-8891-435DFD24153B}"/>
              </a:ext>
            </a:extLst>
          </p:cNvPr>
          <p:cNvSpPr txBox="1"/>
          <p:nvPr/>
        </p:nvSpPr>
        <p:spPr>
          <a:xfrm>
            <a:off x="9517760" y="4849320"/>
            <a:ext cx="2494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venir Black" panose="02000503020000020003" pitchFamily="2" charset="0"/>
              </a:rPr>
              <a:t>+ </a:t>
            </a:r>
            <a:r>
              <a:rPr lang="fr-FR" sz="1600" b="1" dirty="0" err="1">
                <a:solidFill>
                  <a:schemeClr val="bg1"/>
                </a:solidFill>
                <a:latin typeface="Avenir Black" panose="02000503020000020003" pitchFamily="2" charset="0"/>
              </a:rPr>
              <a:t>Tashkent</a:t>
            </a:r>
            <a:r>
              <a:rPr lang="fr-FR" sz="1600" b="1" dirty="0">
                <a:solidFill>
                  <a:schemeClr val="bg1"/>
                </a:solidFill>
                <a:latin typeface="Avenir Black" panose="02000503020000020003" pitchFamily="2" charset="0"/>
              </a:rPr>
              <a:t> (</a:t>
            </a:r>
            <a:r>
              <a:rPr lang="fr-FR" sz="1600" b="1" dirty="0" err="1">
                <a:solidFill>
                  <a:schemeClr val="bg1"/>
                </a:solidFill>
                <a:latin typeface="Avenir Black" panose="02000503020000020003" pitchFamily="2" charset="0"/>
              </a:rPr>
              <a:t>Uzbekistan</a:t>
            </a:r>
            <a:r>
              <a:rPr lang="fr-FR" sz="1600" b="1" dirty="0">
                <a:solidFill>
                  <a:schemeClr val="bg1"/>
                </a:solidFill>
                <a:latin typeface="Avenir Black" panose="02000503020000020003" pitchFamily="2" charset="0"/>
              </a:rPr>
              <a:t>)</a:t>
            </a:r>
          </a:p>
          <a:p>
            <a:r>
              <a:rPr lang="fr-FR" sz="1600" b="1" dirty="0">
                <a:solidFill>
                  <a:schemeClr val="bg1"/>
                </a:solidFill>
                <a:latin typeface="Avenir Black" panose="02000503020000020003" pitchFamily="2" charset="0"/>
              </a:rPr>
              <a:t>+ Buffalo (USA)</a:t>
            </a:r>
          </a:p>
          <a:p>
            <a:endParaRPr lang="fr-FR" sz="1600" b="1" dirty="0">
              <a:solidFill>
                <a:srgbClr val="0E9ACB"/>
              </a:solidFill>
              <a:latin typeface="Avenir Black" panose="02000503020000020003" pitchFamily="2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2D6C928-A7FB-B647-9701-369409D5EDFA}"/>
              </a:ext>
            </a:extLst>
          </p:cNvPr>
          <p:cNvSpPr/>
          <p:nvPr/>
        </p:nvSpPr>
        <p:spPr>
          <a:xfrm>
            <a:off x="1311059" y="1872130"/>
            <a:ext cx="3301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ECE1F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+200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B552D5B-75AF-AC4D-B615-C4800D1BDE75}"/>
              </a:ext>
            </a:extLst>
          </p:cNvPr>
          <p:cNvSpPr/>
          <p:nvPr/>
        </p:nvSpPr>
        <p:spPr>
          <a:xfrm>
            <a:off x="2638168" y="2597229"/>
            <a:ext cx="104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ECE1F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6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769A56A-1B44-AD49-A5E0-B794950E4539}"/>
              </a:ext>
            </a:extLst>
          </p:cNvPr>
          <p:cNvSpPr/>
          <p:nvPr/>
        </p:nvSpPr>
        <p:spPr>
          <a:xfrm>
            <a:off x="2190397" y="3366096"/>
            <a:ext cx="15425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ECE1F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15</a:t>
            </a:r>
          </a:p>
        </p:txBody>
      </p:sp>
      <p:sp>
        <p:nvSpPr>
          <p:cNvPr id="74" name="Titre 1">
            <a:extLst>
              <a:ext uri="{FF2B5EF4-FFF2-40B4-BE49-F238E27FC236}">
                <a16:creationId xmlns:a16="http://schemas.microsoft.com/office/drawing/2014/main" id="{502C0AE2-BC8C-5942-BE80-1329DECFD90D}"/>
              </a:ext>
            </a:extLst>
          </p:cNvPr>
          <p:cNvSpPr txBox="1">
            <a:spLocks/>
          </p:cNvSpPr>
          <p:nvPr/>
        </p:nvSpPr>
        <p:spPr>
          <a:xfrm>
            <a:off x="3255444" y="2243331"/>
            <a:ext cx="2878938" cy="488252"/>
          </a:xfrm>
          <a:prstGeom prst="rect">
            <a:avLst/>
          </a:prstGeom>
        </p:spPr>
        <p:txBody>
          <a:bodyPr vert="horz" lIns="66470" tIns="33236" rIns="66470" bIns="3323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Avenir" panose="02000503020000020003" pitchFamily="2" charset="0"/>
                <a:ea typeface="Avenir Black" charset="0"/>
                <a:cs typeface="Futura" panose="020B0602020204020303" pitchFamily="34" charset="-79"/>
              </a:rPr>
              <a:t>stations installed</a:t>
            </a:r>
          </a:p>
        </p:txBody>
      </p:sp>
      <p:sp>
        <p:nvSpPr>
          <p:cNvPr id="75" name="Titre 1">
            <a:extLst>
              <a:ext uri="{FF2B5EF4-FFF2-40B4-BE49-F238E27FC236}">
                <a16:creationId xmlns:a16="http://schemas.microsoft.com/office/drawing/2014/main" id="{F846B725-8C3E-E34C-928F-5EE6E7A224B4}"/>
              </a:ext>
            </a:extLst>
          </p:cNvPr>
          <p:cNvSpPr txBox="1">
            <a:spLocks/>
          </p:cNvSpPr>
          <p:nvPr/>
        </p:nvSpPr>
        <p:spPr>
          <a:xfrm>
            <a:off x="3255444" y="2974617"/>
            <a:ext cx="2878938" cy="488252"/>
          </a:xfrm>
          <a:prstGeom prst="rect">
            <a:avLst/>
          </a:prstGeom>
        </p:spPr>
        <p:txBody>
          <a:bodyPr vert="horz" lIns="66470" tIns="33236" rIns="66470" bIns="3323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Avenir" panose="02000503020000020003" pitchFamily="2" charset="0"/>
                <a:ea typeface="Avenir Black" charset="0"/>
                <a:cs typeface="Futura" panose="020B0602020204020303" pitchFamily="34" charset="-79"/>
              </a:rPr>
              <a:t>countries </a:t>
            </a:r>
          </a:p>
        </p:txBody>
      </p:sp>
      <p:sp>
        <p:nvSpPr>
          <p:cNvPr id="76" name="Titre 1">
            <a:extLst>
              <a:ext uri="{FF2B5EF4-FFF2-40B4-BE49-F238E27FC236}">
                <a16:creationId xmlns:a16="http://schemas.microsoft.com/office/drawing/2014/main" id="{72A87F81-382C-704D-9A3A-293C2C30D222}"/>
              </a:ext>
            </a:extLst>
          </p:cNvPr>
          <p:cNvSpPr txBox="1">
            <a:spLocks/>
          </p:cNvSpPr>
          <p:nvPr/>
        </p:nvSpPr>
        <p:spPr>
          <a:xfrm>
            <a:off x="3237455" y="3736457"/>
            <a:ext cx="2878938" cy="488252"/>
          </a:xfrm>
          <a:prstGeom prst="rect">
            <a:avLst/>
          </a:prstGeom>
        </p:spPr>
        <p:txBody>
          <a:bodyPr vert="horz" lIns="66470" tIns="33236" rIns="66470" bIns="3323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Avenir" panose="02000503020000020003" pitchFamily="2" charset="0"/>
                <a:ea typeface="Avenir Black" charset="0"/>
                <a:cs typeface="Futura" panose="020B0602020204020303" pitchFamily="34" charset="-79"/>
              </a:rPr>
              <a:t>networks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F7B3E86-5800-8849-8997-C2E82299ABF9}"/>
              </a:ext>
            </a:extLst>
          </p:cNvPr>
          <p:cNvSpPr/>
          <p:nvPr/>
        </p:nvSpPr>
        <p:spPr>
          <a:xfrm>
            <a:off x="1259951" y="4140364"/>
            <a:ext cx="26635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ECE1F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+50k</a:t>
            </a:r>
          </a:p>
        </p:txBody>
      </p:sp>
      <p:sp>
        <p:nvSpPr>
          <p:cNvPr id="78" name="Titre 1">
            <a:extLst>
              <a:ext uri="{FF2B5EF4-FFF2-40B4-BE49-F238E27FC236}">
                <a16:creationId xmlns:a16="http://schemas.microsoft.com/office/drawing/2014/main" id="{4142A852-D0D5-E045-A136-CE62456AC3A8}"/>
              </a:ext>
            </a:extLst>
          </p:cNvPr>
          <p:cNvSpPr txBox="1">
            <a:spLocks/>
          </p:cNvSpPr>
          <p:nvPr/>
        </p:nvSpPr>
        <p:spPr>
          <a:xfrm>
            <a:off x="3255444" y="4536682"/>
            <a:ext cx="2878938" cy="488252"/>
          </a:xfrm>
          <a:prstGeom prst="rect">
            <a:avLst/>
          </a:prstGeom>
        </p:spPr>
        <p:txBody>
          <a:bodyPr vert="horz" lIns="66470" tIns="33236" rIns="66470" bIns="3323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Avenir" panose="02000503020000020003" pitchFamily="2" charset="0"/>
                <a:ea typeface="Avenir Black" charset="0"/>
                <a:cs typeface="Futura" panose="020B0602020204020303" pitchFamily="34" charset="-79"/>
              </a:rPr>
              <a:t>trips</a:t>
            </a:r>
          </a:p>
        </p:txBody>
      </p:sp>
    </p:spTree>
    <p:extLst>
      <p:ext uri="{BB962C8B-B14F-4D97-AF65-F5344CB8AC3E}">
        <p14:creationId xmlns:p14="http://schemas.microsoft.com/office/powerpoint/2010/main" val="1493757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 descr="Une image contenant bâtiment, extérieur, transport, jaune&#10;&#10;Description générée automatiquement">
            <a:extLst>
              <a:ext uri="{FF2B5EF4-FFF2-40B4-BE49-F238E27FC236}">
                <a16:creationId xmlns:a16="http://schemas.microsoft.com/office/drawing/2014/main" id="{676B7608-CE15-6B4A-8799-ACE706E88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41702B-30F3-6B44-85F9-84BD1279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C9F6D4F-E321-A946-90C5-CEF8F1A7B11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F3E6014-3684-DF48-804C-2F66E5D1A4DB}"/>
              </a:ext>
            </a:extLst>
          </p:cNvPr>
          <p:cNvSpPr/>
          <p:nvPr/>
        </p:nvSpPr>
        <p:spPr>
          <a:xfrm>
            <a:off x="-649706" y="-1267325"/>
            <a:ext cx="3749040" cy="3749040"/>
          </a:xfrm>
          <a:prstGeom prst="ellipse">
            <a:avLst/>
          </a:prstGeom>
          <a:noFill/>
          <a:ln w="508000">
            <a:solidFill>
              <a:srgbClr val="1D9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6DE452B-3B53-674B-9877-21C5EAA134EC}"/>
              </a:ext>
            </a:extLst>
          </p:cNvPr>
          <p:cNvSpPr txBox="1"/>
          <p:nvPr/>
        </p:nvSpPr>
        <p:spPr>
          <a:xfrm>
            <a:off x="541871" y="4617564"/>
            <a:ext cx="6448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prstClr val="white"/>
                </a:solidFill>
                <a:latin typeface="Avenir Black" charset="0"/>
                <a:ea typeface="Avenir Black" charset="0"/>
                <a:cs typeface="Avenir Black" charset="0"/>
              </a:rPr>
              <a:t>Questions time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895749-9C60-4F4E-AF7D-DC14C37ECDFE}"/>
              </a:ext>
            </a:extLst>
          </p:cNvPr>
          <p:cNvSpPr txBox="1"/>
          <p:nvPr/>
        </p:nvSpPr>
        <p:spPr>
          <a:xfrm>
            <a:off x="541871" y="5387005"/>
            <a:ext cx="3150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BFBFC"/>
                </a:solidFill>
                <a:latin typeface="Avenir Black" panose="02000503020000020003" pitchFamily="2" charset="0"/>
              </a:rPr>
              <a:t>hello@knot.city</a:t>
            </a:r>
          </a:p>
        </p:txBody>
      </p:sp>
    </p:spTree>
    <p:extLst>
      <p:ext uri="{BB962C8B-B14F-4D97-AF65-F5344CB8AC3E}">
        <p14:creationId xmlns:p14="http://schemas.microsoft.com/office/powerpoint/2010/main" val="305590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3D0BBD2-3A54-E144-88DE-588B3A41B5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6022ADD3-ABA6-5948-A70B-F275E7116FA0}"/>
              </a:ext>
            </a:extLst>
          </p:cNvPr>
          <p:cNvSpPr txBox="1">
            <a:spLocks/>
          </p:cNvSpPr>
          <p:nvPr/>
        </p:nvSpPr>
        <p:spPr>
          <a:xfrm>
            <a:off x="400050" y="357188"/>
            <a:ext cx="4262438" cy="16700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useo Sans 500" charset="0"/>
              <a:cs typeface="Museo Sans 500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246643B-CCA3-734D-ABC0-CEB7C6644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0DAFA-EB7E-5741-AA24-971CC19B2125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47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3601452" y="-2550693"/>
            <a:ext cx="4114800" cy="4114800"/>
          </a:xfrm>
          <a:prstGeom prst="ellipse">
            <a:avLst/>
          </a:prstGeom>
          <a:noFill/>
          <a:ln w="635000">
            <a:solidFill>
              <a:srgbClr val="EA4F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601452" y="5261810"/>
            <a:ext cx="4114800" cy="4114800"/>
          </a:xfrm>
          <a:prstGeom prst="ellipse">
            <a:avLst/>
          </a:prstGeom>
          <a:noFill/>
          <a:ln w="635000">
            <a:solidFill>
              <a:srgbClr val="1D9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61390" y="3089793"/>
            <a:ext cx="6854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lack" charset="0"/>
                <a:ea typeface="Avenir Black" charset="0"/>
                <a:cs typeface="Avenir Black" charset="0"/>
              </a:rPr>
              <a:t>Why docks rock?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8A2B3BE-463C-104C-815A-C12316D9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F6D4F-E321-A946-90C5-CEF8F1A7B11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570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FBDBA577-A13B-2E4C-B52B-1030B73F64B4}"/>
              </a:ext>
            </a:extLst>
          </p:cNvPr>
          <p:cNvSpPr txBox="1"/>
          <p:nvPr/>
        </p:nvSpPr>
        <p:spPr>
          <a:xfrm>
            <a:off x="527161" y="2693453"/>
            <a:ext cx="4555478" cy="1745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CA" sz="6000" b="1" dirty="0">
                <a:solidFill>
                  <a:srgbClr val="1C9BC9"/>
                </a:solidFill>
                <a:latin typeface="Avenir Black" panose="02000503020000020003" pitchFamily="2" charset="0"/>
              </a:rPr>
              <a:t>Brings order on city streets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3293" y="9448000"/>
            <a:ext cx="1493704" cy="147173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ADED8DB-E45D-1247-A7DE-2D7379928F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1524" y="17152"/>
            <a:ext cx="6812734" cy="301481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8409" y="9311751"/>
            <a:ext cx="1120165" cy="180563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0347C0F-7154-1E44-83F6-D257001B8C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1173" y="3046953"/>
            <a:ext cx="6900089" cy="384318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182B1B9-42F5-FE46-A31D-9B5F7CB0DD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0519" y="6063925"/>
            <a:ext cx="820590" cy="381647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C295A856-53DF-434A-8A10-76E147DF49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2871278">
            <a:off x="7406010" y="3787"/>
            <a:ext cx="7445871" cy="758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0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/>
          <p:cNvSpPr txBox="1">
            <a:spLocks/>
          </p:cNvSpPr>
          <p:nvPr/>
        </p:nvSpPr>
        <p:spPr>
          <a:xfrm>
            <a:off x="701475" y="2917188"/>
            <a:ext cx="4707224" cy="1213691"/>
          </a:xfrm>
          <a:prstGeom prst="rect">
            <a:avLst/>
          </a:prstGeom>
        </p:spPr>
        <p:txBody>
          <a:bodyPr vert="horz" lIns="66470" tIns="33236" rIns="66470" bIns="332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D9BC9"/>
                </a:solidFill>
                <a:effectLst/>
                <a:uLnTx/>
                <a:uFillTx/>
                <a:latin typeface="Avenir Black" charset="0"/>
                <a:ea typeface="Avenir Black" charset="0"/>
                <a:cs typeface="Avenir Black" charset="0"/>
              </a:rPr>
              <a:t>Reduces the vandalism impact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36E0D15-F934-7549-8919-C71293843F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7676" y="0"/>
            <a:ext cx="6384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32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/>
          <p:cNvSpPr txBox="1">
            <a:spLocks/>
          </p:cNvSpPr>
          <p:nvPr/>
        </p:nvSpPr>
        <p:spPr>
          <a:xfrm>
            <a:off x="5794969" y="1126024"/>
            <a:ext cx="6086066" cy="1213691"/>
          </a:xfrm>
          <a:prstGeom prst="rect">
            <a:avLst/>
          </a:prstGeom>
        </p:spPr>
        <p:txBody>
          <a:bodyPr vert="horz" lIns="66470" tIns="33236" rIns="66470" bIns="332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6000" b="1" dirty="0">
                <a:solidFill>
                  <a:srgbClr val="FECD20"/>
                </a:solidFill>
                <a:latin typeface="Avenir Black" charset="0"/>
                <a:ea typeface="Avenir Black" charset="0"/>
                <a:cs typeface="Avenir Black" charset="0"/>
              </a:rPr>
              <a:t>Controls the energy supply 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ECD20"/>
              </a:solidFill>
              <a:effectLst/>
              <a:uLnTx/>
              <a:uFillTx/>
              <a:latin typeface="Avenir Black" charset="0"/>
              <a:ea typeface="Avenir Black" charset="0"/>
              <a:cs typeface="Avenir Black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BCCBC88-DD15-A541-8FBD-FB2BFC9661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95" y="6276015"/>
            <a:ext cx="820590" cy="3816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C4BABBF-9F55-0E4C-9BF5-A9853FFCD2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911" y="-9494"/>
            <a:ext cx="5158403" cy="342518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D80E724-7C8F-2A4D-AA2F-3C2E33F98C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9843" y="3395832"/>
            <a:ext cx="5263336" cy="3501730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248A3A32-7794-A64A-8D2F-3DB20FEC8F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871278">
            <a:off x="1695533" y="1660971"/>
            <a:ext cx="3990353" cy="40629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DFD4FB2-7CE7-B54E-B2EA-975AB43AA3A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643" t="49423" r="17" b="1569"/>
          <a:stretch/>
        </p:blipFill>
        <p:spPr>
          <a:xfrm>
            <a:off x="5019520" y="3414009"/>
            <a:ext cx="7270016" cy="3483553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41C2DC74-C3AF-224F-8834-3106E0ABC8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344310">
            <a:off x="3289672" y="3981686"/>
            <a:ext cx="4503030" cy="458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82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/>
          <p:cNvSpPr txBox="1">
            <a:spLocks/>
          </p:cNvSpPr>
          <p:nvPr/>
        </p:nvSpPr>
        <p:spPr>
          <a:xfrm>
            <a:off x="6105934" y="2872078"/>
            <a:ext cx="6086066" cy="1213691"/>
          </a:xfrm>
          <a:prstGeom prst="rect">
            <a:avLst/>
          </a:prstGeom>
        </p:spPr>
        <p:txBody>
          <a:bodyPr vert="horz" lIns="66470" tIns="33236" rIns="66470" bIns="332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5400" b="1" dirty="0">
                <a:solidFill>
                  <a:srgbClr val="1D9BC9"/>
                </a:solidFill>
                <a:latin typeface="Avenir Black" charset="0"/>
                <a:ea typeface="Avenir Black" charset="0"/>
                <a:cs typeface="Avenir Black" charset="0"/>
              </a:rPr>
              <a:t>Reduces operational costs to make scooter sharing profitable</a:t>
            </a:r>
            <a:r>
              <a:rPr lang="en-US" sz="5400" b="1" dirty="0">
                <a:solidFill>
                  <a:srgbClr val="FECD20"/>
                </a:solidFill>
                <a:latin typeface="Avenir Black" charset="0"/>
                <a:ea typeface="Avenir Black" charset="0"/>
                <a:cs typeface="Avenir Black" charset="0"/>
              </a:rPr>
              <a:t> 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ECD20"/>
              </a:solidFill>
              <a:effectLst/>
              <a:uLnTx/>
              <a:uFillTx/>
              <a:latin typeface="Avenir Black" charset="0"/>
              <a:ea typeface="Avenir Black" charset="0"/>
              <a:cs typeface="Avenir Black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BCCBC88-DD15-A541-8FBD-FB2BFC9661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95" y="6276015"/>
            <a:ext cx="820590" cy="3816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9BCF4F4-0C1F-3E45-A9E9-A25F957FE8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226"/>
            <a:ext cx="5461416" cy="687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2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D14EE9F7-6FCA-144A-B55C-B972081AB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257442"/>
              </p:ext>
            </p:extLst>
          </p:nvPr>
        </p:nvGraphicFramePr>
        <p:xfrm>
          <a:off x="542925" y="719666"/>
          <a:ext cx="1095851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 de texte 3">
            <a:extLst>
              <a:ext uri="{FF2B5EF4-FFF2-40B4-BE49-F238E27FC236}">
                <a16:creationId xmlns:a16="http://schemas.microsoft.com/office/drawing/2014/main" id="{519EC16D-8D63-0545-AA7E-691E9C93E93E}"/>
              </a:ext>
            </a:extLst>
          </p:cNvPr>
          <p:cNvSpPr txBox="1"/>
          <p:nvPr/>
        </p:nvSpPr>
        <p:spPr>
          <a:xfrm>
            <a:off x="2863121" y="417617"/>
            <a:ext cx="8199620" cy="30204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effectLst/>
                <a:latin typeface="Futura" panose="020B06020202040203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Operational costs for dockless vs. dock-based services, €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40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/>
          <p:cNvSpPr txBox="1">
            <a:spLocks/>
          </p:cNvSpPr>
          <p:nvPr/>
        </p:nvSpPr>
        <p:spPr>
          <a:xfrm>
            <a:off x="604975" y="2840255"/>
            <a:ext cx="5341413" cy="1213691"/>
          </a:xfrm>
          <a:prstGeom prst="rect">
            <a:avLst/>
          </a:prstGeom>
        </p:spPr>
        <p:txBody>
          <a:bodyPr vert="horz" lIns="66470" tIns="33236" rIns="66470" bIns="332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6600" b="1" dirty="0">
                <a:solidFill>
                  <a:srgbClr val="1D9BC9"/>
                </a:solidFill>
                <a:latin typeface="Avenir Black" charset="0"/>
                <a:ea typeface="Avenir Black" charset="0"/>
                <a:cs typeface="Avenir Black" charset="0"/>
              </a:rPr>
              <a:t>Finally environment friendly 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1D9BC9"/>
              </a:solidFill>
              <a:effectLst/>
              <a:uLnTx/>
              <a:uFillTx/>
              <a:latin typeface="Avenir Black" charset="0"/>
              <a:ea typeface="Avenir Black" charset="0"/>
              <a:cs typeface="Avenir Black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32A766C-E551-FE40-877C-475880964D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0999" y="6254749"/>
            <a:ext cx="820590" cy="38164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8067886-F2A6-5A4F-A383-38205B3D6B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304" y="770842"/>
            <a:ext cx="4606574" cy="2546150"/>
          </a:xfrm>
          <a:prstGeom prst="rect">
            <a:avLst/>
          </a:prstGeom>
          <a:ln w="38100">
            <a:solidFill>
              <a:srgbClr val="EA4F45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8EADFE0-E423-B44A-9F99-92BFE11D85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304" y="4053946"/>
            <a:ext cx="4672248" cy="2582450"/>
          </a:xfrm>
          <a:prstGeom prst="rect">
            <a:avLst/>
          </a:prstGeom>
          <a:ln w="38100">
            <a:solidFill>
              <a:srgbClr val="1D9BC9"/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3D20888-DAC7-DC4D-802D-7433AEDE7255}"/>
              </a:ext>
            </a:extLst>
          </p:cNvPr>
          <p:cNvSpPr txBox="1"/>
          <p:nvPr/>
        </p:nvSpPr>
        <p:spPr>
          <a:xfrm>
            <a:off x="6594425" y="442740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EA4F45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Dockless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EA4F45"/>
              </a:solidFill>
              <a:effectLst/>
              <a:uLnTx/>
              <a:uFillTx/>
              <a:latin typeface="Avenir Black" panose="02000503020000020003" pitchFamily="2" charset="0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EB82A81-A71F-A54D-90D6-FFC9A2CC4A1A}"/>
              </a:ext>
            </a:extLst>
          </p:cNvPr>
          <p:cNvSpPr txBox="1"/>
          <p:nvPr/>
        </p:nvSpPr>
        <p:spPr>
          <a:xfrm>
            <a:off x="6594425" y="3746169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D9BC9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Dock-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D9BC9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based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1D9BC9"/>
              </a:solidFill>
              <a:effectLst/>
              <a:uLnTx/>
              <a:uFillTx/>
              <a:latin typeface="Avenir Blac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1252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304819</TotalTime>
  <Words>192</Words>
  <Application>Microsoft Macintosh PowerPoint</Application>
  <PresentationFormat>Widescreen</PresentationFormat>
  <Paragraphs>58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Avenir</vt:lpstr>
      <vt:lpstr>Avenir Black</vt:lpstr>
      <vt:lpstr>Calibri</vt:lpstr>
      <vt:lpstr>Calibri Light</vt:lpstr>
      <vt:lpstr>Futura</vt:lpstr>
      <vt:lpstr>Modulus Medium</vt:lpstr>
      <vt:lpstr>Thème Office</vt:lpstr>
      <vt:lpstr>1_Thème Office</vt:lpstr>
      <vt:lpstr>4_Thème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Polina Mikhaylova</dc:creator>
  <cp:lastModifiedBy>Polina Mikhaylova</cp:lastModifiedBy>
  <cp:revision>382</cp:revision>
  <cp:lastPrinted>2020-07-15T07:54:18Z</cp:lastPrinted>
  <dcterms:created xsi:type="dcterms:W3CDTF">2018-06-22T07:16:25Z</dcterms:created>
  <dcterms:modified xsi:type="dcterms:W3CDTF">2022-06-22T09:18:51Z</dcterms:modified>
</cp:coreProperties>
</file>