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7"/>
  </p:notesMasterIdLst>
  <p:sldIdLst>
    <p:sldId id="438" r:id="rId2"/>
    <p:sldId id="411" r:id="rId3"/>
    <p:sldId id="421" r:id="rId4"/>
    <p:sldId id="423" r:id="rId5"/>
    <p:sldId id="424" r:id="rId6"/>
    <p:sldId id="425" r:id="rId7"/>
    <p:sldId id="430" r:id="rId8"/>
    <p:sldId id="434" r:id="rId9"/>
    <p:sldId id="431" r:id="rId10"/>
    <p:sldId id="349" r:id="rId11"/>
    <p:sldId id="439" r:id="rId12"/>
    <p:sldId id="443" r:id="rId13"/>
    <p:sldId id="363" r:id="rId14"/>
    <p:sldId id="365" r:id="rId15"/>
    <p:sldId id="386" r:id="rId16"/>
    <p:sldId id="445" r:id="rId17"/>
    <p:sldId id="326" r:id="rId18"/>
    <p:sldId id="377" r:id="rId19"/>
    <p:sldId id="335" r:id="rId20"/>
    <p:sldId id="400" r:id="rId21"/>
    <p:sldId id="454" r:id="rId22"/>
    <p:sldId id="455" r:id="rId23"/>
    <p:sldId id="456" r:id="rId24"/>
    <p:sldId id="457" r:id="rId25"/>
    <p:sldId id="33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B"/>
    <a:srgbClr val="0090A1"/>
    <a:srgbClr val="92D050"/>
    <a:srgbClr val="73C4EE"/>
    <a:srgbClr val="8FCDCA"/>
    <a:srgbClr val="00AAA7"/>
    <a:srgbClr val="CEE8F5"/>
    <a:srgbClr val="E7F4FC"/>
    <a:srgbClr val="D3DF89"/>
    <a:srgbClr val="E2E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6850" autoAdjust="0"/>
  </p:normalViewPr>
  <p:slideViewPr>
    <p:cSldViewPr snapToGrid="0" showGuides="1">
      <p:cViewPr>
        <p:scale>
          <a:sx n="80" d="100"/>
          <a:sy n="80" d="100"/>
        </p:scale>
        <p:origin x="-1445" y="-25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11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8110-F551-4EC7-A68B-B3CCD84C219E}" type="datetimeFigureOut">
              <a:rPr lang="en-GB" smtClean="0"/>
              <a:t>06/06/2017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0163B-1E0E-49C1-A2B8-0A2FD88977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goal is simple - to achieve a sustainable energy future for Europe: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do that by encouraging innovation – it is the driving force of InnoEnergy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Everything we do is about creating the right conditions for new ideas to flourish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have a complete package of solutions and services to support innovation at every stage of the journey – from classroom to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help develop new ideas, products and solutions that make a real difference as  well as new businesses and new people to deliver them to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were established in 2010 and we are supported by the European Institute of Innovation and Technology (EIT)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are partly funded by the EIT, by our 26 shareholders across Europe and increasingly by the returns on investment we make in new products and solutions and in new businesses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Use this slide to show how Innovation Projects supports InnoEnergy’s overall goals</a:t>
            </a:r>
          </a:p>
          <a:p>
            <a:endParaRPr lang="en-US" dirty="0"/>
          </a:p>
          <a:p>
            <a:pPr marL="171450" lvl="0" indent="-171450">
              <a:buFont typeface="Arial"/>
              <a:buChar char="•"/>
            </a:pPr>
            <a:r>
              <a:rPr lang="en-GB" dirty="0"/>
              <a:t>We support InnoEnergy’s goals by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GB" dirty="0"/>
              <a:t>Investing in commercially focused research and development projects</a:t>
            </a:r>
            <a:endParaRPr lang="en-US" sz="1600" dirty="0"/>
          </a:p>
          <a:p>
            <a:pPr marL="628650" lvl="1" indent="-171450">
              <a:buFont typeface="Arial"/>
              <a:buChar char="•"/>
            </a:pPr>
            <a:r>
              <a:rPr lang="en-GB" dirty="0"/>
              <a:t>Finding partners for product development</a:t>
            </a:r>
            <a:endParaRPr lang="en-US" sz="1600" dirty="0"/>
          </a:p>
          <a:p>
            <a:pPr marL="628650" lvl="1" indent="-171450">
              <a:buFont typeface="Arial"/>
              <a:buChar char="•"/>
            </a:pPr>
            <a:r>
              <a:rPr lang="en-GB" dirty="0"/>
              <a:t>Turning prototypes into viable products </a:t>
            </a:r>
            <a:endParaRPr lang="en-US" sz="1600" dirty="0"/>
          </a:p>
          <a:p>
            <a:pPr marL="628650" lvl="1" indent="-171450">
              <a:buFont typeface="Arial"/>
              <a:buChar char="•"/>
            </a:pPr>
            <a:r>
              <a:rPr lang="en-GB" dirty="0"/>
              <a:t>Shortening time to market for those products</a:t>
            </a:r>
            <a:endParaRPr lang="en-US" sz="1600" dirty="0"/>
          </a:p>
          <a:p>
            <a:pPr marL="628650" lvl="1" indent="-171450">
              <a:buFont typeface="Arial"/>
              <a:buChar char="•"/>
            </a:pPr>
            <a:r>
              <a:rPr lang="en-GB" dirty="0"/>
              <a:t>Reducing the financial risks of product development</a:t>
            </a:r>
            <a:endParaRPr lang="en-US" sz="1600" dirty="0"/>
          </a:p>
          <a:p>
            <a:pPr marL="628650" lvl="1" indent="-171450">
              <a:buFont typeface="Arial"/>
              <a:buChar char="•"/>
            </a:pPr>
            <a:r>
              <a:rPr lang="en-GB" dirty="0"/>
              <a:t>Supporting on-going industrialisation once the product is ready for market</a:t>
            </a:r>
            <a:endParaRPr lang="en-US" sz="1600" dirty="0"/>
          </a:p>
          <a:p>
            <a:endParaRPr lang="en-GB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5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u="sng" dirty="0"/>
              <a:t>Use this and the following slide to talk about the funding model. Emphasise that this is an investment not a grant</a:t>
            </a:r>
          </a:p>
          <a:p>
            <a:pPr lvl="0"/>
            <a:endParaRPr lang="en-GB" u="sng" dirty="0"/>
          </a:p>
          <a:p>
            <a:pPr marL="171450" lvl="0" indent="-171450">
              <a:buFont typeface="Arial"/>
              <a:buChar char="•"/>
            </a:pPr>
            <a:r>
              <a:rPr lang="en-GB" dirty="0"/>
              <a:t>Our funding and investment model takes the best of traditional private and public funding models : 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/>
              <a:t>We only make money when you do. No need to</a:t>
            </a:r>
            <a:r>
              <a:rPr lang="en-GB" baseline="0" dirty="0"/>
              <a:t> worry about paying us back to a pre-set deadline. 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/>
              <a:t>We take an interest and support projects to increase success and ROI</a:t>
            </a:r>
          </a:p>
          <a:p>
            <a:pPr marL="171450" lvl="0" indent="-171450">
              <a:buFont typeface="Arial"/>
              <a:buChar char="•"/>
            </a:pPr>
            <a:endParaRPr lang="en-GB" dirty="0"/>
          </a:p>
          <a:p>
            <a:pPr marL="171450" lvl="0" indent="-171450">
              <a:buFont typeface="Arial"/>
              <a:buChar char="•"/>
            </a:pPr>
            <a:r>
              <a:rPr lang="en-GB" dirty="0"/>
              <a:t>Our clear ROI goals mean we can carry on investing in future projects</a:t>
            </a:r>
          </a:p>
          <a:p>
            <a:pPr marL="171450" lvl="0" indent="-171450">
              <a:buFont typeface="Arial"/>
              <a:buChar char="•"/>
            </a:pPr>
            <a:endParaRPr lang="en-GB" dirty="0"/>
          </a:p>
          <a:p>
            <a:pPr marL="171450" lvl="0" indent="-171450">
              <a:buFont typeface="Arial"/>
              <a:buChar char="•"/>
            </a:pPr>
            <a:r>
              <a:rPr lang="en-GB" dirty="0"/>
              <a:t>Talk through the numbers in the slide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41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typical school. </a:t>
            </a:r>
            <a:endParaRPr lang="pl-PL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Broader Scope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– 2 yeas at 2 different universities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top tech European universities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 with huge energy companies -&gt; industrial participation, real challenges for students, Real market problems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internships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Engineers, thanks to business training, at the front  seats of companies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become entrepreneurs and innovators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Business and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during summer (summer schools, internships)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 degree (as you study at 2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pl-PL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4B78-B3FE-45B5-9FE2-FDCDBA9B4B0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4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typical school. </a:t>
            </a:r>
            <a:endParaRPr lang="pl-PL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Broader Scope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– 2 yeas at 2 different universities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top tech European universities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 with huge energy companies -&gt; industrial participation, real challenges for students, Real market problems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internships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Engineers, thanks to business training, at the front  seats of companies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become entrepreneurs and innovators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Business and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during summer (summer schools, internships)</a:t>
            </a:r>
            <a:b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 degree (as you study at 2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pl-PL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4B78-B3FE-45B5-9FE2-FDCDBA9B4B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45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wish, use this slide to expand on these 5 concepts in the way that is most comfortable for you and relevant to your audience. </a:t>
            </a:r>
          </a:p>
          <a:p>
            <a:endParaRPr lang="en-GB" noProof="0" dirty="0"/>
          </a:p>
          <a:p>
            <a:r>
              <a:rPr lang="en-GB" noProof="0" dirty="0"/>
              <a:t>Some ideas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Connected: we are right at the heart of Europe’s energy sector. Our connections enable us to combine the best of Europe’s resources and bring it to all of Europe’s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Collaborative: we enable the right people to come together at the right time in the innovation process and then help them to work together to ensure ideas have real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Commercial: we create viable products and services, sustainable businesses, and students with a strong understanding of industry as well as engineering. Our commercial focus is reflected in our own funding and business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Challenging: we encourage everyone involved to step up to the plate, tackle complex problems and address important issues head on with new ways of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Comprehensive: the power of what we do comes from the depth and breadth of our services, our geographic reach and the diversity of our community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9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wish, use this slide to expand on these 5 concepts in the way that is most comfortable for you and relevant to your audience. </a:t>
            </a:r>
          </a:p>
          <a:p>
            <a:endParaRPr lang="en-GB" noProof="0" dirty="0"/>
          </a:p>
          <a:p>
            <a:r>
              <a:rPr lang="en-GB" noProof="0" dirty="0"/>
              <a:t>Some ideas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Connected: we are right at the heart of Europe’s energy sector. Our connections enable us to combine the best of Europe’s resources and bring it to all of Europe’s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Collaborative: we enable the right people to come together at the right time in the innovation process and then help them to work together to ensure ideas have real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Commercial: we create viable products and services, sustainable businesses, and students with a strong understanding of industry as well as engineering. Our commercial focus is reflected in our own funding and business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Challenging: we encourage everyone involved to step up to the plate, tackle complex problems and address important issues head on with new ways of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Comprehensive: the power of what we do comes from the depth and breadth of our services, our geographic reach and the diversity of our community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6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wish, use this slide to expand on these 5 concepts in the way that is most comfortable for you and relevant to your audience. </a:t>
            </a:r>
          </a:p>
          <a:p>
            <a:endParaRPr lang="en-GB" noProof="0" dirty="0"/>
          </a:p>
          <a:p>
            <a:r>
              <a:rPr lang="en-GB" noProof="0" dirty="0"/>
              <a:t>Some ideas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Connected: we are right at the heart of Europe’s energy sector. Our connections enable us to combine the best of Europe’s resources and bring it to all of Europe’s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Collaborative: we enable the right people to come together at the right time in the innovation process and then help them to work together to ensure ideas have real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Commercial: we create viable products and services, sustainable businesses, and students with a strong understanding of industry as well as engineering. Our commercial focus is reflected in our own funding and business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Challenging: we encourage everyone involved to step up to the plate, tackle complex problems and address important issues head on with new ways of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Comprehensive: the power of what we do comes from the depth and breadth of our services, our geographic reach and the diversity of our community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2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are an engine for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Europe has the people, the ideas, the resources and the skills to create a fully sustainable energy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Our job is to bring them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On one side we work with the most promising students, researchers, innovators and entrepreneurs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work with them in three key areas: Education, Business Creation Services and Innovation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produce highly employable future business leaders and innovation leaders and deepen the talent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produce products and services that will have a real impact and are of genuine commercial interest to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develop businesses that bring solutions to market and enrich the energy ecosystem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30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Developing a sustainable energy sector is one of the biggest challenges facing Europe today</a:t>
            </a:r>
          </a:p>
          <a:p>
            <a:pPr marL="285750" marR="0" indent="-28575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We must ensure supply to all our citizens – without compromising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need to reduce carbon emissions – while remaining competitive with the rest of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need alternatives to depleting fossil fuels that can still satisfy the changing demands of a growing population – and ensure that no one falls into fuel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also need to encourage sustainable growth and jobs in Europe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58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There is no single solution that can overcome all these issues.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A range of technologies will be needed, each one addressing a different aspect of the energy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That is why we work in eight critical thematic fields. </a:t>
            </a:r>
          </a:p>
          <a:p>
            <a:endParaRPr lang="en-GB" noProof="0" dirty="0"/>
          </a:p>
          <a:p>
            <a:r>
              <a:rPr lang="en-GB" noProof="0" dirty="0"/>
              <a:t>Clean coal and gas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reduce emissions of CO2, NOx, </a:t>
            </a:r>
            <a:r>
              <a:rPr lang="en-GB" noProof="0" dirty="0" err="1"/>
              <a:t>SOx</a:t>
            </a:r>
            <a:r>
              <a:rPr lang="en-GB" noProof="0" dirty="0"/>
              <a:t> and particulate matter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Make best use of biomass, waste and unconventional gases as well as fossil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Support CO2 capture and storage </a:t>
            </a:r>
          </a:p>
          <a:p>
            <a:endParaRPr lang="en-GB" noProof="0" dirty="0"/>
          </a:p>
          <a:p>
            <a:r>
              <a:rPr lang="en-GB" noProof="0" dirty="0"/>
              <a:t>Energy storage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integrate renewable energy into the electricity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Enable a more distributed and responsive distribution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Improve stability across the grid </a:t>
            </a:r>
          </a:p>
          <a:p>
            <a:endParaRPr lang="en-GB" noProof="0" dirty="0"/>
          </a:p>
          <a:p>
            <a:r>
              <a:rPr lang="en-GB" noProof="0" dirty="0"/>
              <a:t>Energy efficiency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are encouraging Energy efficiency in buildings and energy  efficiency in industry</a:t>
            </a:r>
          </a:p>
          <a:p>
            <a:endParaRPr lang="en-GB" noProof="0" dirty="0"/>
          </a:p>
          <a:p>
            <a:r>
              <a:rPr lang="en-GB" noProof="0" dirty="0"/>
              <a:t>Energy from chemical fuels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Upgrade and standardise fuels from different feed stocks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Enable these fuels to be used in combustion systems, power plants, distribution and storage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Improve fuel conversion processes for greater efficiency </a:t>
            </a:r>
          </a:p>
          <a:p>
            <a:endParaRPr lang="en-GB" noProof="0" dirty="0"/>
          </a:p>
          <a:p>
            <a:r>
              <a:rPr lang="en-GB" noProof="0" dirty="0"/>
              <a:t>Renewable energies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Improves the production, penetration and profitability of renewable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Continues to develop all forms of solar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Improves reliability, accuracy and integration of onshore and offshore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Increase performance, lifespan and scalability of wave power</a:t>
            </a:r>
          </a:p>
          <a:p>
            <a:endParaRPr lang="en-GB" noProof="0" dirty="0"/>
          </a:p>
          <a:p>
            <a:r>
              <a:rPr lang="en-GB" noProof="0" dirty="0"/>
              <a:t>Smart and efficient buildings and cities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Enables energy-positive homes and commercial buildings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Encourages energy-saving behaviours at home and 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Supports a smart and sustainable transport system</a:t>
            </a:r>
          </a:p>
          <a:p>
            <a:endParaRPr lang="en-GB" noProof="0" dirty="0"/>
          </a:p>
          <a:p>
            <a:r>
              <a:rPr lang="en-GB" noProof="0" dirty="0"/>
              <a:t>Smart electric grid (details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Enable information, communication and analytics capabilities in large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Support enhanced cyber-security and critical infrastructure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Increase control over the intermittent sources of electricity </a:t>
            </a:r>
          </a:p>
          <a:p>
            <a:endParaRPr lang="en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instrumentation </a:t>
            </a:r>
            <a:r>
              <a:rPr lang="en-GB" noProof="0" dirty="0"/>
              <a:t>(details optional)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control and command systems, instrumentation and measurement to ensure reliability and performance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materials, structures and radiation to be monitored under the most extreme conditions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 non-destructive testing and informs decision-making to prolong the life of reactors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47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have established co-location centres across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They encourage cooperation between industry, academia and research – as well as innovators and entrepreneurs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Our strength comes from our Europe-wide network of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Industry (build)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Universities (build)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Research institutes (build)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They are our experts, our service providers, the early adopters of innovative solutions, and the employers of our graduates.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These 26 partners are also shareholders of InnoEnergy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have also built a dynamic community of more than 299 associate and project partners who support our entrepreneurs and innovators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Together we are active in 17 countries across Europe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70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in three essential areas of the innovation mix: 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Projects bring together ideas, inventors and industry to create commercially attractive technologies that deliver real results to customers. 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Creation Services supports entrepreneurs and start-ups who are expanding Europe’s energy ecosystem with their innovative offerings.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helps create an informed and ambitious workforce that understands the demands of sustainability and the needs of industry.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noProof="0" dirty="0"/>
              <a:t>Innovation is a continuous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e.g. - our graduates may end up working for our start-ups or developing ideas that we invest in through Innovation Projects. Technologies that start life in Innovation Projects can then be developed by start-ups we support through Business Creation –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99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Examples of success stories: </a:t>
            </a:r>
          </a:p>
          <a:p>
            <a:endParaRPr lang="en-GB" noProof="0" dirty="0"/>
          </a:p>
          <a:p>
            <a:r>
              <a:rPr lang="en-GB" noProof="0" dirty="0"/>
              <a:t>Dracula Technologies: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Becoming a leading European player in the production of organic photovoltaic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Innovative process for digitally printing photovoltaic 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Supported by InnoEnergy’s Business Creation Services in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Introduced to important decision-makers and design and communication advisors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High profile success – featured on a tennis racket launched at this year’s Roland </a:t>
            </a:r>
            <a:r>
              <a:rPr lang="en-GB" noProof="0" dirty="0" err="1"/>
              <a:t>Garros</a:t>
            </a:r>
            <a:r>
              <a:rPr lang="en-GB" noProof="0" dirty="0"/>
              <a:t> (French Open)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Solar-powered game analytics to help improve player performance </a:t>
            </a:r>
          </a:p>
          <a:p>
            <a:endParaRPr lang="en-GB" noProof="0" dirty="0"/>
          </a:p>
          <a:p>
            <a:r>
              <a:rPr lang="en-GB" noProof="0" dirty="0" err="1"/>
              <a:t>OpenDomo</a:t>
            </a: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Initial product is </a:t>
            </a:r>
            <a:r>
              <a:rPr lang="en-GB" noProof="0" dirty="0" err="1"/>
              <a:t>ODEnergy</a:t>
            </a: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Uses artificial intelligence to analyse the individual energy consumption of appliances or electric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Coaching from InnoEnergy’s Business Creation Service in Barcelona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supported the company in the search for business backers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created opportunities for collaboration with other start-ups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helped find first commercial customer after only 18 months </a:t>
            </a:r>
          </a:p>
          <a:p>
            <a:endParaRPr lang="en-GB" noProof="0" dirty="0"/>
          </a:p>
          <a:p>
            <a:r>
              <a:rPr lang="en-GB" noProof="0" dirty="0"/>
              <a:t>GRADIS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Started as a project supported by Innovation Projects in Benelux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Scientists from AGH University of Science and Technology created GRADIS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Complete solution for optimising and controlling outdoor lighting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Typically reduces lighting costs by 10 to 40 per 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InnoEnergy took care of the administration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GRADIS is now in talks with a municipality near </a:t>
            </a:r>
            <a:r>
              <a:rPr lang="en-GB" noProof="0" dirty="0" err="1"/>
              <a:t>Kraków</a:t>
            </a:r>
            <a:r>
              <a:rPr lang="en-GB" noProof="0" dirty="0"/>
              <a:t> about implementing the 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86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InnoEnergy Highway is a one-stop shop for services that turn business ideas into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Once on the Highway, start-ups receive individually tailored services </a:t>
            </a:r>
          </a:p>
          <a:p>
            <a:endParaRPr lang="en-GB" noProof="0" dirty="0"/>
          </a:p>
          <a:p>
            <a:r>
              <a:rPr lang="en-GB" noProof="0" dirty="0"/>
              <a:t>Explain the four areas of the highway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Product: We assess the product’s potential, identify and track possible competitors, and ensure IP is protected. We then support the enhancement, development, pilot, and 	industrialisation of our start-ups’ solutions.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Market:  We identify gaps in the market, assess the opportunity, and help develop a business case and market positioning. We support business modelling, planning, and 	commercialisation strategy. And we discover and validate that all-important first customer.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People: We assess each start-up’s team and its capabilities, providing training and on-going support and mentoring. We help identify new skills to bring into the business, 	and help with its legal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Finance: We provide access to seed money, our venture capital community and our network of business angels. We invest in the start-ups that we believe can make a 	difference. In return, we acquire an equity stake of five to 15 per cent in the company.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76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Examples of success stories: </a:t>
            </a:r>
          </a:p>
          <a:p>
            <a:endParaRPr lang="en-GB" noProof="0" dirty="0"/>
          </a:p>
          <a:p>
            <a:r>
              <a:rPr lang="en-GB" noProof="0" dirty="0"/>
              <a:t>Dracula Technologies: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Becoming a leading European player in the production of organic photovoltaic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Innovative process for digitally printing photovoltaic 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Supported by InnoEnergy’s Business Creation Services in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Introduced to important decision-makers and design and communication advisors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High profile success – featured on a tennis racket launched at this year’s Roland </a:t>
            </a:r>
            <a:r>
              <a:rPr lang="en-GB" noProof="0" dirty="0" err="1"/>
              <a:t>Garros</a:t>
            </a:r>
            <a:r>
              <a:rPr lang="en-GB" noProof="0" dirty="0"/>
              <a:t> (French Open)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Solar-powered game analytics to help improve player performance </a:t>
            </a:r>
          </a:p>
          <a:p>
            <a:endParaRPr lang="en-GB" noProof="0" dirty="0"/>
          </a:p>
          <a:p>
            <a:r>
              <a:rPr lang="en-GB" noProof="0" dirty="0" err="1"/>
              <a:t>OpenDomo</a:t>
            </a: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Initial product is </a:t>
            </a:r>
            <a:r>
              <a:rPr lang="en-GB" noProof="0" dirty="0" err="1"/>
              <a:t>ODEnergy</a:t>
            </a: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Uses artificial intelligence to analyse the individual energy consumption of appliances or electric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Coaching from InnoEnergy’s Business Creation Service in Barcelona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supported the company in the search for business backers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created opportunities for collaboration with other start-ups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helped find first commercial customer after only 18 months </a:t>
            </a:r>
          </a:p>
          <a:p>
            <a:endParaRPr lang="en-GB" noProof="0" dirty="0"/>
          </a:p>
          <a:p>
            <a:r>
              <a:rPr lang="en-GB" noProof="0" dirty="0"/>
              <a:t>GRADIS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Started as a project supported by Innovation Projects in Benelux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Scientists from AGH University of Science and Technology created GRADIS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Complete solution for optimising and controlling outdoor lighting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Typically reduces lighting costs by 10 to 40 per 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InnoEnergy took care of the administration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GRADIS is now in talks with a municipality near </a:t>
            </a:r>
            <a:r>
              <a:rPr lang="en-GB" noProof="0" dirty="0" err="1"/>
              <a:t>Kraków</a:t>
            </a:r>
            <a:r>
              <a:rPr lang="en-GB" noProof="0" dirty="0"/>
              <a:t> about implementing the 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163B-1E0E-49C1-A2B8-0A2FD889775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86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9150" r="285" b="20200"/>
          <a:stretch/>
        </p:blipFill>
        <p:spPr>
          <a:xfrm>
            <a:off x="-1" y="0"/>
            <a:ext cx="9144001" cy="4236057"/>
          </a:xfrm>
          <a:prstGeom prst="rect">
            <a:avLst/>
          </a:prstGeom>
        </p:spPr>
      </p:pic>
      <p:sp>
        <p:nvSpPr>
          <p:cNvPr id="52" name="Freeform: Shape 51"/>
          <p:cNvSpPr/>
          <p:nvPr userDrawn="1"/>
        </p:nvSpPr>
        <p:spPr>
          <a:xfrm>
            <a:off x="-1" y="2718802"/>
            <a:ext cx="9144000" cy="4139198"/>
          </a:xfrm>
          <a:custGeom>
            <a:avLst/>
            <a:gdLst>
              <a:gd name="connsiteX0" fmla="*/ 1786754 w 9144000"/>
              <a:gd name="connsiteY0" fmla="*/ 80 h 4139198"/>
              <a:gd name="connsiteX1" fmla="*/ 8985213 w 9144000"/>
              <a:gd name="connsiteY1" fmla="*/ 643118 h 4139198"/>
              <a:gd name="connsiteX2" fmla="*/ 9144000 w 9144000"/>
              <a:gd name="connsiteY2" fmla="*/ 567991 h 4139198"/>
              <a:gd name="connsiteX3" fmla="*/ 9144000 w 9144000"/>
              <a:gd name="connsiteY3" fmla="*/ 4139198 h 4139198"/>
              <a:gd name="connsiteX4" fmla="*/ 0 w 9144000"/>
              <a:gd name="connsiteY4" fmla="*/ 4139198 h 4139198"/>
              <a:gd name="connsiteX5" fmla="*/ 0 w 9144000"/>
              <a:gd name="connsiteY5" fmla="*/ 565131 h 4139198"/>
              <a:gd name="connsiteX6" fmla="*/ 1786754 w 9144000"/>
              <a:gd name="connsiteY6" fmla="*/ 80 h 41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39198">
                <a:moveTo>
                  <a:pt x="1786754" y="80"/>
                </a:moveTo>
                <a:cubicBezTo>
                  <a:pt x="3954933" y="-14077"/>
                  <a:pt x="6288360" y="1859146"/>
                  <a:pt x="8985213" y="643118"/>
                </a:cubicBezTo>
                <a:lnTo>
                  <a:pt x="9144000" y="567991"/>
                </a:lnTo>
                <a:lnTo>
                  <a:pt x="9144000" y="4139198"/>
                </a:lnTo>
                <a:lnTo>
                  <a:pt x="0" y="4139198"/>
                </a:lnTo>
                <a:lnTo>
                  <a:pt x="0" y="565131"/>
                </a:lnTo>
                <a:cubicBezTo>
                  <a:pt x="585529" y="155979"/>
                  <a:pt x="1179664" y="4044"/>
                  <a:pt x="178675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1110" y="4320806"/>
            <a:ext cx="7017658" cy="11798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5100" b="1" spc="-4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271110" y="6024444"/>
            <a:ext cx="7017658" cy="2744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 Surname.  Date.  Origin</a:t>
            </a:r>
            <a:endParaRPr lang="en-GB" dirty="0"/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1271110" y="5543699"/>
            <a:ext cx="5227604" cy="565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Sub-title</a:t>
            </a:r>
            <a:endParaRPr lang="en-GB" dirty="0"/>
          </a:p>
        </p:txBody>
      </p:sp>
      <p:grpSp>
        <p:nvGrpSpPr>
          <p:cNvPr id="16" name="Group 13"/>
          <p:cNvGrpSpPr>
            <a:grpSpLocks noChangeAspect="1"/>
          </p:cNvGrpSpPr>
          <p:nvPr userDrawn="1"/>
        </p:nvGrpSpPr>
        <p:grpSpPr bwMode="auto">
          <a:xfrm>
            <a:off x="772820" y="3472617"/>
            <a:ext cx="1860377" cy="522116"/>
            <a:chOff x="-937" y="2430"/>
            <a:chExt cx="2398" cy="673"/>
          </a:xfrm>
        </p:grpSpPr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-861" y="2503"/>
              <a:ext cx="489" cy="527"/>
            </a:xfrm>
            <a:custGeom>
              <a:avLst/>
              <a:gdLst>
                <a:gd name="T0" fmla="*/ 100 w 187"/>
                <a:gd name="T1" fmla="*/ 202 h 202"/>
                <a:gd name="T2" fmla="*/ 187 w 187"/>
                <a:gd name="T3" fmla="*/ 151 h 202"/>
                <a:gd name="T4" fmla="*/ 175 w 187"/>
                <a:gd name="T5" fmla="*/ 144 h 202"/>
                <a:gd name="T6" fmla="*/ 100 w 187"/>
                <a:gd name="T7" fmla="*/ 187 h 202"/>
                <a:gd name="T8" fmla="*/ 14 w 187"/>
                <a:gd name="T9" fmla="*/ 101 h 202"/>
                <a:gd name="T10" fmla="*/ 100 w 187"/>
                <a:gd name="T11" fmla="*/ 15 h 202"/>
                <a:gd name="T12" fmla="*/ 175 w 187"/>
                <a:gd name="T13" fmla="*/ 58 h 202"/>
                <a:gd name="T14" fmla="*/ 187 w 187"/>
                <a:gd name="T15" fmla="*/ 51 h 202"/>
                <a:gd name="T16" fmla="*/ 100 w 187"/>
                <a:gd name="T17" fmla="*/ 0 h 202"/>
                <a:gd name="T18" fmla="*/ 0 w 187"/>
                <a:gd name="T19" fmla="*/ 101 h 202"/>
                <a:gd name="T20" fmla="*/ 100 w 187"/>
                <a:gd name="T2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02">
                  <a:moveTo>
                    <a:pt x="100" y="202"/>
                  </a:moveTo>
                  <a:cubicBezTo>
                    <a:pt x="138" y="202"/>
                    <a:pt x="170" y="181"/>
                    <a:pt x="187" y="151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60" y="170"/>
                    <a:pt x="132" y="187"/>
                    <a:pt x="100" y="187"/>
                  </a:cubicBezTo>
                  <a:cubicBezTo>
                    <a:pt x="53" y="187"/>
                    <a:pt x="14" y="148"/>
                    <a:pt x="14" y="101"/>
                  </a:cubicBezTo>
                  <a:cubicBezTo>
                    <a:pt x="14" y="53"/>
                    <a:pt x="53" y="15"/>
                    <a:pt x="100" y="15"/>
                  </a:cubicBezTo>
                  <a:cubicBezTo>
                    <a:pt x="132" y="15"/>
                    <a:pt x="160" y="32"/>
                    <a:pt x="175" y="5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0" y="21"/>
                    <a:pt x="138" y="0"/>
                    <a:pt x="100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0" y="202"/>
                  </a:cubicBezTo>
                </a:path>
              </a:pathLst>
            </a:custGeom>
            <a:solidFill>
              <a:srgbClr val="70B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-937" y="2430"/>
              <a:ext cx="2220" cy="673"/>
            </a:xfrm>
            <a:custGeom>
              <a:avLst/>
              <a:gdLst>
                <a:gd name="T0" fmla="*/ 110 w 849"/>
                <a:gd name="T1" fmla="*/ 108 h 258"/>
                <a:gd name="T2" fmla="*/ 73 w 849"/>
                <a:gd name="T3" fmla="*/ 129 h 258"/>
                <a:gd name="T4" fmla="*/ 97 w 849"/>
                <a:gd name="T5" fmla="*/ 100 h 258"/>
                <a:gd name="T6" fmla="*/ 66 w 849"/>
                <a:gd name="T7" fmla="*/ 143 h 258"/>
                <a:gd name="T8" fmla="*/ 124 w 849"/>
                <a:gd name="T9" fmla="*/ 151 h 258"/>
                <a:gd name="T10" fmla="*/ 97 w 849"/>
                <a:gd name="T11" fmla="*/ 151 h 258"/>
                <a:gd name="T12" fmla="*/ 129 w 849"/>
                <a:gd name="T13" fmla="*/ 0 h 258"/>
                <a:gd name="T14" fmla="*/ 129 w 849"/>
                <a:gd name="T15" fmla="*/ 244 h 258"/>
                <a:gd name="T16" fmla="*/ 137 w 849"/>
                <a:gd name="T17" fmla="*/ 93 h 258"/>
                <a:gd name="T18" fmla="*/ 144 w 849"/>
                <a:gd name="T19" fmla="*/ 100 h 258"/>
                <a:gd name="T20" fmla="*/ 165 w 849"/>
                <a:gd name="T21" fmla="*/ 143 h 258"/>
                <a:gd name="T22" fmla="*/ 165 w 849"/>
                <a:gd name="T23" fmla="*/ 86 h 258"/>
                <a:gd name="T24" fmla="*/ 158 w 849"/>
                <a:gd name="T25" fmla="*/ 107 h 258"/>
                <a:gd name="T26" fmla="*/ 172 w 849"/>
                <a:gd name="T27" fmla="*/ 151 h 258"/>
                <a:gd name="T28" fmla="*/ 311 w 849"/>
                <a:gd name="T29" fmla="*/ 100 h 258"/>
                <a:gd name="T30" fmla="*/ 378 w 849"/>
                <a:gd name="T31" fmla="*/ 127 h 258"/>
                <a:gd name="T32" fmla="*/ 336 w 849"/>
                <a:gd name="T33" fmla="*/ 124 h 258"/>
                <a:gd name="T34" fmla="*/ 335 w 849"/>
                <a:gd name="T35" fmla="*/ 158 h 258"/>
                <a:gd name="T36" fmla="*/ 355 w 849"/>
                <a:gd name="T37" fmla="*/ 123 h 258"/>
                <a:gd name="T38" fmla="*/ 372 w 849"/>
                <a:gd name="T39" fmla="*/ 158 h 258"/>
                <a:gd name="T40" fmla="*/ 434 w 849"/>
                <a:gd name="T41" fmla="*/ 122 h 258"/>
                <a:gd name="T42" fmla="*/ 394 w 849"/>
                <a:gd name="T43" fmla="*/ 124 h 258"/>
                <a:gd name="T44" fmla="*/ 394 w 849"/>
                <a:gd name="T45" fmla="*/ 139 h 258"/>
                <a:gd name="T46" fmla="*/ 424 w 849"/>
                <a:gd name="T47" fmla="*/ 124 h 258"/>
                <a:gd name="T48" fmla="*/ 492 w 849"/>
                <a:gd name="T49" fmla="*/ 138 h 258"/>
                <a:gd name="T50" fmla="*/ 459 w 849"/>
                <a:gd name="T51" fmla="*/ 151 h 258"/>
                <a:gd name="T52" fmla="*/ 462 w 849"/>
                <a:gd name="T53" fmla="*/ 123 h 258"/>
                <a:gd name="T54" fmla="*/ 496 w 849"/>
                <a:gd name="T55" fmla="*/ 150 h 258"/>
                <a:gd name="T56" fmla="*/ 470 w 849"/>
                <a:gd name="T57" fmla="*/ 117 h 258"/>
                <a:gd name="T58" fmla="*/ 453 w 849"/>
                <a:gd name="T59" fmla="*/ 156 h 258"/>
                <a:gd name="T60" fmla="*/ 496 w 849"/>
                <a:gd name="T61" fmla="*/ 150 h 258"/>
                <a:gd name="T62" fmla="*/ 516 w 849"/>
                <a:gd name="T63" fmla="*/ 131 h 258"/>
                <a:gd name="T64" fmla="*/ 564 w 849"/>
                <a:gd name="T65" fmla="*/ 107 h 258"/>
                <a:gd name="T66" fmla="*/ 621 w 849"/>
                <a:gd name="T67" fmla="*/ 158 h 258"/>
                <a:gd name="T68" fmla="*/ 599 w 849"/>
                <a:gd name="T69" fmla="*/ 117 h 258"/>
                <a:gd name="T70" fmla="*/ 572 w 849"/>
                <a:gd name="T71" fmla="*/ 118 h 258"/>
                <a:gd name="T72" fmla="*/ 581 w 849"/>
                <a:gd name="T73" fmla="*/ 127 h 258"/>
                <a:gd name="T74" fmla="*/ 615 w 849"/>
                <a:gd name="T75" fmla="*/ 130 h 258"/>
                <a:gd name="T76" fmla="*/ 645 w 849"/>
                <a:gd name="T77" fmla="*/ 123 h 258"/>
                <a:gd name="T78" fmla="*/ 637 w 849"/>
                <a:gd name="T79" fmla="*/ 134 h 258"/>
                <a:gd name="T80" fmla="*/ 670 w 849"/>
                <a:gd name="T81" fmla="*/ 118 h 258"/>
                <a:gd name="T82" fmla="*/ 636 w 849"/>
                <a:gd name="T83" fmla="*/ 155 h 258"/>
                <a:gd name="T84" fmla="*/ 674 w 849"/>
                <a:gd name="T85" fmla="*/ 145 h 258"/>
                <a:gd name="T86" fmla="*/ 640 w 849"/>
                <a:gd name="T87" fmla="*/ 149 h 258"/>
                <a:gd name="T88" fmla="*/ 728 w 849"/>
                <a:gd name="T89" fmla="*/ 120 h 258"/>
                <a:gd name="T90" fmla="*/ 696 w 849"/>
                <a:gd name="T91" fmla="*/ 123 h 258"/>
                <a:gd name="T92" fmla="*/ 696 w 849"/>
                <a:gd name="T93" fmla="*/ 158 h 258"/>
                <a:gd name="T94" fmla="*/ 725 w 849"/>
                <a:gd name="T95" fmla="*/ 128 h 258"/>
                <a:gd name="T96" fmla="*/ 780 w 849"/>
                <a:gd name="T97" fmla="*/ 149 h 258"/>
                <a:gd name="T98" fmla="*/ 766 w 849"/>
                <a:gd name="T99" fmla="*/ 123 h 258"/>
                <a:gd name="T100" fmla="*/ 791 w 849"/>
                <a:gd name="T101" fmla="*/ 148 h 258"/>
                <a:gd name="T102" fmla="*/ 780 w 849"/>
                <a:gd name="T103" fmla="*/ 119 h 258"/>
                <a:gd name="T104" fmla="*/ 739 w 849"/>
                <a:gd name="T105" fmla="*/ 137 h 258"/>
                <a:gd name="T106" fmla="*/ 778 w 849"/>
                <a:gd name="T107" fmla="*/ 155 h 258"/>
                <a:gd name="T108" fmla="*/ 776 w 849"/>
                <a:gd name="T109" fmla="*/ 166 h 258"/>
                <a:gd name="T110" fmla="*/ 740 w 849"/>
                <a:gd name="T111" fmla="*/ 160 h 258"/>
                <a:gd name="T112" fmla="*/ 778 w 849"/>
                <a:gd name="T113" fmla="*/ 172 h 258"/>
                <a:gd name="T114" fmla="*/ 824 w 849"/>
                <a:gd name="T115" fmla="*/ 153 h 258"/>
                <a:gd name="T116" fmla="*/ 821 w 849"/>
                <a:gd name="T117" fmla="*/ 158 h 258"/>
                <a:gd name="T118" fmla="*/ 807 w 849"/>
                <a:gd name="T119" fmla="*/ 172 h 258"/>
                <a:gd name="T120" fmla="*/ 849 w 849"/>
                <a:gd name="T121" fmla="*/ 1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258">
                  <a:moveTo>
                    <a:pt x="73" y="122"/>
                  </a:moveTo>
                  <a:cubicBezTo>
                    <a:pt x="73" y="116"/>
                    <a:pt x="75" y="113"/>
                    <a:pt x="77" y="111"/>
                  </a:cubicBezTo>
                  <a:cubicBezTo>
                    <a:pt x="79" y="109"/>
                    <a:pt x="81" y="108"/>
                    <a:pt x="84" y="108"/>
                  </a:cubicBezTo>
                  <a:cubicBezTo>
                    <a:pt x="87" y="107"/>
                    <a:pt x="91" y="107"/>
                    <a:pt x="97" y="107"/>
                  </a:cubicBezTo>
                  <a:cubicBezTo>
                    <a:pt x="103" y="107"/>
                    <a:pt x="107" y="107"/>
                    <a:pt x="110" y="108"/>
                  </a:cubicBezTo>
                  <a:cubicBezTo>
                    <a:pt x="113" y="108"/>
                    <a:pt x="116" y="109"/>
                    <a:pt x="117" y="111"/>
                  </a:cubicBezTo>
                  <a:cubicBezTo>
                    <a:pt x="120" y="113"/>
                    <a:pt x="121" y="116"/>
                    <a:pt x="121" y="122"/>
                  </a:cubicBezTo>
                  <a:lnTo>
                    <a:pt x="73" y="122"/>
                  </a:lnTo>
                  <a:close/>
                  <a:moveTo>
                    <a:pt x="73" y="138"/>
                  </a:moveTo>
                  <a:cubicBezTo>
                    <a:pt x="73" y="135"/>
                    <a:pt x="73" y="132"/>
                    <a:pt x="73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23"/>
                    <a:pt x="129" y="118"/>
                    <a:pt x="128" y="115"/>
                  </a:cubicBezTo>
                  <a:cubicBezTo>
                    <a:pt x="128" y="112"/>
                    <a:pt x="126" y="109"/>
                    <a:pt x="124" y="107"/>
                  </a:cubicBezTo>
                  <a:cubicBezTo>
                    <a:pt x="122" y="104"/>
                    <a:pt x="119" y="102"/>
                    <a:pt x="115" y="101"/>
                  </a:cubicBezTo>
                  <a:cubicBezTo>
                    <a:pt x="112" y="100"/>
                    <a:pt x="106" y="100"/>
                    <a:pt x="97" y="100"/>
                  </a:cubicBezTo>
                  <a:cubicBezTo>
                    <a:pt x="89" y="100"/>
                    <a:pt x="83" y="100"/>
                    <a:pt x="79" y="101"/>
                  </a:cubicBezTo>
                  <a:cubicBezTo>
                    <a:pt x="75" y="102"/>
                    <a:pt x="72" y="104"/>
                    <a:pt x="70" y="107"/>
                  </a:cubicBezTo>
                  <a:cubicBezTo>
                    <a:pt x="68" y="109"/>
                    <a:pt x="67" y="112"/>
                    <a:pt x="66" y="115"/>
                  </a:cubicBezTo>
                  <a:cubicBezTo>
                    <a:pt x="65" y="118"/>
                    <a:pt x="65" y="123"/>
                    <a:pt x="65" y="129"/>
                  </a:cubicBezTo>
                  <a:cubicBezTo>
                    <a:pt x="65" y="135"/>
                    <a:pt x="65" y="140"/>
                    <a:pt x="66" y="143"/>
                  </a:cubicBezTo>
                  <a:cubicBezTo>
                    <a:pt x="67" y="146"/>
                    <a:pt x="68" y="149"/>
                    <a:pt x="70" y="151"/>
                  </a:cubicBezTo>
                  <a:cubicBezTo>
                    <a:pt x="72" y="154"/>
                    <a:pt x="75" y="156"/>
                    <a:pt x="79" y="157"/>
                  </a:cubicBezTo>
                  <a:cubicBezTo>
                    <a:pt x="83" y="158"/>
                    <a:pt x="89" y="158"/>
                    <a:pt x="97" y="158"/>
                  </a:cubicBezTo>
                  <a:cubicBezTo>
                    <a:pt x="106" y="158"/>
                    <a:pt x="112" y="158"/>
                    <a:pt x="115" y="157"/>
                  </a:cubicBezTo>
                  <a:cubicBezTo>
                    <a:pt x="119" y="156"/>
                    <a:pt x="122" y="154"/>
                    <a:pt x="124" y="151"/>
                  </a:cubicBezTo>
                  <a:cubicBezTo>
                    <a:pt x="126" y="149"/>
                    <a:pt x="127" y="147"/>
                    <a:pt x="128" y="14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46"/>
                    <a:pt x="118" y="147"/>
                    <a:pt x="117" y="147"/>
                  </a:cubicBezTo>
                  <a:cubicBezTo>
                    <a:pt x="116" y="149"/>
                    <a:pt x="113" y="150"/>
                    <a:pt x="110" y="150"/>
                  </a:cubicBezTo>
                  <a:cubicBezTo>
                    <a:pt x="107" y="151"/>
                    <a:pt x="103" y="151"/>
                    <a:pt x="97" y="151"/>
                  </a:cubicBezTo>
                  <a:cubicBezTo>
                    <a:pt x="91" y="151"/>
                    <a:pt x="87" y="151"/>
                    <a:pt x="84" y="150"/>
                  </a:cubicBezTo>
                  <a:cubicBezTo>
                    <a:pt x="81" y="150"/>
                    <a:pt x="79" y="149"/>
                    <a:pt x="77" y="147"/>
                  </a:cubicBezTo>
                  <a:cubicBezTo>
                    <a:pt x="75" y="145"/>
                    <a:pt x="74" y="142"/>
                    <a:pt x="73" y="138"/>
                  </a:cubicBezTo>
                  <a:moveTo>
                    <a:pt x="259" y="129"/>
                  </a:moveTo>
                  <a:cubicBezTo>
                    <a:pt x="259" y="58"/>
                    <a:pt x="201" y="0"/>
                    <a:pt x="129" y="0"/>
                  </a:cubicBezTo>
                  <a:cubicBezTo>
                    <a:pt x="106" y="0"/>
                    <a:pt x="84" y="6"/>
                    <a:pt x="65" y="17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89" y="20"/>
                    <a:pt x="108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92"/>
                    <a:pt x="193" y="244"/>
                    <a:pt x="129" y="244"/>
                  </a:cubicBezTo>
                  <a:cubicBezTo>
                    <a:pt x="66" y="244"/>
                    <a:pt x="15" y="192"/>
                    <a:pt x="15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201" y="258"/>
                    <a:pt x="259" y="200"/>
                    <a:pt x="259" y="129"/>
                  </a:cubicBezTo>
                  <a:moveTo>
                    <a:pt x="137" y="93"/>
                  </a:moveTo>
                  <a:cubicBezTo>
                    <a:pt x="144" y="93"/>
                    <a:pt x="144" y="93"/>
                    <a:pt x="144" y="9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37" y="86"/>
                    <a:pt x="137" y="86"/>
                    <a:pt x="137" y="86"/>
                  </a:cubicBezTo>
                  <a:lnTo>
                    <a:pt x="137" y="93"/>
                  </a:lnTo>
                  <a:close/>
                  <a:moveTo>
                    <a:pt x="144" y="100"/>
                  </a:moveTo>
                  <a:cubicBezTo>
                    <a:pt x="137" y="100"/>
                    <a:pt x="137" y="100"/>
                    <a:pt x="137" y="100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44" y="158"/>
                    <a:pt x="144" y="158"/>
                    <a:pt x="144" y="158"/>
                  </a:cubicBezTo>
                  <a:lnTo>
                    <a:pt x="144" y="100"/>
                  </a:lnTo>
                  <a:close/>
                  <a:moveTo>
                    <a:pt x="165" y="143"/>
                  </a:moveTo>
                  <a:cubicBezTo>
                    <a:pt x="165" y="107"/>
                    <a:pt x="165" y="107"/>
                    <a:pt x="165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52"/>
                    <a:pt x="165" y="158"/>
                    <a:pt x="172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68" y="151"/>
                    <a:pt x="165" y="147"/>
                    <a:pt x="165" y="143"/>
                  </a:cubicBezTo>
                  <a:moveTo>
                    <a:pt x="311" y="158"/>
                  </a:moveTo>
                  <a:cubicBezTo>
                    <a:pt x="318" y="158"/>
                    <a:pt x="318" y="158"/>
                    <a:pt x="318" y="158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1" y="100"/>
                    <a:pt x="311" y="100"/>
                    <a:pt x="311" y="100"/>
                  </a:cubicBezTo>
                  <a:lnTo>
                    <a:pt x="311" y="158"/>
                  </a:lnTo>
                  <a:close/>
                  <a:moveTo>
                    <a:pt x="372" y="158"/>
                  </a:moveTo>
                  <a:cubicBezTo>
                    <a:pt x="378" y="158"/>
                    <a:pt x="378" y="158"/>
                    <a:pt x="378" y="158"/>
                  </a:cubicBezTo>
                  <a:cubicBezTo>
                    <a:pt x="378" y="135"/>
                    <a:pt x="378" y="135"/>
                    <a:pt x="378" y="135"/>
                  </a:cubicBezTo>
                  <a:cubicBezTo>
                    <a:pt x="378" y="131"/>
                    <a:pt x="378" y="129"/>
                    <a:pt x="378" y="127"/>
                  </a:cubicBezTo>
                  <a:cubicBezTo>
                    <a:pt x="377" y="125"/>
                    <a:pt x="376" y="123"/>
                    <a:pt x="375" y="122"/>
                  </a:cubicBezTo>
                  <a:cubicBezTo>
                    <a:pt x="374" y="120"/>
                    <a:pt x="371" y="119"/>
                    <a:pt x="369" y="118"/>
                  </a:cubicBezTo>
                  <a:cubicBezTo>
                    <a:pt x="366" y="118"/>
                    <a:pt x="362" y="117"/>
                    <a:pt x="356" y="117"/>
                  </a:cubicBezTo>
                  <a:cubicBezTo>
                    <a:pt x="349" y="117"/>
                    <a:pt x="345" y="118"/>
                    <a:pt x="342" y="119"/>
                  </a:cubicBezTo>
                  <a:cubicBezTo>
                    <a:pt x="339" y="120"/>
                    <a:pt x="337" y="121"/>
                    <a:pt x="336" y="124"/>
                  </a:cubicBezTo>
                  <a:cubicBezTo>
                    <a:pt x="335" y="124"/>
                    <a:pt x="335" y="124"/>
                    <a:pt x="335" y="124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35" y="158"/>
                    <a:pt x="335" y="158"/>
                    <a:pt x="335" y="158"/>
                  </a:cubicBezTo>
                  <a:cubicBezTo>
                    <a:pt x="335" y="139"/>
                    <a:pt x="335" y="139"/>
                    <a:pt x="335" y="139"/>
                  </a:cubicBezTo>
                  <a:cubicBezTo>
                    <a:pt x="335" y="135"/>
                    <a:pt x="335" y="133"/>
                    <a:pt x="336" y="131"/>
                  </a:cubicBezTo>
                  <a:cubicBezTo>
                    <a:pt x="336" y="130"/>
                    <a:pt x="337" y="129"/>
                    <a:pt x="338" y="127"/>
                  </a:cubicBezTo>
                  <a:cubicBezTo>
                    <a:pt x="339" y="126"/>
                    <a:pt x="341" y="125"/>
                    <a:pt x="344" y="124"/>
                  </a:cubicBezTo>
                  <a:cubicBezTo>
                    <a:pt x="346" y="123"/>
                    <a:pt x="350" y="123"/>
                    <a:pt x="355" y="123"/>
                  </a:cubicBezTo>
                  <a:cubicBezTo>
                    <a:pt x="360" y="123"/>
                    <a:pt x="363" y="123"/>
                    <a:pt x="365" y="124"/>
                  </a:cubicBezTo>
                  <a:cubicBezTo>
                    <a:pt x="367" y="124"/>
                    <a:pt x="369" y="125"/>
                    <a:pt x="370" y="126"/>
                  </a:cubicBezTo>
                  <a:cubicBezTo>
                    <a:pt x="371" y="127"/>
                    <a:pt x="371" y="129"/>
                    <a:pt x="372" y="130"/>
                  </a:cubicBezTo>
                  <a:cubicBezTo>
                    <a:pt x="372" y="132"/>
                    <a:pt x="372" y="134"/>
                    <a:pt x="372" y="138"/>
                  </a:cubicBezTo>
                  <a:lnTo>
                    <a:pt x="372" y="158"/>
                  </a:lnTo>
                  <a:close/>
                  <a:moveTo>
                    <a:pt x="431" y="158"/>
                  </a:moveTo>
                  <a:cubicBezTo>
                    <a:pt x="437" y="158"/>
                    <a:pt x="437" y="158"/>
                    <a:pt x="437" y="158"/>
                  </a:cubicBezTo>
                  <a:cubicBezTo>
                    <a:pt x="437" y="135"/>
                    <a:pt x="437" y="135"/>
                    <a:pt x="437" y="135"/>
                  </a:cubicBezTo>
                  <a:cubicBezTo>
                    <a:pt x="437" y="131"/>
                    <a:pt x="437" y="129"/>
                    <a:pt x="437" y="127"/>
                  </a:cubicBezTo>
                  <a:cubicBezTo>
                    <a:pt x="436" y="125"/>
                    <a:pt x="435" y="123"/>
                    <a:pt x="434" y="122"/>
                  </a:cubicBezTo>
                  <a:cubicBezTo>
                    <a:pt x="432" y="120"/>
                    <a:pt x="430" y="119"/>
                    <a:pt x="427" y="118"/>
                  </a:cubicBezTo>
                  <a:cubicBezTo>
                    <a:pt x="425" y="118"/>
                    <a:pt x="420" y="117"/>
                    <a:pt x="415" y="117"/>
                  </a:cubicBezTo>
                  <a:cubicBezTo>
                    <a:pt x="408" y="117"/>
                    <a:pt x="404" y="118"/>
                    <a:pt x="401" y="119"/>
                  </a:cubicBezTo>
                  <a:cubicBezTo>
                    <a:pt x="398" y="120"/>
                    <a:pt x="396" y="121"/>
                    <a:pt x="395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58"/>
                    <a:pt x="388" y="158"/>
                    <a:pt x="388" y="158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4" y="135"/>
                    <a:pt x="394" y="133"/>
                    <a:pt x="395" y="131"/>
                  </a:cubicBezTo>
                  <a:cubicBezTo>
                    <a:pt x="395" y="130"/>
                    <a:pt x="396" y="129"/>
                    <a:pt x="396" y="127"/>
                  </a:cubicBezTo>
                  <a:cubicBezTo>
                    <a:pt x="398" y="126"/>
                    <a:pt x="400" y="125"/>
                    <a:pt x="403" y="124"/>
                  </a:cubicBezTo>
                  <a:cubicBezTo>
                    <a:pt x="405" y="123"/>
                    <a:pt x="409" y="123"/>
                    <a:pt x="414" y="123"/>
                  </a:cubicBezTo>
                  <a:cubicBezTo>
                    <a:pt x="418" y="123"/>
                    <a:pt x="422" y="123"/>
                    <a:pt x="424" y="124"/>
                  </a:cubicBezTo>
                  <a:cubicBezTo>
                    <a:pt x="426" y="124"/>
                    <a:pt x="428" y="125"/>
                    <a:pt x="429" y="126"/>
                  </a:cubicBezTo>
                  <a:cubicBezTo>
                    <a:pt x="430" y="127"/>
                    <a:pt x="430" y="129"/>
                    <a:pt x="431" y="130"/>
                  </a:cubicBezTo>
                  <a:cubicBezTo>
                    <a:pt x="431" y="132"/>
                    <a:pt x="431" y="134"/>
                    <a:pt x="431" y="138"/>
                  </a:cubicBezTo>
                  <a:lnTo>
                    <a:pt x="431" y="158"/>
                  </a:lnTo>
                  <a:close/>
                  <a:moveTo>
                    <a:pt x="492" y="138"/>
                  </a:moveTo>
                  <a:cubicBezTo>
                    <a:pt x="492" y="141"/>
                    <a:pt x="491" y="144"/>
                    <a:pt x="491" y="146"/>
                  </a:cubicBezTo>
                  <a:cubicBezTo>
                    <a:pt x="490" y="148"/>
                    <a:pt x="489" y="149"/>
                    <a:pt x="488" y="150"/>
                  </a:cubicBezTo>
                  <a:cubicBezTo>
                    <a:pt x="487" y="151"/>
                    <a:pt x="485" y="152"/>
                    <a:pt x="483" y="152"/>
                  </a:cubicBezTo>
                  <a:cubicBezTo>
                    <a:pt x="481" y="152"/>
                    <a:pt x="477" y="153"/>
                    <a:pt x="473" y="153"/>
                  </a:cubicBezTo>
                  <a:cubicBezTo>
                    <a:pt x="466" y="153"/>
                    <a:pt x="461" y="152"/>
                    <a:pt x="459" y="151"/>
                  </a:cubicBezTo>
                  <a:cubicBezTo>
                    <a:pt x="456" y="150"/>
                    <a:pt x="455" y="149"/>
                    <a:pt x="454" y="147"/>
                  </a:cubicBezTo>
                  <a:cubicBezTo>
                    <a:pt x="453" y="145"/>
                    <a:pt x="453" y="142"/>
                    <a:pt x="453" y="138"/>
                  </a:cubicBezTo>
                  <a:cubicBezTo>
                    <a:pt x="453" y="134"/>
                    <a:pt x="453" y="132"/>
                    <a:pt x="454" y="130"/>
                  </a:cubicBezTo>
                  <a:cubicBezTo>
                    <a:pt x="454" y="127"/>
                    <a:pt x="455" y="126"/>
                    <a:pt x="457" y="125"/>
                  </a:cubicBezTo>
                  <a:cubicBezTo>
                    <a:pt x="458" y="124"/>
                    <a:pt x="460" y="124"/>
                    <a:pt x="462" y="123"/>
                  </a:cubicBezTo>
                  <a:cubicBezTo>
                    <a:pt x="464" y="123"/>
                    <a:pt x="467" y="123"/>
                    <a:pt x="471" y="123"/>
                  </a:cubicBezTo>
                  <a:cubicBezTo>
                    <a:pt x="478" y="123"/>
                    <a:pt x="483" y="123"/>
                    <a:pt x="485" y="124"/>
                  </a:cubicBezTo>
                  <a:cubicBezTo>
                    <a:pt x="487" y="125"/>
                    <a:pt x="489" y="126"/>
                    <a:pt x="490" y="128"/>
                  </a:cubicBezTo>
                  <a:cubicBezTo>
                    <a:pt x="491" y="130"/>
                    <a:pt x="492" y="133"/>
                    <a:pt x="492" y="138"/>
                  </a:cubicBezTo>
                  <a:moveTo>
                    <a:pt x="496" y="150"/>
                  </a:moveTo>
                  <a:cubicBezTo>
                    <a:pt x="498" y="147"/>
                    <a:pt x="498" y="143"/>
                    <a:pt x="498" y="138"/>
                  </a:cubicBezTo>
                  <a:cubicBezTo>
                    <a:pt x="498" y="133"/>
                    <a:pt x="498" y="129"/>
                    <a:pt x="497" y="126"/>
                  </a:cubicBezTo>
                  <a:cubicBezTo>
                    <a:pt x="496" y="124"/>
                    <a:pt x="494" y="121"/>
                    <a:pt x="491" y="120"/>
                  </a:cubicBezTo>
                  <a:cubicBezTo>
                    <a:pt x="490" y="119"/>
                    <a:pt x="487" y="118"/>
                    <a:pt x="484" y="118"/>
                  </a:cubicBezTo>
                  <a:cubicBezTo>
                    <a:pt x="481" y="117"/>
                    <a:pt x="477" y="117"/>
                    <a:pt x="470" y="117"/>
                  </a:cubicBezTo>
                  <a:cubicBezTo>
                    <a:pt x="463" y="117"/>
                    <a:pt x="458" y="118"/>
                    <a:pt x="455" y="119"/>
                  </a:cubicBezTo>
                  <a:cubicBezTo>
                    <a:pt x="452" y="120"/>
                    <a:pt x="450" y="122"/>
                    <a:pt x="448" y="125"/>
                  </a:cubicBezTo>
                  <a:cubicBezTo>
                    <a:pt x="447" y="128"/>
                    <a:pt x="446" y="132"/>
                    <a:pt x="446" y="138"/>
                  </a:cubicBezTo>
                  <a:cubicBezTo>
                    <a:pt x="446" y="143"/>
                    <a:pt x="446" y="146"/>
                    <a:pt x="448" y="149"/>
                  </a:cubicBezTo>
                  <a:cubicBezTo>
                    <a:pt x="449" y="152"/>
                    <a:pt x="451" y="154"/>
                    <a:pt x="453" y="156"/>
                  </a:cubicBezTo>
                  <a:cubicBezTo>
                    <a:pt x="455" y="157"/>
                    <a:pt x="457" y="157"/>
                    <a:pt x="460" y="158"/>
                  </a:cubicBezTo>
                  <a:cubicBezTo>
                    <a:pt x="463" y="158"/>
                    <a:pt x="468" y="158"/>
                    <a:pt x="473" y="158"/>
                  </a:cubicBezTo>
                  <a:cubicBezTo>
                    <a:pt x="479" y="158"/>
                    <a:pt x="483" y="158"/>
                    <a:pt x="486" y="157"/>
                  </a:cubicBezTo>
                  <a:cubicBezTo>
                    <a:pt x="489" y="157"/>
                    <a:pt x="491" y="156"/>
                    <a:pt x="493" y="155"/>
                  </a:cubicBezTo>
                  <a:cubicBezTo>
                    <a:pt x="494" y="154"/>
                    <a:pt x="495" y="152"/>
                    <a:pt x="496" y="150"/>
                  </a:cubicBezTo>
                  <a:moveTo>
                    <a:pt x="508" y="158"/>
                  </a:moveTo>
                  <a:cubicBezTo>
                    <a:pt x="564" y="158"/>
                    <a:pt x="564" y="158"/>
                    <a:pt x="564" y="158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31"/>
                    <a:pt x="516" y="131"/>
                    <a:pt x="516" y="131"/>
                  </a:cubicBezTo>
                  <a:cubicBezTo>
                    <a:pt x="562" y="131"/>
                    <a:pt x="562" y="131"/>
                    <a:pt x="562" y="131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16" y="125"/>
                    <a:pt x="516" y="125"/>
                    <a:pt x="516" y="125"/>
                  </a:cubicBezTo>
                  <a:cubicBezTo>
                    <a:pt x="516" y="107"/>
                    <a:pt x="516" y="107"/>
                    <a:pt x="516" y="107"/>
                  </a:cubicBezTo>
                  <a:cubicBezTo>
                    <a:pt x="564" y="107"/>
                    <a:pt x="564" y="107"/>
                    <a:pt x="564" y="107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08" y="100"/>
                    <a:pt x="508" y="100"/>
                    <a:pt x="508" y="100"/>
                  </a:cubicBezTo>
                  <a:lnTo>
                    <a:pt x="508" y="158"/>
                  </a:lnTo>
                  <a:close/>
                  <a:moveTo>
                    <a:pt x="615" y="158"/>
                  </a:moveTo>
                  <a:cubicBezTo>
                    <a:pt x="621" y="158"/>
                    <a:pt x="621" y="158"/>
                    <a:pt x="621" y="158"/>
                  </a:cubicBezTo>
                  <a:cubicBezTo>
                    <a:pt x="621" y="135"/>
                    <a:pt x="621" y="135"/>
                    <a:pt x="621" y="135"/>
                  </a:cubicBezTo>
                  <a:cubicBezTo>
                    <a:pt x="621" y="131"/>
                    <a:pt x="621" y="129"/>
                    <a:pt x="621" y="127"/>
                  </a:cubicBezTo>
                  <a:cubicBezTo>
                    <a:pt x="620" y="125"/>
                    <a:pt x="619" y="123"/>
                    <a:pt x="618" y="122"/>
                  </a:cubicBezTo>
                  <a:cubicBezTo>
                    <a:pt x="616" y="120"/>
                    <a:pt x="614" y="119"/>
                    <a:pt x="612" y="118"/>
                  </a:cubicBezTo>
                  <a:cubicBezTo>
                    <a:pt x="609" y="118"/>
                    <a:pt x="605" y="117"/>
                    <a:pt x="599" y="117"/>
                  </a:cubicBezTo>
                  <a:cubicBezTo>
                    <a:pt x="592" y="117"/>
                    <a:pt x="588" y="118"/>
                    <a:pt x="585" y="119"/>
                  </a:cubicBezTo>
                  <a:cubicBezTo>
                    <a:pt x="582" y="120"/>
                    <a:pt x="580" y="121"/>
                    <a:pt x="579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18"/>
                    <a:pt x="578" y="118"/>
                    <a:pt x="578" y="118"/>
                  </a:cubicBezTo>
                  <a:cubicBezTo>
                    <a:pt x="572" y="118"/>
                    <a:pt x="572" y="118"/>
                    <a:pt x="572" y="118"/>
                  </a:cubicBezTo>
                  <a:cubicBezTo>
                    <a:pt x="572" y="158"/>
                    <a:pt x="572" y="158"/>
                    <a:pt x="572" y="158"/>
                  </a:cubicBezTo>
                  <a:cubicBezTo>
                    <a:pt x="578" y="158"/>
                    <a:pt x="578" y="158"/>
                    <a:pt x="578" y="158"/>
                  </a:cubicBezTo>
                  <a:cubicBezTo>
                    <a:pt x="578" y="139"/>
                    <a:pt x="578" y="139"/>
                    <a:pt x="578" y="139"/>
                  </a:cubicBezTo>
                  <a:cubicBezTo>
                    <a:pt x="578" y="135"/>
                    <a:pt x="578" y="133"/>
                    <a:pt x="579" y="131"/>
                  </a:cubicBezTo>
                  <a:cubicBezTo>
                    <a:pt x="579" y="130"/>
                    <a:pt x="580" y="129"/>
                    <a:pt x="581" y="127"/>
                  </a:cubicBezTo>
                  <a:cubicBezTo>
                    <a:pt x="582" y="126"/>
                    <a:pt x="584" y="125"/>
                    <a:pt x="587" y="124"/>
                  </a:cubicBezTo>
                  <a:cubicBezTo>
                    <a:pt x="589" y="123"/>
                    <a:pt x="593" y="123"/>
                    <a:pt x="598" y="123"/>
                  </a:cubicBezTo>
                  <a:cubicBezTo>
                    <a:pt x="602" y="123"/>
                    <a:pt x="606" y="123"/>
                    <a:pt x="608" y="124"/>
                  </a:cubicBezTo>
                  <a:cubicBezTo>
                    <a:pt x="610" y="124"/>
                    <a:pt x="612" y="125"/>
                    <a:pt x="613" y="126"/>
                  </a:cubicBezTo>
                  <a:cubicBezTo>
                    <a:pt x="614" y="127"/>
                    <a:pt x="614" y="129"/>
                    <a:pt x="615" y="130"/>
                  </a:cubicBezTo>
                  <a:cubicBezTo>
                    <a:pt x="615" y="132"/>
                    <a:pt x="615" y="134"/>
                    <a:pt x="615" y="138"/>
                  </a:cubicBezTo>
                  <a:lnTo>
                    <a:pt x="615" y="158"/>
                  </a:lnTo>
                  <a:close/>
                  <a:moveTo>
                    <a:pt x="637" y="134"/>
                  </a:moveTo>
                  <a:cubicBezTo>
                    <a:pt x="637" y="130"/>
                    <a:pt x="638" y="127"/>
                    <a:pt x="640" y="125"/>
                  </a:cubicBezTo>
                  <a:cubicBezTo>
                    <a:pt x="642" y="124"/>
                    <a:pt x="643" y="124"/>
                    <a:pt x="645" y="123"/>
                  </a:cubicBezTo>
                  <a:cubicBezTo>
                    <a:pt x="648" y="123"/>
                    <a:pt x="651" y="123"/>
                    <a:pt x="655" y="123"/>
                  </a:cubicBezTo>
                  <a:cubicBezTo>
                    <a:pt x="659" y="123"/>
                    <a:pt x="663" y="123"/>
                    <a:pt x="665" y="123"/>
                  </a:cubicBezTo>
                  <a:cubicBezTo>
                    <a:pt x="668" y="124"/>
                    <a:pt x="670" y="125"/>
                    <a:pt x="671" y="126"/>
                  </a:cubicBezTo>
                  <a:cubicBezTo>
                    <a:pt x="673" y="127"/>
                    <a:pt x="674" y="130"/>
                    <a:pt x="674" y="134"/>
                  </a:cubicBezTo>
                  <a:lnTo>
                    <a:pt x="637" y="134"/>
                  </a:lnTo>
                  <a:close/>
                  <a:moveTo>
                    <a:pt x="637" y="139"/>
                  </a:moveTo>
                  <a:cubicBezTo>
                    <a:pt x="681" y="139"/>
                    <a:pt x="681" y="139"/>
                    <a:pt x="681" y="139"/>
                  </a:cubicBezTo>
                  <a:cubicBezTo>
                    <a:pt x="681" y="134"/>
                    <a:pt x="681" y="131"/>
                    <a:pt x="680" y="129"/>
                  </a:cubicBezTo>
                  <a:cubicBezTo>
                    <a:pt x="680" y="126"/>
                    <a:pt x="679" y="124"/>
                    <a:pt x="677" y="123"/>
                  </a:cubicBezTo>
                  <a:cubicBezTo>
                    <a:pt x="675" y="121"/>
                    <a:pt x="673" y="119"/>
                    <a:pt x="670" y="118"/>
                  </a:cubicBezTo>
                  <a:cubicBezTo>
                    <a:pt x="667" y="118"/>
                    <a:pt x="662" y="117"/>
                    <a:pt x="655" y="117"/>
                  </a:cubicBezTo>
                  <a:cubicBezTo>
                    <a:pt x="648" y="117"/>
                    <a:pt x="643" y="118"/>
                    <a:pt x="640" y="119"/>
                  </a:cubicBezTo>
                  <a:cubicBezTo>
                    <a:pt x="636" y="120"/>
                    <a:pt x="634" y="122"/>
                    <a:pt x="632" y="125"/>
                  </a:cubicBezTo>
                  <a:cubicBezTo>
                    <a:pt x="631" y="128"/>
                    <a:pt x="630" y="132"/>
                    <a:pt x="630" y="138"/>
                  </a:cubicBezTo>
                  <a:cubicBezTo>
                    <a:pt x="630" y="146"/>
                    <a:pt x="632" y="152"/>
                    <a:pt x="636" y="155"/>
                  </a:cubicBezTo>
                  <a:cubicBezTo>
                    <a:pt x="638" y="156"/>
                    <a:pt x="640" y="157"/>
                    <a:pt x="644" y="157"/>
                  </a:cubicBezTo>
                  <a:cubicBezTo>
                    <a:pt x="647" y="158"/>
                    <a:pt x="652" y="158"/>
                    <a:pt x="659" y="158"/>
                  </a:cubicBezTo>
                  <a:cubicBezTo>
                    <a:pt x="667" y="158"/>
                    <a:pt x="673" y="157"/>
                    <a:pt x="676" y="155"/>
                  </a:cubicBezTo>
                  <a:cubicBezTo>
                    <a:pt x="679" y="153"/>
                    <a:pt x="681" y="150"/>
                    <a:pt x="681" y="145"/>
                  </a:cubicBezTo>
                  <a:cubicBezTo>
                    <a:pt x="674" y="145"/>
                    <a:pt x="674" y="145"/>
                    <a:pt x="674" y="145"/>
                  </a:cubicBezTo>
                  <a:cubicBezTo>
                    <a:pt x="674" y="147"/>
                    <a:pt x="674" y="149"/>
                    <a:pt x="673" y="150"/>
                  </a:cubicBezTo>
                  <a:cubicBezTo>
                    <a:pt x="672" y="151"/>
                    <a:pt x="670" y="152"/>
                    <a:pt x="668" y="152"/>
                  </a:cubicBezTo>
                  <a:cubicBezTo>
                    <a:pt x="666" y="152"/>
                    <a:pt x="663" y="153"/>
                    <a:pt x="658" y="153"/>
                  </a:cubicBezTo>
                  <a:cubicBezTo>
                    <a:pt x="652" y="153"/>
                    <a:pt x="648" y="152"/>
                    <a:pt x="645" y="152"/>
                  </a:cubicBezTo>
                  <a:cubicBezTo>
                    <a:pt x="643" y="152"/>
                    <a:pt x="641" y="151"/>
                    <a:pt x="640" y="149"/>
                  </a:cubicBezTo>
                  <a:cubicBezTo>
                    <a:pt x="638" y="148"/>
                    <a:pt x="637" y="144"/>
                    <a:pt x="637" y="139"/>
                  </a:cubicBezTo>
                  <a:moveTo>
                    <a:pt x="726" y="136"/>
                  </a:moveTo>
                  <a:cubicBezTo>
                    <a:pt x="732" y="136"/>
                    <a:pt x="732" y="136"/>
                    <a:pt x="732" y="136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26"/>
                    <a:pt x="731" y="123"/>
                    <a:pt x="728" y="120"/>
                  </a:cubicBezTo>
                  <a:cubicBezTo>
                    <a:pt x="727" y="119"/>
                    <a:pt x="725" y="118"/>
                    <a:pt x="723" y="118"/>
                  </a:cubicBezTo>
                  <a:cubicBezTo>
                    <a:pt x="721" y="118"/>
                    <a:pt x="719" y="117"/>
                    <a:pt x="715" y="117"/>
                  </a:cubicBezTo>
                  <a:cubicBezTo>
                    <a:pt x="711" y="117"/>
                    <a:pt x="708" y="117"/>
                    <a:pt x="706" y="118"/>
                  </a:cubicBezTo>
                  <a:cubicBezTo>
                    <a:pt x="704" y="118"/>
                    <a:pt x="702" y="118"/>
                    <a:pt x="701" y="119"/>
                  </a:cubicBezTo>
                  <a:cubicBezTo>
                    <a:pt x="699" y="120"/>
                    <a:pt x="697" y="121"/>
                    <a:pt x="696" y="123"/>
                  </a:cubicBezTo>
                  <a:cubicBezTo>
                    <a:pt x="696" y="123"/>
                    <a:pt x="696" y="123"/>
                    <a:pt x="696" y="123"/>
                  </a:cubicBezTo>
                  <a:cubicBezTo>
                    <a:pt x="696" y="118"/>
                    <a:pt x="696" y="118"/>
                    <a:pt x="696" y="118"/>
                  </a:cubicBezTo>
                  <a:cubicBezTo>
                    <a:pt x="690" y="118"/>
                    <a:pt x="690" y="118"/>
                    <a:pt x="690" y="118"/>
                  </a:cubicBezTo>
                  <a:cubicBezTo>
                    <a:pt x="690" y="158"/>
                    <a:pt x="690" y="158"/>
                    <a:pt x="690" y="158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96" y="139"/>
                    <a:pt x="696" y="139"/>
                    <a:pt x="696" y="139"/>
                  </a:cubicBezTo>
                  <a:cubicBezTo>
                    <a:pt x="696" y="132"/>
                    <a:pt x="697" y="128"/>
                    <a:pt x="699" y="126"/>
                  </a:cubicBezTo>
                  <a:cubicBezTo>
                    <a:pt x="701" y="124"/>
                    <a:pt x="706" y="123"/>
                    <a:pt x="714" y="123"/>
                  </a:cubicBezTo>
                  <a:cubicBezTo>
                    <a:pt x="719" y="123"/>
                    <a:pt x="722" y="124"/>
                    <a:pt x="724" y="125"/>
                  </a:cubicBezTo>
                  <a:cubicBezTo>
                    <a:pt x="725" y="126"/>
                    <a:pt x="725" y="127"/>
                    <a:pt x="725" y="128"/>
                  </a:cubicBezTo>
                  <a:cubicBezTo>
                    <a:pt x="726" y="129"/>
                    <a:pt x="726" y="131"/>
                    <a:pt x="726" y="133"/>
                  </a:cubicBezTo>
                  <a:lnTo>
                    <a:pt x="726" y="136"/>
                  </a:lnTo>
                  <a:close/>
                  <a:moveTo>
                    <a:pt x="785" y="136"/>
                  </a:moveTo>
                  <a:cubicBezTo>
                    <a:pt x="785" y="140"/>
                    <a:pt x="784" y="142"/>
                    <a:pt x="784" y="144"/>
                  </a:cubicBezTo>
                  <a:cubicBezTo>
                    <a:pt x="783" y="146"/>
                    <a:pt x="782" y="148"/>
                    <a:pt x="780" y="149"/>
                  </a:cubicBezTo>
                  <a:cubicBezTo>
                    <a:pt x="778" y="150"/>
                    <a:pt x="773" y="151"/>
                    <a:pt x="765" y="151"/>
                  </a:cubicBezTo>
                  <a:cubicBezTo>
                    <a:pt x="758" y="151"/>
                    <a:pt x="753" y="150"/>
                    <a:pt x="751" y="149"/>
                  </a:cubicBezTo>
                  <a:cubicBezTo>
                    <a:pt x="748" y="147"/>
                    <a:pt x="746" y="143"/>
                    <a:pt x="746" y="137"/>
                  </a:cubicBezTo>
                  <a:cubicBezTo>
                    <a:pt x="746" y="130"/>
                    <a:pt x="747" y="126"/>
                    <a:pt x="750" y="125"/>
                  </a:cubicBezTo>
                  <a:cubicBezTo>
                    <a:pt x="753" y="123"/>
                    <a:pt x="758" y="123"/>
                    <a:pt x="766" y="123"/>
                  </a:cubicBezTo>
                  <a:cubicBezTo>
                    <a:pt x="773" y="123"/>
                    <a:pt x="777" y="123"/>
                    <a:pt x="780" y="125"/>
                  </a:cubicBezTo>
                  <a:cubicBezTo>
                    <a:pt x="781" y="125"/>
                    <a:pt x="783" y="127"/>
                    <a:pt x="783" y="128"/>
                  </a:cubicBezTo>
                  <a:cubicBezTo>
                    <a:pt x="784" y="130"/>
                    <a:pt x="785" y="133"/>
                    <a:pt x="785" y="136"/>
                  </a:cubicBezTo>
                  <a:moveTo>
                    <a:pt x="790" y="162"/>
                  </a:moveTo>
                  <a:cubicBezTo>
                    <a:pt x="791" y="159"/>
                    <a:pt x="791" y="154"/>
                    <a:pt x="791" y="148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85" y="118"/>
                    <a:pt x="785" y="118"/>
                    <a:pt x="785" y="118"/>
                  </a:cubicBezTo>
                  <a:cubicBezTo>
                    <a:pt x="785" y="123"/>
                    <a:pt x="785" y="123"/>
                    <a:pt x="785" y="123"/>
                  </a:cubicBezTo>
                  <a:cubicBezTo>
                    <a:pt x="784" y="123"/>
                    <a:pt x="784" y="123"/>
                    <a:pt x="784" y="123"/>
                  </a:cubicBezTo>
                  <a:cubicBezTo>
                    <a:pt x="783" y="121"/>
                    <a:pt x="782" y="120"/>
                    <a:pt x="780" y="119"/>
                  </a:cubicBezTo>
                  <a:cubicBezTo>
                    <a:pt x="779" y="118"/>
                    <a:pt x="777" y="118"/>
                    <a:pt x="775" y="118"/>
                  </a:cubicBezTo>
                  <a:cubicBezTo>
                    <a:pt x="773" y="117"/>
                    <a:pt x="770" y="117"/>
                    <a:pt x="766" y="117"/>
                  </a:cubicBezTo>
                  <a:cubicBezTo>
                    <a:pt x="761" y="117"/>
                    <a:pt x="757" y="117"/>
                    <a:pt x="754" y="118"/>
                  </a:cubicBezTo>
                  <a:cubicBezTo>
                    <a:pt x="751" y="118"/>
                    <a:pt x="749" y="119"/>
                    <a:pt x="747" y="119"/>
                  </a:cubicBezTo>
                  <a:cubicBezTo>
                    <a:pt x="742" y="122"/>
                    <a:pt x="739" y="128"/>
                    <a:pt x="739" y="137"/>
                  </a:cubicBezTo>
                  <a:cubicBezTo>
                    <a:pt x="739" y="141"/>
                    <a:pt x="740" y="144"/>
                    <a:pt x="741" y="147"/>
                  </a:cubicBezTo>
                  <a:cubicBezTo>
                    <a:pt x="742" y="149"/>
                    <a:pt x="743" y="151"/>
                    <a:pt x="745" y="153"/>
                  </a:cubicBezTo>
                  <a:cubicBezTo>
                    <a:pt x="747" y="154"/>
                    <a:pt x="749" y="155"/>
                    <a:pt x="752" y="156"/>
                  </a:cubicBezTo>
                  <a:cubicBezTo>
                    <a:pt x="755" y="156"/>
                    <a:pt x="759" y="156"/>
                    <a:pt x="765" y="156"/>
                  </a:cubicBezTo>
                  <a:cubicBezTo>
                    <a:pt x="771" y="156"/>
                    <a:pt x="776" y="156"/>
                    <a:pt x="778" y="155"/>
                  </a:cubicBezTo>
                  <a:cubicBezTo>
                    <a:pt x="780" y="155"/>
                    <a:pt x="782" y="153"/>
                    <a:pt x="784" y="151"/>
                  </a:cubicBezTo>
                  <a:cubicBezTo>
                    <a:pt x="785" y="151"/>
                    <a:pt x="785" y="151"/>
                    <a:pt x="785" y="151"/>
                  </a:cubicBezTo>
                  <a:cubicBezTo>
                    <a:pt x="784" y="155"/>
                    <a:pt x="784" y="158"/>
                    <a:pt x="784" y="159"/>
                  </a:cubicBezTo>
                  <a:cubicBezTo>
                    <a:pt x="784" y="161"/>
                    <a:pt x="783" y="162"/>
                    <a:pt x="782" y="163"/>
                  </a:cubicBezTo>
                  <a:cubicBezTo>
                    <a:pt x="781" y="165"/>
                    <a:pt x="779" y="166"/>
                    <a:pt x="776" y="166"/>
                  </a:cubicBezTo>
                  <a:cubicBezTo>
                    <a:pt x="774" y="167"/>
                    <a:pt x="769" y="167"/>
                    <a:pt x="763" y="167"/>
                  </a:cubicBezTo>
                  <a:cubicBezTo>
                    <a:pt x="756" y="167"/>
                    <a:pt x="752" y="166"/>
                    <a:pt x="750" y="165"/>
                  </a:cubicBezTo>
                  <a:cubicBezTo>
                    <a:pt x="749" y="165"/>
                    <a:pt x="748" y="164"/>
                    <a:pt x="747" y="163"/>
                  </a:cubicBezTo>
                  <a:cubicBezTo>
                    <a:pt x="747" y="162"/>
                    <a:pt x="747" y="161"/>
                    <a:pt x="747" y="160"/>
                  </a:cubicBezTo>
                  <a:cubicBezTo>
                    <a:pt x="740" y="160"/>
                    <a:pt x="740" y="160"/>
                    <a:pt x="740" y="160"/>
                  </a:cubicBezTo>
                  <a:cubicBezTo>
                    <a:pt x="740" y="161"/>
                    <a:pt x="740" y="163"/>
                    <a:pt x="740" y="164"/>
                  </a:cubicBezTo>
                  <a:cubicBezTo>
                    <a:pt x="741" y="165"/>
                    <a:pt x="741" y="166"/>
                    <a:pt x="742" y="167"/>
                  </a:cubicBezTo>
                  <a:cubicBezTo>
                    <a:pt x="743" y="169"/>
                    <a:pt x="746" y="170"/>
                    <a:pt x="749" y="171"/>
                  </a:cubicBezTo>
                  <a:cubicBezTo>
                    <a:pt x="752" y="172"/>
                    <a:pt x="757" y="173"/>
                    <a:pt x="764" y="173"/>
                  </a:cubicBezTo>
                  <a:cubicBezTo>
                    <a:pt x="770" y="173"/>
                    <a:pt x="775" y="172"/>
                    <a:pt x="778" y="172"/>
                  </a:cubicBezTo>
                  <a:cubicBezTo>
                    <a:pt x="781" y="171"/>
                    <a:pt x="783" y="171"/>
                    <a:pt x="785" y="169"/>
                  </a:cubicBezTo>
                  <a:cubicBezTo>
                    <a:pt x="788" y="167"/>
                    <a:pt x="789" y="165"/>
                    <a:pt x="790" y="162"/>
                  </a:cubicBezTo>
                  <a:moveTo>
                    <a:pt x="849" y="118"/>
                  </a:moveTo>
                  <a:cubicBezTo>
                    <a:pt x="842" y="118"/>
                    <a:pt x="842" y="118"/>
                    <a:pt x="842" y="118"/>
                  </a:cubicBezTo>
                  <a:cubicBezTo>
                    <a:pt x="824" y="153"/>
                    <a:pt x="824" y="153"/>
                    <a:pt x="824" y="153"/>
                  </a:cubicBezTo>
                  <a:cubicBezTo>
                    <a:pt x="823" y="153"/>
                    <a:pt x="823" y="153"/>
                    <a:pt x="823" y="153"/>
                  </a:cubicBezTo>
                  <a:cubicBezTo>
                    <a:pt x="804" y="118"/>
                    <a:pt x="804" y="118"/>
                    <a:pt x="804" y="118"/>
                  </a:cubicBezTo>
                  <a:cubicBezTo>
                    <a:pt x="796" y="118"/>
                    <a:pt x="796" y="118"/>
                    <a:pt x="796" y="118"/>
                  </a:cubicBezTo>
                  <a:cubicBezTo>
                    <a:pt x="819" y="158"/>
                    <a:pt x="819" y="158"/>
                    <a:pt x="819" y="158"/>
                  </a:cubicBezTo>
                  <a:cubicBezTo>
                    <a:pt x="821" y="158"/>
                    <a:pt x="821" y="158"/>
                    <a:pt x="821" y="158"/>
                  </a:cubicBezTo>
                  <a:cubicBezTo>
                    <a:pt x="819" y="161"/>
                    <a:pt x="817" y="163"/>
                    <a:pt x="816" y="164"/>
                  </a:cubicBezTo>
                  <a:cubicBezTo>
                    <a:pt x="814" y="165"/>
                    <a:pt x="811" y="166"/>
                    <a:pt x="807" y="166"/>
                  </a:cubicBezTo>
                  <a:cubicBezTo>
                    <a:pt x="806" y="166"/>
                    <a:pt x="805" y="166"/>
                    <a:pt x="804" y="166"/>
                  </a:cubicBezTo>
                  <a:cubicBezTo>
                    <a:pt x="804" y="172"/>
                    <a:pt x="804" y="172"/>
                    <a:pt x="804" y="172"/>
                  </a:cubicBezTo>
                  <a:cubicBezTo>
                    <a:pt x="805" y="172"/>
                    <a:pt x="806" y="172"/>
                    <a:pt x="807" y="172"/>
                  </a:cubicBezTo>
                  <a:cubicBezTo>
                    <a:pt x="811" y="172"/>
                    <a:pt x="813" y="171"/>
                    <a:pt x="815" y="171"/>
                  </a:cubicBezTo>
                  <a:cubicBezTo>
                    <a:pt x="817" y="171"/>
                    <a:pt x="818" y="170"/>
                    <a:pt x="820" y="169"/>
                  </a:cubicBezTo>
                  <a:cubicBezTo>
                    <a:pt x="821" y="168"/>
                    <a:pt x="823" y="166"/>
                    <a:pt x="824" y="164"/>
                  </a:cubicBezTo>
                  <a:cubicBezTo>
                    <a:pt x="826" y="162"/>
                    <a:pt x="827" y="159"/>
                    <a:pt x="830" y="155"/>
                  </a:cubicBezTo>
                  <a:lnTo>
                    <a:pt x="849" y="118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-121" y="2939"/>
              <a:ext cx="1582" cy="112"/>
            </a:xfrm>
            <a:custGeom>
              <a:avLst/>
              <a:gdLst>
                <a:gd name="T0" fmla="*/ 605 w 605"/>
                <a:gd name="T1" fmla="*/ 10 h 43"/>
                <a:gd name="T2" fmla="*/ 585 w 605"/>
                <a:gd name="T3" fmla="*/ 13 h 43"/>
                <a:gd name="T4" fmla="*/ 572 w 605"/>
                <a:gd name="T5" fmla="*/ 10 h 43"/>
                <a:gd name="T6" fmla="*/ 585 w 605"/>
                <a:gd name="T7" fmla="*/ 30 h 43"/>
                <a:gd name="T8" fmla="*/ 568 w 605"/>
                <a:gd name="T9" fmla="*/ 5 h 43"/>
                <a:gd name="T10" fmla="*/ 568 w 605"/>
                <a:gd name="T11" fmla="*/ 10 h 43"/>
                <a:gd name="T12" fmla="*/ 556 w 605"/>
                <a:gd name="T13" fmla="*/ 20 h 43"/>
                <a:gd name="T14" fmla="*/ 545 w 605"/>
                <a:gd name="T15" fmla="*/ 10 h 43"/>
                <a:gd name="T16" fmla="*/ 527 w 605"/>
                <a:gd name="T17" fmla="*/ 31 h 43"/>
                <a:gd name="T18" fmla="*/ 533 w 605"/>
                <a:gd name="T19" fmla="*/ 29 h 43"/>
                <a:gd name="T20" fmla="*/ 500 w 605"/>
                <a:gd name="T21" fmla="*/ 19 h 43"/>
                <a:gd name="T22" fmla="*/ 513 w 605"/>
                <a:gd name="T23" fmla="*/ 19 h 43"/>
                <a:gd name="T24" fmla="*/ 484 w 605"/>
                <a:gd name="T25" fmla="*/ 10 h 43"/>
                <a:gd name="T26" fmla="*/ 498 w 605"/>
                <a:gd name="T27" fmla="*/ 33 h 43"/>
                <a:gd name="T28" fmla="*/ 475 w 605"/>
                <a:gd name="T29" fmla="*/ 20 h 43"/>
                <a:gd name="T30" fmla="*/ 459 w 605"/>
                <a:gd name="T31" fmla="*/ 10 h 43"/>
                <a:gd name="T32" fmla="*/ 452 w 605"/>
                <a:gd name="T33" fmla="*/ 17 h 43"/>
                <a:gd name="T34" fmla="*/ 429 w 605"/>
                <a:gd name="T35" fmla="*/ 21 h 43"/>
                <a:gd name="T36" fmla="*/ 435 w 605"/>
                <a:gd name="T37" fmla="*/ 33 h 43"/>
                <a:gd name="T38" fmla="*/ 415 w 605"/>
                <a:gd name="T39" fmla="*/ 4 h 43"/>
                <a:gd name="T40" fmla="*/ 422 w 605"/>
                <a:gd name="T41" fmla="*/ 32 h 43"/>
                <a:gd name="T42" fmla="*/ 385 w 605"/>
                <a:gd name="T43" fmla="*/ 33 h 43"/>
                <a:gd name="T44" fmla="*/ 372 w 605"/>
                <a:gd name="T45" fmla="*/ 10 h 43"/>
                <a:gd name="T46" fmla="*/ 363 w 605"/>
                <a:gd name="T47" fmla="*/ 21 h 43"/>
                <a:gd name="T48" fmla="*/ 357 w 605"/>
                <a:gd name="T49" fmla="*/ 10 h 43"/>
                <a:gd name="T50" fmla="*/ 340 w 605"/>
                <a:gd name="T51" fmla="*/ 33 h 43"/>
                <a:gd name="T52" fmla="*/ 336 w 605"/>
                <a:gd name="T53" fmla="*/ 10 h 43"/>
                <a:gd name="T54" fmla="*/ 323 w 605"/>
                <a:gd name="T55" fmla="*/ 13 h 43"/>
                <a:gd name="T56" fmla="*/ 332 w 605"/>
                <a:gd name="T57" fmla="*/ 31 h 43"/>
                <a:gd name="T58" fmla="*/ 316 w 605"/>
                <a:gd name="T59" fmla="*/ 26 h 43"/>
                <a:gd name="T60" fmla="*/ 316 w 605"/>
                <a:gd name="T61" fmla="*/ 33 h 43"/>
                <a:gd name="T62" fmla="*/ 309 w 605"/>
                <a:gd name="T63" fmla="*/ 33 h 43"/>
                <a:gd name="T64" fmla="*/ 290 w 605"/>
                <a:gd name="T65" fmla="*/ 30 h 43"/>
                <a:gd name="T66" fmla="*/ 269 w 605"/>
                <a:gd name="T67" fmla="*/ 12 h 43"/>
                <a:gd name="T68" fmla="*/ 277 w 605"/>
                <a:gd name="T69" fmla="*/ 21 h 43"/>
                <a:gd name="T70" fmla="*/ 252 w 605"/>
                <a:gd name="T71" fmla="*/ 33 h 43"/>
                <a:gd name="T72" fmla="*/ 238 w 605"/>
                <a:gd name="T73" fmla="*/ 10 h 43"/>
                <a:gd name="T74" fmla="*/ 229 w 605"/>
                <a:gd name="T75" fmla="*/ 20 h 43"/>
                <a:gd name="T76" fmla="*/ 218 w 605"/>
                <a:gd name="T77" fmla="*/ 10 h 43"/>
                <a:gd name="T78" fmla="*/ 208 w 605"/>
                <a:gd name="T79" fmla="*/ 1 h 43"/>
                <a:gd name="T80" fmla="*/ 179 w 605"/>
                <a:gd name="T81" fmla="*/ 20 h 43"/>
                <a:gd name="T82" fmla="*/ 189 w 605"/>
                <a:gd name="T83" fmla="*/ 16 h 43"/>
                <a:gd name="T84" fmla="*/ 182 w 605"/>
                <a:gd name="T85" fmla="*/ 31 h 43"/>
                <a:gd name="T86" fmla="*/ 162 w 605"/>
                <a:gd name="T87" fmla="*/ 32 h 43"/>
                <a:gd name="T88" fmla="*/ 160 w 605"/>
                <a:gd name="T89" fmla="*/ 43 h 43"/>
                <a:gd name="T90" fmla="*/ 167 w 605"/>
                <a:gd name="T91" fmla="*/ 17 h 43"/>
                <a:gd name="T92" fmla="*/ 152 w 605"/>
                <a:gd name="T93" fmla="*/ 17 h 43"/>
                <a:gd name="T94" fmla="*/ 144 w 605"/>
                <a:gd name="T95" fmla="*/ 26 h 43"/>
                <a:gd name="T96" fmla="*/ 146 w 605"/>
                <a:gd name="T97" fmla="*/ 0 h 43"/>
                <a:gd name="T98" fmla="*/ 144 w 605"/>
                <a:gd name="T99" fmla="*/ 29 h 43"/>
                <a:gd name="T100" fmla="*/ 122 w 605"/>
                <a:gd name="T101" fmla="*/ 16 h 43"/>
                <a:gd name="T102" fmla="*/ 114 w 605"/>
                <a:gd name="T103" fmla="*/ 22 h 43"/>
                <a:gd name="T104" fmla="*/ 124 w 605"/>
                <a:gd name="T105" fmla="*/ 30 h 43"/>
                <a:gd name="T106" fmla="*/ 100 w 605"/>
                <a:gd name="T107" fmla="*/ 33 h 43"/>
                <a:gd name="T108" fmla="*/ 90 w 605"/>
                <a:gd name="T109" fmla="*/ 33 h 43"/>
                <a:gd name="T110" fmla="*/ 79 w 605"/>
                <a:gd name="T111" fmla="*/ 11 h 43"/>
                <a:gd name="T112" fmla="*/ 47 w 605"/>
                <a:gd name="T113" fmla="*/ 21 h 43"/>
                <a:gd name="T114" fmla="*/ 53 w 605"/>
                <a:gd name="T115" fmla="*/ 33 h 43"/>
                <a:gd name="T116" fmla="*/ 36 w 605"/>
                <a:gd name="T117" fmla="*/ 20 h 43"/>
                <a:gd name="T118" fmla="*/ 25 w 605"/>
                <a:gd name="T119" fmla="*/ 10 h 43"/>
                <a:gd name="T120" fmla="*/ 9 w 605"/>
                <a:gd name="T121" fmla="*/ 17 h 43"/>
                <a:gd name="T122" fmla="*/ 0 w 605"/>
                <a:gd name="T1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5" h="43">
                  <a:moveTo>
                    <a:pt x="587" y="10"/>
                  </a:moveTo>
                  <a:cubicBezTo>
                    <a:pt x="593" y="33"/>
                    <a:pt x="593" y="33"/>
                    <a:pt x="593" y="33"/>
                  </a:cubicBezTo>
                  <a:cubicBezTo>
                    <a:pt x="596" y="33"/>
                    <a:pt x="596" y="33"/>
                    <a:pt x="596" y="33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596" y="43"/>
                    <a:pt x="596" y="43"/>
                    <a:pt x="596" y="43"/>
                  </a:cubicBezTo>
                  <a:cubicBezTo>
                    <a:pt x="605" y="10"/>
                    <a:pt x="605" y="10"/>
                    <a:pt x="605" y="10"/>
                  </a:cubicBezTo>
                  <a:cubicBezTo>
                    <a:pt x="602" y="10"/>
                    <a:pt x="602" y="10"/>
                    <a:pt x="602" y="1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5" y="30"/>
                    <a:pt x="595" y="30"/>
                    <a:pt x="595" y="30"/>
                  </a:cubicBezTo>
                  <a:cubicBezTo>
                    <a:pt x="590" y="10"/>
                    <a:pt x="590" y="10"/>
                    <a:pt x="590" y="10"/>
                  </a:cubicBezTo>
                  <a:lnTo>
                    <a:pt x="587" y="10"/>
                  </a:lnTo>
                  <a:close/>
                  <a:moveTo>
                    <a:pt x="585" y="13"/>
                  </a:moveTo>
                  <a:cubicBezTo>
                    <a:pt x="585" y="10"/>
                    <a:pt x="585" y="10"/>
                    <a:pt x="585" y="10"/>
                  </a:cubicBezTo>
                  <a:cubicBezTo>
                    <a:pt x="578" y="10"/>
                    <a:pt x="578" y="10"/>
                    <a:pt x="578" y="10"/>
                  </a:cubicBezTo>
                  <a:cubicBezTo>
                    <a:pt x="578" y="3"/>
                    <a:pt x="578" y="3"/>
                    <a:pt x="578" y="3"/>
                  </a:cubicBezTo>
                  <a:cubicBezTo>
                    <a:pt x="576" y="3"/>
                    <a:pt x="576" y="3"/>
                    <a:pt x="576" y="3"/>
                  </a:cubicBezTo>
                  <a:cubicBezTo>
                    <a:pt x="576" y="10"/>
                    <a:pt x="576" y="10"/>
                    <a:pt x="576" y="10"/>
                  </a:cubicBezTo>
                  <a:cubicBezTo>
                    <a:pt x="572" y="10"/>
                    <a:pt x="572" y="10"/>
                    <a:pt x="572" y="10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6" y="13"/>
                    <a:pt x="576" y="13"/>
                    <a:pt x="576" y="1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6" y="31"/>
                    <a:pt x="577" y="33"/>
                    <a:pt x="581" y="33"/>
                  </a:cubicBezTo>
                  <a:cubicBezTo>
                    <a:pt x="583" y="33"/>
                    <a:pt x="585" y="33"/>
                    <a:pt x="585" y="33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5" y="30"/>
                    <a:pt x="583" y="31"/>
                    <a:pt x="581" y="31"/>
                  </a:cubicBezTo>
                  <a:cubicBezTo>
                    <a:pt x="579" y="31"/>
                    <a:pt x="578" y="29"/>
                    <a:pt x="578" y="26"/>
                  </a:cubicBezTo>
                  <a:cubicBezTo>
                    <a:pt x="578" y="13"/>
                    <a:pt x="578" y="13"/>
                    <a:pt x="578" y="13"/>
                  </a:cubicBezTo>
                  <a:lnTo>
                    <a:pt x="585" y="13"/>
                  </a:lnTo>
                  <a:close/>
                  <a:moveTo>
                    <a:pt x="565" y="5"/>
                  </a:moveTo>
                  <a:cubicBezTo>
                    <a:pt x="568" y="5"/>
                    <a:pt x="568" y="5"/>
                    <a:pt x="568" y="5"/>
                  </a:cubicBezTo>
                  <a:cubicBezTo>
                    <a:pt x="568" y="1"/>
                    <a:pt x="568" y="1"/>
                    <a:pt x="568" y="1"/>
                  </a:cubicBezTo>
                  <a:cubicBezTo>
                    <a:pt x="565" y="1"/>
                    <a:pt x="565" y="1"/>
                    <a:pt x="565" y="1"/>
                  </a:cubicBezTo>
                  <a:lnTo>
                    <a:pt x="565" y="5"/>
                  </a:lnTo>
                  <a:close/>
                  <a:moveTo>
                    <a:pt x="565" y="33"/>
                  </a:moveTo>
                  <a:cubicBezTo>
                    <a:pt x="568" y="33"/>
                    <a:pt x="568" y="33"/>
                    <a:pt x="568" y="33"/>
                  </a:cubicBezTo>
                  <a:cubicBezTo>
                    <a:pt x="568" y="10"/>
                    <a:pt x="568" y="10"/>
                    <a:pt x="568" y="10"/>
                  </a:cubicBezTo>
                  <a:cubicBezTo>
                    <a:pt x="565" y="10"/>
                    <a:pt x="565" y="10"/>
                    <a:pt x="565" y="10"/>
                  </a:cubicBezTo>
                  <a:lnTo>
                    <a:pt x="565" y="33"/>
                  </a:lnTo>
                  <a:close/>
                  <a:moveTo>
                    <a:pt x="545" y="33"/>
                  </a:moveTo>
                  <a:cubicBezTo>
                    <a:pt x="545" y="17"/>
                    <a:pt x="545" y="17"/>
                    <a:pt x="545" y="17"/>
                  </a:cubicBezTo>
                  <a:cubicBezTo>
                    <a:pt x="545" y="17"/>
                    <a:pt x="548" y="12"/>
                    <a:pt x="551" y="12"/>
                  </a:cubicBezTo>
                  <a:cubicBezTo>
                    <a:pt x="555" y="12"/>
                    <a:pt x="556" y="14"/>
                    <a:pt x="556" y="20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59" y="13"/>
                    <a:pt x="557" y="10"/>
                    <a:pt x="552" y="10"/>
                  </a:cubicBezTo>
                  <a:cubicBezTo>
                    <a:pt x="548" y="10"/>
                    <a:pt x="545" y="14"/>
                    <a:pt x="545" y="14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2" y="10"/>
                    <a:pt x="542" y="10"/>
                    <a:pt x="542" y="10"/>
                  </a:cubicBezTo>
                  <a:cubicBezTo>
                    <a:pt x="542" y="33"/>
                    <a:pt x="542" y="33"/>
                    <a:pt x="542" y="33"/>
                  </a:cubicBezTo>
                  <a:lnTo>
                    <a:pt x="545" y="33"/>
                  </a:lnTo>
                  <a:close/>
                  <a:moveTo>
                    <a:pt x="533" y="10"/>
                  </a:moveTo>
                  <a:cubicBezTo>
                    <a:pt x="533" y="26"/>
                    <a:pt x="533" y="26"/>
                    <a:pt x="533" y="26"/>
                  </a:cubicBezTo>
                  <a:cubicBezTo>
                    <a:pt x="533" y="26"/>
                    <a:pt x="530" y="31"/>
                    <a:pt x="527" y="31"/>
                  </a:cubicBezTo>
                  <a:cubicBezTo>
                    <a:pt x="523" y="31"/>
                    <a:pt x="522" y="28"/>
                    <a:pt x="522" y="23"/>
                  </a:cubicBezTo>
                  <a:cubicBezTo>
                    <a:pt x="522" y="10"/>
                    <a:pt x="522" y="10"/>
                    <a:pt x="522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19" y="24"/>
                    <a:pt x="519" y="24"/>
                    <a:pt x="519" y="24"/>
                  </a:cubicBezTo>
                  <a:cubicBezTo>
                    <a:pt x="519" y="30"/>
                    <a:pt x="521" y="33"/>
                    <a:pt x="526" y="33"/>
                  </a:cubicBezTo>
                  <a:cubicBezTo>
                    <a:pt x="530" y="33"/>
                    <a:pt x="533" y="29"/>
                    <a:pt x="533" y="29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36" y="33"/>
                    <a:pt x="536" y="33"/>
                    <a:pt x="536" y="33"/>
                  </a:cubicBezTo>
                  <a:cubicBezTo>
                    <a:pt x="536" y="10"/>
                    <a:pt x="536" y="10"/>
                    <a:pt x="536" y="10"/>
                  </a:cubicBezTo>
                  <a:lnTo>
                    <a:pt x="533" y="10"/>
                  </a:lnTo>
                  <a:close/>
                  <a:moveTo>
                    <a:pt x="500" y="33"/>
                  </a:moveTo>
                  <a:cubicBezTo>
                    <a:pt x="500" y="19"/>
                    <a:pt x="500" y="19"/>
                    <a:pt x="500" y="19"/>
                  </a:cubicBezTo>
                  <a:cubicBezTo>
                    <a:pt x="500" y="17"/>
                    <a:pt x="500" y="16"/>
                    <a:pt x="500" y="16"/>
                  </a:cubicBezTo>
                  <a:cubicBezTo>
                    <a:pt x="500" y="16"/>
                    <a:pt x="503" y="12"/>
                    <a:pt x="506" y="12"/>
                  </a:cubicBezTo>
                  <a:cubicBezTo>
                    <a:pt x="509" y="12"/>
                    <a:pt x="511" y="14"/>
                    <a:pt x="511" y="20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3" y="33"/>
                    <a:pt x="513" y="33"/>
                    <a:pt x="513" y="33"/>
                  </a:cubicBezTo>
                  <a:cubicBezTo>
                    <a:pt x="513" y="19"/>
                    <a:pt x="513" y="19"/>
                    <a:pt x="513" y="19"/>
                  </a:cubicBezTo>
                  <a:cubicBezTo>
                    <a:pt x="513" y="13"/>
                    <a:pt x="511" y="10"/>
                    <a:pt x="506" y="10"/>
                  </a:cubicBezTo>
                  <a:cubicBezTo>
                    <a:pt x="503" y="10"/>
                    <a:pt x="500" y="14"/>
                    <a:pt x="500" y="14"/>
                  </a:cubicBezTo>
                  <a:cubicBezTo>
                    <a:pt x="500" y="14"/>
                    <a:pt x="498" y="10"/>
                    <a:pt x="494" y="10"/>
                  </a:cubicBezTo>
                  <a:cubicBezTo>
                    <a:pt x="490" y="10"/>
                    <a:pt x="487" y="14"/>
                    <a:pt x="487" y="14"/>
                  </a:cubicBezTo>
                  <a:cubicBezTo>
                    <a:pt x="487" y="10"/>
                    <a:pt x="487" y="10"/>
                    <a:pt x="487" y="10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17"/>
                    <a:pt x="487" y="17"/>
                    <a:pt x="487" y="17"/>
                  </a:cubicBezTo>
                  <a:cubicBezTo>
                    <a:pt x="487" y="17"/>
                    <a:pt x="490" y="12"/>
                    <a:pt x="493" y="12"/>
                  </a:cubicBezTo>
                  <a:cubicBezTo>
                    <a:pt x="496" y="12"/>
                    <a:pt x="498" y="14"/>
                    <a:pt x="498" y="20"/>
                  </a:cubicBezTo>
                  <a:cubicBezTo>
                    <a:pt x="498" y="33"/>
                    <a:pt x="498" y="33"/>
                    <a:pt x="498" y="33"/>
                  </a:cubicBezTo>
                  <a:lnTo>
                    <a:pt x="500" y="33"/>
                  </a:lnTo>
                  <a:close/>
                  <a:moveTo>
                    <a:pt x="465" y="33"/>
                  </a:moveTo>
                  <a:cubicBezTo>
                    <a:pt x="465" y="19"/>
                    <a:pt x="465" y="19"/>
                    <a:pt x="465" y="19"/>
                  </a:cubicBezTo>
                  <a:cubicBezTo>
                    <a:pt x="465" y="17"/>
                    <a:pt x="465" y="16"/>
                    <a:pt x="465" y="16"/>
                  </a:cubicBezTo>
                  <a:cubicBezTo>
                    <a:pt x="465" y="16"/>
                    <a:pt x="468" y="12"/>
                    <a:pt x="471" y="12"/>
                  </a:cubicBezTo>
                  <a:cubicBezTo>
                    <a:pt x="474" y="12"/>
                    <a:pt x="475" y="14"/>
                    <a:pt x="475" y="20"/>
                  </a:cubicBezTo>
                  <a:cubicBezTo>
                    <a:pt x="475" y="33"/>
                    <a:pt x="475" y="33"/>
                    <a:pt x="475" y="33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8" y="19"/>
                    <a:pt x="478" y="19"/>
                    <a:pt x="478" y="19"/>
                  </a:cubicBezTo>
                  <a:cubicBezTo>
                    <a:pt x="478" y="13"/>
                    <a:pt x="476" y="10"/>
                    <a:pt x="471" y="10"/>
                  </a:cubicBezTo>
                  <a:cubicBezTo>
                    <a:pt x="467" y="10"/>
                    <a:pt x="464" y="14"/>
                    <a:pt x="464" y="14"/>
                  </a:cubicBezTo>
                  <a:cubicBezTo>
                    <a:pt x="464" y="14"/>
                    <a:pt x="463" y="10"/>
                    <a:pt x="459" y="10"/>
                  </a:cubicBezTo>
                  <a:cubicBezTo>
                    <a:pt x="455" y="10"/>
                    <a:pt x="452" y="14"/>
                    <a:pt x="452" y="14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5" y="12"/>
                    <a:pt x="458" y="12"/>
                  </a:cubicBezTo>
                  <a:cubicBezTo>
                    <a:pt x="461" y="12"/>
                    <a:pt x="463" y="14"/>
                    <a:pt x="463" y="20"/>
                  </a:cubicBezTo>
                  <a:cubicBezTo>
                    <a:pt x="463" y="33"/>
                    <a:pt x="463" y="33"/>
                    <a:pt x="463" y="33"/>
                  </a:cubicBezTo>
                  <a:lnTo>
                    <a:pt x="465" y="33"/>
                  </a:lnTo>
                  <a:close/>
                  <a:moveTo>
                    <a:pt x="435" y="31"/>
                  </a:moveTo>
                  <a:cubicBezTo>
                    <a:pt x="429" y="31"/>
                    <a:pt x="429" y="27"/>
                    <a:pt x="429" y="21"/>
                  </a:cubicBezTo>
                  <a:cubicBezTo>
                    <a:pt x="429" y="15"/>
                    <a:pt x="430" y="12"/>
                    <a:pt x="435" y="12"/>
                  </a:cubicBezTo>
                  <a:cubicBezTo>
                    <a:pt x="440" y="12"/>
                    <a:pt x="441" y="15"/>
                    <a:pt x="441" y="21"/>
                  </a:cubicBezTo>
                  <a:cubicBezTo>
                    <a:pt x="441" y="27"/>
                    <a:pt x="440" y="31"/>
                    <a:pt x="435" y="31"/>
                  </a:cubicBezTo>
                  <a:moveTo>
                    <a:pt x="435" y="10"/>
                  </a:moveTo>
                  <a:cubicBezTo>
                    <a:pt x="428" y="10"/>
                    <a:pt x="426" y="14"/>
                    <a:pt x="426" y="21"/>
                  </a:cubicBezTo>
                  <a:cubicBezTo>
                    <a:pt x="426" y="28"/>
                    <a:pt x="427" y="33"/>
                    <a:pt x="435" y="33"/>
                  </a:cubicBezTo>
                  <a:cubicBezTo>
                    <a:pt x="443" y="33"/>
                    <a:pt x="443" y="28"/>
                    <a:pt x="443" y="21"/>
                  </a:cubicBezTo>
                  <a:cubicBezTo>
                    <a:pt x="443" y="14"/>
                    <a:pt x="442" y="10"/>
                    <a:pt x="435" y="10"/>
                  </a:cubicBezTo>
                  <a:moveTo>
                    <a:pt x="422" y="30"/>
                  </a:moveTo>
                  <a:cubicBezTo>
                    <a:pt x="422" y="30"/>
                    <a:pt x="418" y="31"/>
                    <a:pt x="415" y="31"/>
                  </a:cubicBezTo>
                  <a:cubicBezTo>
                    <a:pt x="408" y="31"/>
                    <a:pt x="407" y="25"/>
                    <a:pt x="407" y="17"/>
                  </a:cubicBezTo>
                  <a:cubicBezTo>
                    <a:pt x="407" y="9"/>
                    <a:pt x="408" y="4"/>
                    <a:pt x="415" y="4"/>
                  </a:cubicBezTo>
                  <a:cubicBezTo>
                    <a:pt x="418" y="4"/>
                    <a:pt x="422" y="4"/>
                    <a:pt x="422" y="4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2" y="2"/>
                    <a:pt x="418" y="1"/>
                    <a:pt x="414" y="1"/>
                  </a:cubicBezTo>
                  <a:cubicBezTo>
                    <a:pt x="406" y="1"/>
                    <a:pt x="404" y="7"/>
                    <a:pt x="404" y="17"/>
                  </a:cubicBezTo>
                  <a:cubicBezTo>
                    <a:pt x="404" y="27"/>
                    <a:pt x="406" y="33"/>
                    <a:pt x="414" y="33"/>
                  </a:cubicBezTo>
                  <a:cubicBezTo>
                    <a:pt x="418" y="33"/>
                    <a:pt x="422" y="32"/>
                    <a:pt x="422" y="32"/>
                  </a:cubicBezTo>
                  <a:lnTo>
                    <a:pt x="422" y="30"/>
                  </a:lnTo>
                  <a:close/>
                  <a:moveTo>
                    <a:pt x="374" y="33"/>
                  </a:moveTo>
                  <a:cubicBezTo>
                    <a:pt x="374" y="17"/>
                    <a:pt x="374" y="17"/>
                    <a:pt x="374" y="17"/>
                  </a:cubicBezTo>
                  <a:cubicBezTo>
                    <a:pt x="374" y="17"/>
                    <a:pt x="377" y="12"/>
                    <a:pt x="381" y="12"/>
                  </a:cubicBezTo>
                  <a:cubicBezTo>
                    <a:pt x="384" y="12"/>
                    <a:pt x="385" y="14"/>
                    <a:pt x="385" y="2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3"/>
                    <a:pt x="386" y="10"/>
                    <a:pt x="381" y="10"/>
                  </a:cubicBezTo>
                  <a:cubicBezTo>
                    <a:pt x="377" y="10"/>
                    <a:pt x="374" y="14"/>
                    <a:pt x="374" y="14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33"/>
                    <a:pt x="372" y="33"/>
                    <a:pt x="372" y="33"/>
                  </a:cubicBezTo>
                  <a:lnTo>
                    <a:pt x="374" y="33"/>
                  </a:lnTo>
                  <a:close/>
                  <a:moveTo>
                    <a:pt x="357" y="31"/>
                  </a:moveTo>
                  <a:cubicBezTo>
                    <a:pt x="352" y="31"/>
                    <a:pt x="351" y="27"/>
                    <a:pt x="351" y="21"/>
                  </a:cubicBezTo>
                  <a:cubicBezTo>
                    <a:pt x="351" y="15"/>
                    <a:pt x="352" y="12"/>
                    <a:pt x="357" y="12"/>
                  </a:cubicBezTo>
                  <a:cubicBezTo>
                    <a:pt x="362" y="12"/>
                    <a:pt x="363" y="15"/>
                    <a:pt x="363" y="21"/>
                  </a:cubicBezTo>
                  <a:cubicBezTo>
                    <a:pt x="363" y="27"/>
                    <a:pt x="363" y="31"/>
                    <a:pt x="357" y="31"/>
                  </a:cubicBezTo>
                  <a:moveTo>
                    <a:pt x="357" y="10"/>
                  </a:moveTo>
                  <a:cubicBezTo>
                    <a:pt x="350" y="10"/>
                    <a:pt x="349" y="14"/>
                    <a:pt x="349" y="21"/>
                  </a:cubicBezTo>
                  <a:cubicBezTo>
                    <a:pt x="349" y="28"/>
                    <a:pt x="349" y="33"/>
                    <a:pt x="357" y="33"/>
                  </a:cubicBezTo>
                  <a:cubicBezTo>
                    <a:pt x="365" y="33"/>
                    <a:pt x="366" y="28"/>
                    <a:pt x="366" y="21"/>
                  </a:cubicBezTo>
                  <a:cubicBezTo>
                    <a:pt x="366" y="14"/>
                    <a:pt x="364" y="10"/>
                    <a:pt x="357" y="10"/>
                  </a:cubicBezTo>
                  <a:moveTo>
                    <a:pt x="340" y="5"/>
                  </a:moveTo>
                  <a:cubicBezTo>
                    <a:pt x="343" y="5"/>
                    <a:pt x="343" y="5"/>
                    <a:pt x="343" y="5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0" y="1"/>
                    <a:pt x="340" y="1"/>
                    <a:pt x="340" y="1"/>
                  </a:cubicBezTo>
                  <a:lnTo>
                    <a:pt x="340" y="5"/>
                  </a:lnTo>
                  <a:close/>
                  <a:moveTo>
                    <a:pt x="340" y="33"/>
                  </a:moveTo>
                  <a:cubicBezTo>
                    <a:pt x="343" y="33"/>
                    <a:pt x="343" y="33"/>
                    <a:pt x="343" y="33"/>
                  </a:cubicBezTo>
                  <a:cubicBezTo>
                    <a:pt x="343" y="10"/>
                    <a:pt x="343" y="10"/>
                    <a:pt x="343" y="10"/>
                  </a:cubicBezTo>
                  <a:cubicBezTo>
                    <a:pt x="340" y="10"/>
                    <a:pt x="340" y="10"/>
                    <a:pt x="340" y="10"/>
                  </a:cubicBezTo>
                  <a:lnTo>
                    <a:pt x="340" y="33"/>
                  </a:lnTo>
                  <a:close/>
                  <a:moveTo>
                    <a:pt x="336" y="13"/>
                  </a:moveTo>
                  <a:cubicBezTo>
                    <a:pt x="336" y="10"/>
                    <a:pt x="336" y="10"/>
                    <a:pt x="336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6" y="3"/>
                    <a:pt x="326" y="3"/>
                    <a:pt x="326" y="3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6" y="31"/>
                    <a:pt x="328" y="33"/>
                    <a:pt x="332" y="33"/>
                  </a:cubicBezTo>
                  <a:cubicBezTo>
                    <a:pt x="333" y="33"/>
                    <a:pt x="336" y="33"/>
                    <a:pt x="336" y="33"/>
                  </a:cubicBezTo>
                  <a:cubicBezTo>
                    <a:pt x="336" y="30"/>
                    <a:pt x="336" y="30"/>
                    <a:pt x="336" y="30"/>
                  </a:cubicBezTo>
                  <a:cubicBezTo>
                    <a:pt x="336" y="30"/>
                    <a:pt x="333" y="31"/>
                    <a:pt x="332" y="31"/>
                  </a:cubicBezTo>
                  <a:cubicBezTo>
                    <a:pt x="330" y="31"/>
                    <a:pt x="329" y="29"/>
                    <a:pt x="329" y="26"/>
                  </a:cubicBezTo>
                  <a:cubicBezTo>
                    <a:pt x="329" y="13"/>
                    <a:pt x="329" y="13"/>
                    <a:pt x="329" y="13"/>
                  </a:cubicBezTo>
                  <a:lnTo>
                    <a:pt x="336" y="13"/>
                  </a:lnTo>
                  <a:close/>
                  <a:moveTo>
                    <a:pt x="311" y="12"/>
                  </a:moveTo>
                  <a:cubicBezTo>
                    <a:pt x="312" y="12"/>
                    <a:pt x="316" y="13"/>
                    <a:pt x="316" y="13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6" y="26"/>
                    <a:pt x="313" y="31"/>
                    <a:pt x="309" y="31"/>
                  </a:cubicBezTo>
                  <a:cubicBezTo>
                    <a:pt x="306" y="31"/>
                    <a:pt x="305" y="27"/>
                    <a:pt x="305" y="22"/>
                  </a:cubicBezTo>
                  <a:cubicBezTo>
                    <a:pt x="305" y="16"/>
                    <a:pt x="306" y="12"/>
                    <a:pt x="311" y="12"/>
                  </a:cubicBezTo>
                  <a:moveTo>
                    <a:pt x="309" y="33"/>
                  </a:moveTo>
                  <a:cubicBezTo>
                    <a:pt x="313" y="33"/>
                    <a:pt x="316" y="29"/>
                    <a:pt x="316" y="29"/>
                  </a:cubicBezTo>
                  <a:cubicBezTo>
                    <a:pt x="316" y="31"/>
                    <a:pt x="316" y="33"/>
                    <a:pt x="316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9" y="33"/>
                    <a:pt x="318" y="30"/>
                    <a:pt x="318" y="27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3" y="10"/>
                    <a:pt x="311" y="10"/>
                  </a:cubicBezTo>
                  <a:cubicBezTo>
                    <a:pt x="304" y="10"/>
                    <a:pt x="302" y="15"/>
                    <a:pt x="302" y="22"/>
                  </a:cubicBezTo>
                  <a:cubicBezTo>
                    <a:pt x="302" y="29"/>
                    <a:pt x="304" y="33"/>
                    <a:pt x="309" y="33"/>
                  </a:cubicBezTo>
                  <a:moveTo>
                    <a:pt x="281" y="10"/>
                  </a:moveTo>
                  <a:cubicBezTo>
                    <a:pt x="287" y="33"/>
                    <a:pt x="287" y="33"/>
                    <a:pt x="287" y="33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298" y="10"/>
                    <a:pt x="298" y="10"/>
                    <a:pt x="298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89" y="30"/>
                    <a:pt x="289" y="30"/>
                    <a:pt x="289" y="30"/>
                  </a:cubicBezTo>
                  <a:cubicBezTo>
                    <a:pt x="284" y="10"/>
                    <a:pt x="284" y="10"/>
                    <a:pt x="284" y="10"/>
                  </a:cubicBezTo>
                  <a:lnTo>
                    <a:pt x="281" y="10"/>
                  </a:lnTo>
                  <a:close/>
                  <a:moveTo>
                    <a:pt x="269" y="31"/>
                  </a:moveTo>
                  <a:cubicBezTo>
                    <a:pt x="263" y="31"/>
                    <a:pt x="263" y="27"/>
                    <a:pt x="263" y="21"/>
                  </a:cubicBezTo>
                  <a:cubicBezTo>
                    <a:pt x="263" y="15"/>
                    <a:pt x="264" y="12"/>
                    <a:pt x="269" y="12"/>
                  </a:cubicBezTo>
                  <a:cubicBezTo>
                    <a:pt x="273" y="12"/>
                    <a:pt x="275" y="15"/>
                    <a:pt x="275" y="21"/>
                  </a:cubicBezTo>
                  <a:cubicBezTo>
                    <a:pt x="275" y="27"/>
                    <a:pt x="274" y="31"/>
                    <a:pt x="269" y="31"/>
                  </a:cubicBezTo>
                  <a:moveTo>
                    <a:pt x="269" y="10"/>
                  </a:moveTo>
                  <a:cubicBezTo>
                    <a:pt x="262" y="10"/>
                    <a:pt x="260" y="14"/>
                    <a:pt x="260" y="21"/>
                  </a:cubicBezTo>
                  <a:cubicBezTo>
                    <a:pt x="260" y="28"/>
                    <a:pt x="261" y="33"/>
                    <a:pt x="269" y="33"/>
                  </a:cubicBezTo>
                  <a:cubicBezTo>
                    <a:pt x="276" y="33"/>
                    <a:pt x="277" y="28"/>
                    <a:pt x="277" y="21"/>
                  </a:cubicBezTo>
                  <a:cubicBezTo>
                    <a:pt x="277" y="14"/>
                    <a:pt x="276" y="10"/>
                    <a:pt x="269" y="10"/>
                  </a:cubicBezTo>
                  <a:moveTo>
                    <a:pt x="241" y="33"/>
                  </a:move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4" y="12"/>
                    <a:pt x="247" y="12"/>
                  </a:cubicBezTo>
                  <a:cubicBezTo>
                    <a:pt x="251" y="12"/>
                    <a:pt x="252" y="14"/>
                    <a:pt x="252" y="20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3"/>
                    <a:pt x="252" y="10"/>
                    <a:pt x="248" y="10"/>
                  </a:cubicBezTo>
                  <a:cubicBezTo>
                    <a:pt x="244" y="10"/>
                    <a:pt x="241" y="14"/>
                    <a:pt x="241" y="14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38" y="10"/>
                    <a:pt x="238" y="10"/>
                    <a:pt x="238" y="10"/>
                  </a:cubicBezTo>
                  <a:cubicBezTo>
                    <a:pt x="238" y="33"/>
                    <a:pt x="238" y="33"/>
                    <a:pt x="238" y="33"/>
                  </a:cubicBezTo>
                  <a:lnTo>
                    <a:pt x="241" y="33"/>
                  </a:lnTo>
                  <a:close/>
                  <a:moveTo>
                    <a:pt x="218" y="33"/>
                  </a:moveTo>
                  <a:cubicBezTo>
                    <a:pt x="218" y="17"/>
                    <a:pt x="218" y="17"/>
                    <a:pt x="218" y="17"/>
                  </a:cubicBezTo>
                  <a:cubicBezTo>
                    <a:pt x="218" y="17"/>
                    <a:pt x="221" y="12"/>
                    <a:pt x="225" y="12"/>
                  </a:cubicBezTo>
                  <a:cubicBezTo>
                    <a:pt x="228" y="12"/>
                    <a:pt x="229" y="14"/>
                    <a:pt x="229" y="20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30" y="10"/>
                    <a:pt x="225" y="10"/>
                  </a:cubicBezTo>
                  <a:cubicBezTo>
                    <a:pt x="221" y="10"/>
                    <a:pt x="218" y="14"/>
                    <a:pt x="218" y="14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6" y="33"/>
                    <a:pt x="216" y="33"/>
                    <a:pt x="216" y="33"/>
                  </a:cubicBezTo>
                  <a:lnTo>
                    <a:pt x="218" y="33"/>
                  </a:lnTo>
                  <a:close/>
                  <a:moveTo>
                    <a:pt x="206" y="33"/>
                  </a:moveTo>
                  <a:cubicBezTo>
                    <a:pt x="208" y="33"/>
                    <a:pt x="208" y="33"/>
                    <a:pt x="208" y="33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1"/>
                    <a:pt x="206" y="1"/>
                    <a:pt x="206" y="1"/>
                  </a:cubicBezTo>
                  <a:lnTo>
                    <a:pt x="206" y="33"/>
                  </a:lnTo>
                  <a:close/>
                  <a:moveTo>
                    <a:pt x="176" y="20"/>
                  </a:moveTo>
                  <a:cubicBezTo>
                    <a:pt x="176" y="15"/>
                    <a:pt x="178" y="12"/>
                    <a:pt x="182" y="12"/>
                  </a:cubicBezTo>
                  <a:cubicBezTo>
                    <a:pt x="185" y="12"/>
                    <a:pt x="187" y="13"/>
                    <a:pt x="187" y="16"/>
                  </a:cubicBezTo>
                  <a:cubicBezTo>
                    <a:pt x="187" y="19"/>
                    <a:pt x="185" y="20"/>
                    <a:pt x="179" y="20"/>
                  </a:cubicBezTo>
                  <a:lnTo>
                    <a:pt x="176" y="20"/>
                  </a:lnTo>
                  <a:close/>
                  <a:moveTo>
                    <a:pt x="182" y="31"/>
                  </a:moveTo>
                  <a:cubicBezTo>
                    <a:pt x="178" y="31"/>
                    <a:pt x="176" y="28"/>
                    <a:pt x="176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6" y="22"/>
                    <a:pt x="189" y="21"/>
                    <a:pt x="189" y="16"/>
                  </a:cubicBezTo>
                  <a:cubicBezTo>
                    <a:pt x="189" y="12"/>
                    <a:pt x="187" y="10"/>
                    <a:pt x="182" y="10"/>
                  </a:cubicBezTo>
                  <a:cubicBezTo>
                    <a:pt x="176" y="10"/>
                    <a:pt x="173" y="14"/>
                    <a:pt x="173" y="22"/>
                  </a:cubicBezTo>
                  <a:cubicBezTo>
                    <a:pt x="173" y="30"/>
                    <a:pt x="176" y="33"/>
                    <a:pt x="182" y="33"/>
                  </a:cubicBezTo>
                  <a:cubicBezTo>
                    <a:pt x="186" y="33"/>
                    <a:pt x="189" y="32"/>
                    <a:pt x="189" y="32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5" y="31"/>
                    <a:pt x="182" y="31"/>
                  </a:cubicBezTo>
                  <a:moveTo>
                    <a:pt x="159" y="23"/>
                  </a:moveTo>
                  <a:cubicBezTo>
                    <a:pt x="156" y="23"/>
                    <a:pt x="155" y="21"/>
                    <a:pt x="155" y="17"/>
                  </a:cubicBezTo>
                  <a:cubicBezTo>
                    <a:pt x="155" y="14"/>
                    <a:pt x="156" y="12"/>
                    <a:pt x="159" y="12"/>
                  </a:cubicBezTo>
                  <a:cubicBezTo>
                    <a:pt x="163" y="12"/>
                    <a:pt x="165" y="14"/>
                    <a:pt x="165" y="17"/>
                  </a:cubicBezTo>
                  <a:cubicBezTo>
                    <a:pt x="165" y="21"/>
                    <a:pt x="163" y="23"/>
                    <a:pt x="159" y="23"/>
                  </a:cubicBezTo>
                  <a:moveTo>
                    <a:pt x="162" y="32"/>
                  </a:moveTo>
                  <a:cubicBezTo>
                    <a:pt x="165" y="32"/>
                    <a:pt x="167" y="32"/>
                    <a:pt x="167" y="36"/>
                  </a:cubicBezTo>
                  <a:cubicBezTo>
                    <a:pt x="167" y="39"/>
                    <a:pt x="164" y="41"/>
                    <a:pt x="160" y="41"/>
                  </a:cubicBezTo>
                  <a:cubicBezTo>
                    <a:pt x="157" y="41"/>
                    <a:pt x="154" y="40"/>
                    <a:pt x="154" y="37"/>
                  </a:cubicBezTo>
                  <a:cubicBezTo>
                    <a:pt x="154" y="35"/>
                    <a:pt x="156" y="32"/>
                    <a:pt x="158" y="32"/>
                  </a:cubicBezTo>
                  <a:cubicBezTo>
                    <a:pt x="159" y="32"/>
                    <a:pt x="160" y="32"/>
                    <a:pt x="162" y="32"/>
                  </a:cubicBezTo>
                  <a:moveTo>
                    <a:pt x="160" y="43"/>
                  </a:moveTo>
                  <a:cubicBezTo>
                    <a:pt x="166" y="43"/>
                    <a:pt x="170" y="40"/>
                    <a:pt x="170" y="36"/>
                  </a:cubicBezTo>
                  <a:cubicBezTo>
                    <a:pt x="170" y="30"/>
                    <a:pt x="166" y="30"/>
                    <a:pt x="162" y="30"/>
                  </a:cubicBezTo>
                  <a:cubicBezTo>
                    <a:pt x="158" y="30"/>
                    <a:pt x="157" y="29"/>
                    <a:pt x="157" y="28"/>
                  </a:cubicBezTo>
                  <a:cubicBezTo>
                    <a:pt x="157" y="27"/>
                    <a:pt x="158" y="25"/>
                    <a:pt x="158" y="25"/>
                  </a:cubicBezTo>
                  <a:cubicBezTo>
                    <a:pt x="158" y="25"/>
                    <a:pt x="159" y="25"/>
                    <a:pt x="159" y="25"/>
                  </a:cubicBezTo>
                  <a:cubicBezTo>
                    <a:pt x="164" y="25"/>
                    <a:pt x="167" y="22"/>
                    <a:pt x="167" y="17"/>
                  </a:cubicBezTo>
                  <a:cubicBezTo>
                    <a:pt x="167" y="15"/>
                    <a:pt x="167" y="13"/>
                    <a:pt x="165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1" y="10"/>
                    <a:pt x="159" y="10"/>
                  </a:cubicBezTo>
                  <a:cubicBezTo>
                    <a:pt x="155" y="10"/>
                    <a:pt x="152" y="13"/>
                    <a:pt x="152" y="17"/>
                  </a:cubicBezTo>
                  <a:cubicBezTo>
                    <a:pt x="152" y="21"/>
                    <a:pt x="153" y="23"/>
                    <a:pt x="156" y="24"/>
                  </a:cubicBezTo>
                  <a:cubicBezTo>
                    <a:pt x="156" y="24"/>
                    <a:pt x="155" y="27"/>
                    <a:pt x="155" y="28"/>
                  </a:cubicBezTo>
                  <a:cubicBezTo>
                    <a:pt x="155" y="29"/>
                    <a:pt x="155" y="30"/>
                    <a:pt x="156" y="31"/>
                  </a:cubicBezTo>
                  <a:cubicBezTo>
                    <a:pt x="154" y="32"/>
                    <a:pt x="152" y="34"/>
                    <a:pt x="152" y="37"/>
                  </a:cubicBezTo>
                  <a:cubicBezTo>
                    <a:pt x="152" y="42"/>
                    <a:pt x="155" y="43"/>
                    <a:pt x="160" y="43"/>
                  </a:cubicBezTo>
                  <a:moveTo>
                    <a:pt x="144" y="26"/>
                  </a:moveTo>
                  <a:cubicBezTo>
                    <a:pt x="144" y="26"/>
                    <a:pt x="141" y="31"/>
                    <a:pt x="137" y="31"/>
                  </a:cubicBezTo>
                  <a:cubicBezTo>
                    <a:pt x="133" y="31"/>
                    <a:pt x="132" y="27"/>
                    <a:pt x="132" y="22"/>
                  </a:cubicBezTo>
                  <a:cubicBezTo>
                    <a:pt x="132" y="16"/>
                    <a:pt x="134" y="12"/>
                    <a:pt x="139" y="12"/>
                  </a:cubicBezTo>
                  <a:cubicBezTo>
                    <a:pt x="141" y="12"/>
                    <a:pt x="144" y="13"/>
                    <a:pt x="144" y="13"/>
                  </a:cubicBezTo>
                  <a:lnTo>
                    <a:pt x="144" y="26"/>
                  </a:lnTo>
                  <a:close/>
                  <a:moveTo>
                    <a:pt x="146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1" y="10"/>
                    <a:pt x="138" y="10"/>
                  </a:cubicBezTo>
                  <a:cubicBezTo>
                    <a:pt x="132" y="10"/>
                    <a:pt x="130" y="14"/>
                    <a:pt x="130" y="22"/>
                  </a:cubicBezTo>
                  <a:cubicBezTo>
                    <a:pt x="130" y="29"/>
                    <a:pt x="131" y="33"/>
                    <a:pt x="137" y="33"/>
                  </a:cubicBezTo>
                  <a:cubicBezTo>
                    <a:pt x="141" y="33"/>
                    <a:pt x="144" y="29"/>
                    <a:pt x="144" y="29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6" y="33"/>
                    <a:pt x="146" y="33"/>
                    <a:pt x="146" y="33"/>
                  </a:cubicBezTo>
                  <a:lnTo>
                    <a:pt x="146" y="0"/>
                  </a:lnTo>
                  <a:close/>
                  <a:moveTo>
                    <a:pt x="112" y="20"/>
                  </a:moveTo>
                  <a:cubicBezTo>
                    <a:pt x="112" y="15"/>
                    <a:pt x="114" y="12"/>
                    <a:pt x="118" y="12"/>
                  </a:cubicBezTo>
                  <a:cubicBezTo>
                    <a:pt x="121" y="12"/>
                    <a:pt x="122" y="13"/>
                    <a:pt x="122" y="16"/>
                  </a:cubicBezTo>
                  <a:cubicBezTo>
                    <a:pt x="122" y="19"/>
                    <a:pt x="120" y="20"/>
                    <a:pt x="114" y="20"/>
                  </a:cubicBezTo>
                  <a:lnTo>
                    <a:pt x="112" y="20"/>
                  </a:lnTo>
                  <a:close/>
                  <a:moveTo>
                    <a:pt x="117" y="31"/>
                  </a:moveTo>
                  <a:cubicBezTo>
                    <a:pt x="113" y="31"/>
                    <a:pt x="112" y="28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22" y="22"/>
                    <a:pt x="125" y="21"/>
                    <a:pt x="125" y="16"/>
                  </a:cubicBezTo>
                  <a:cubicBezTo>
                    <a:pt x="125" y="12"/>
                    <a:pt x="122" y="10"/>
                    <a:pt x="118" y="10"/>
                  </a:cubicBezTo>
                  <a:cubicBezTo>
                    <a:pt x="112" y="10"/>
                    <a:pt x="109" y="14"/>
                    <a:pt x="109" y="22"/>
                  </a:cubicBezTo>
                  <a:cubicBezTo>
                    <a:pt x="109" y="30"/>
                    <a:pt x="111" y="33"/>
                    <a:pt x="117" y="33"/>
                  </a:cubicBezTo>
                  <a:cubicBezTo>
                    <a:pt x="121" y="33"/>
                    <a:pt x="124" y="32"/>
                    <a:pt x="124" y="32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30"/>
                    <a:pt x="120" y="31"/>
                    <a:pt x="117" y="31"/>
                  </a:cubicBezTo>
                  <a:moveTo>
                    <a:pt x="100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100" y="33"/>
                  </a:lnTo>
                  <a:close/>
                  <a:moveTo>
                    <a:pt x="66" y="10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8" y="10"/>
                    <a:pt x="68" y="10"/>
                    <a:pt x="68" y="10"/>
                  </a:cubicBezTo>
                  <a:lnTo>
                    <a:pt x="66" y="10"/>
                  </a:lnTo>
                  <a:close/>
                  <a:moveTo>
                    <a:pt x="53" y="31"/>
                  </a:moveTo>
                  <a:cubicBezTo>
                    <a:pt x="48" y="31"/>
                    <a:pt x="47" y="27"/>
                    <a:pt x="47" y="21"/>
                  </a:cubicBezTo>
                  <a:cubicBezTo>
                    <a:pt x="47" y="15"/>
                    <a:pt x="48" y="12"/>
                    <a:pt x="53" y="12"/>
                  </a:cubicBezTo>
                  <a:cubicBezTo>
                    <a:pt x="58" y="12"/>
                    <a:pt x="59" y="15"/>
                    <a:pt x="59" y="21"/>
                  </a:cubicBezTo>
                  <a:cubicBezTo>
                    <a:pt x="59" y="27"/>
                    <a:pt x="59" y="31"/>
                    <a:pt x="53" y="31"/>
                  </a:cubicBezTo>
                  <a:moveTo>
                    <a:pt x="53" y="10"/>
                  </a:moveTo>
                  <a:cubicBezTo>
                    <a:pt x="46" y="10"/>
                    <a:pt x="45" y="14"/>
                    <a:pt x="45" y="21"/>
                  </a:cubicBezTo>
                  <a:cubicBezTo>
                    <a:pt x="45" y="28"/>
                    <a:pt x="45" y="33"/>
                    <a:pt x="53" y="33"/>
                  </a:cubicBezTo>
                  <a:cubicBezTo>
                    <a:pt x="61" y="33"/>
                    <a:pt x="62" y="28"/>
                    <a:pt x="62" y="21"/>
                  </a:cubicBezTo>
                  <a:cubicBezTo>
                    <a:pt x="62" y="14"/>
                    <a:pt x="60" y="10"/>
                    <a:pt x="53" y="10"/>
                  </a:cubicBezTo>
                  <a:moveTo>
                    <a:pt x="25" y="3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8" y="12"/>
                    <a:pt x="32" y="12"/>
                  </a:cubicBezTo>
                  <a:cubicBezTo>
                    <a:pt x="35" y="12"/>
                    <a:pt x="36" y="14"/>
                    <a:pt x="36" y="2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3"/>
                    <a:pt x="37" y="10"/>
                    <a:pt x="32" y="10"/>
                  </a:cubicBezTo>
                  <a:cubicBezTo>
                    <a:pt x="28" y="10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5" y="33"/>
                  </a:lnTo>
                  <a:close/>
                  <a:moveTo>
                    <a:pt x="15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: Shape 35"/>
          <p:cNvSpPr/>
          <p:nvPr userDrawn="1"/>
        </p:nvSpPr>
        <p:spPr>
          <a:xfrm>
            <a:off x="9144001" y="3243676"/>
            <a:ext cx="6041" cy="43117"/>
          </a:xfrm>
          <a:custGeom>
            <a:avLst/>
            <a:gdLst>
              <a:gd name="connsiteX0" fmla="*/ 6041 w 6041"/>
              <a:gd name="connsiteY0" fmla="*/ 0 h 43117"/>
              <a:gd name="connsiteX1" fmla="*/ 6041 w 6041"/>
              <a:gd name="connsiteY1" fmla="*/ 40257 h 43117"/>
              <a:gd name="connsiteX2" fmla="*/ 0 w 6041"/>
              <a:gd name="connsiteY2" fmla="*/ 43117 h 43117"/>
              <a:gd name="connsiteX3" fmla="*/ 0 w 6041"/>
              <a:gd name="connsiteY3" fmla="*/ 2812 h 43117"/>
              <a:gd name="connsiteX4" fmla="*/ 6041 w 6041"/>
              <a:gd name="connsiteY4" fmla="*/ 0 h 4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" h="43117">
                <a:moveTo>
                  <a:pt x="6041" y="0"/>
                </a:moveTo>
                <a:cubicBezTo>
                  <a:pt x="6041" y="0"/>
                  <a:pt x="6041" y="0"/>
                  <a:pt x="6041" y="40257"/>
                </a:cubicBezTo>
                <a:lnTo>
                  <a:pt x="0" y="43117"/>
                </a:lnTo>
                <a:lnTo>
                  <a:pt x="0" y="2812"/>
                </a:lnTo>
                <a:lnTo>
                  <a:pt x="6041" y="0"/>
                </a:ln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Freeform: Shape 53"/>
          <p:cNvSpPr/>
          <p:nvPr userDrawn="1"/>
        </p:nvSpPr>
        <p:spPr>
          <a:xfrm>
            <a:off x="3020" y="2516119"/>
            <a:ext cx="9144000" cy="1266632"/>
          </a:xfrm>
          <a:custGeom>
            <a:avLst/>
            <a:gdLst>
              <a:gd name="connsiteX0" fmla="*/ 2320018 w 9137959"/>
              <a:gd name="connsiteY0" fmla="*/ 649 h 1266632"/>
              <a:gd name="connsiteX1" fmla="*/ 8998997 w 9137959"/>
              <a:gd name="connsiteY1" fmla="*/ 805209 h 1266632"/>
              <a:gd name="connsiteX2" fmla="*/ 9137959 w 9137959"/>
              <a:gd name="connsiteY2" fmla="*/ 740529 h 1266632"/>
              <a:gd name="connsiteX3" fmla="*/ 9137959 w 9137959"/>
              <a:gd name="connsiteY3" fmla="*/ 780834 h 1266632"/>
              <a:gd name="connsiteX4" fmla="*/ 8979277 w 9137959"/>
              <a:gd name="connsiteY4" fmla="*/ 855961 h 1266632"/>
              <a:gd name="connsiteX5" fmla="*/ 0 w 9137959"/>
              <a:gd name="connsiteY5" fmla="*/ 777974 h 1266632"/>
              <a:gd name="connsiteX6" fmla="*/ 0 w 9137959"/>
              <a:gd name="connsiteY6" fmla="*/ 737717 h 1266632"/>
              <a:gd name="connsiteX7" fmla="*/ 2320018 w 9137959"/>
              <a:gd name="connsiteY7" fmla="*/ 649 h 12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7959" h="1266632">
                <a:moveTo>
                  <a:pt x="2320018" y="649"/>
                </a:moveTo>
                <a:cubicBezTo>
                  <a:pt x="4560614" y="39451"/>
                  <a:pt x="6729456" y="1803152"/>
                  <a:pt x="8998997" y="805209"/>
                </a:cubicBezTo>
                <a:lnTo>
                  <a:pt x="9137959" y="740529"/>
                </a:lnTo>
                <a:lnTo>
                  <a:pt x="9137959" y="780834"/>
                </a:lnTo>
                <a:lnTo>
                  <a:pt x="8979277" y="855961"/>
                </a:lnTo>
                <a:cubicBezTo>
                  <a:pt x="5529585" y="2412477"/>
                  <a:pt x="2674938" y="-1092436"/>
                  <a:pt x="0" y="777974"/>
                </a:cubicBezTo>
                <a:cubicBezTo>
                  <a:pt x="0" y="777974"/>
                  <a:pt x="0" y="777974"/>
                  <a:pt x="0" y="737717"/>
                </a:cubicBezTo>
                <a:cubicBezTo>
                  <a:pt x="786191" y="174129"/>
                  <a:pt x="1557262" y="-12560"/>
                  <a:pt x="2320018" y="649"/>
                </a:cubicBez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8219" y="2130458"/>
            <a:ext cx="1864624" cy="185708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4952" y="701567"/>
            <a:ext cx="7017658" cy="122147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000" b="0" spc="-4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  <p:grpSp>
        <p:nvGrpSpPr>
          <p:cNvPr id="16" name="Group 13"/>
          <p:cNvGrpSpPr>
            <a:grpSpLocks noChangeAspect="1"/>
          </p:cNvGrpSpPr>
          <p:nvPr userDrawn="1"/>
        </p:nvGrpSpPr>
        <p:grpSpPr bwMode="auto">
          <a:xfrm>
            <a:off x="772820" y="3472617"/>
            <a:ext cx="1860377" cy="522116"/>
            <a:chOff x="-937" y="2430"/>
            <a:chExt cx="2398" cy="673"/>
          </a:xfrm>
        </p:grpSpPr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-861" y="2503"/>
              <a:ext cx="489" cy="527"/>
            </a:xfrm>
            <a:custGeom>
              <a:avLst/>
              <a:gdLst>
                <a:gd name="T0" fmla="*/ 100 w 187"/>
                <a:gd name="T1" fmla="*/ 202 h 202"/>
                <a:gd name="T2" fmla="*/ 187 w 187"/>
                <a:gd name="T3" fmla="*/ 151 h 202"/>
                <a:gd name="T4" fmla="*/ 175 w 187"/>
                <a:gd name="T5" fmla="*/ 144 h 202"/>
                <a:gd name="T6" fmla="*/ 100 w 187"/>
                <a:gd name="T7" fmla="*/ 187 h 202"/>
                <a:gd name="T8" fmla="*/ 14 w 187"/>
                <a:gd name="T9" fmla="*/ 101 h 202"/>
                <a:gd name="T10" fmla="*/ 100 w 187"/>
                <a:gd name="T11" fmla="*/ 15 h 202"/>
                <a:gd name="T12" fmla="*/ 175 w 187"/>
                <a:gd name="T13" fmla="*/ 58 h 202"/>
                <a:gd name="T14" fmla="*/ 187 w 187"/>
                <a:gd name="T15" fmla="*/ 51 h 202"/>
                <a:gd name="T16" fmla="*/ 100 w 187"/>
                <a:gd name="T17" fmla="*/ 0 h 202"/>
                <a:gd name="T18" fmla="*/ 0 w 187"/>
                <a:gd name="T19" fmla="*/ 101 h 202"/>
                <a:gd name="T20" fmla="*/ 100 w 187"/>
                <a:gd name="T2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02">
                  <a:moveTo>
                    <a:pt x="100" y="202"/>
                  </a:moveTo>
                  <a:cubicBezTo>
                    <a:pt x="138" y="202"/>
                    <a:pt x="170" y="181"/>
                    <a:pt x="187" y="151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60" y="170"/>
                    <a:pt x="132" y="187"/>
                    <a:pt x="100" y="187"/>
                  </a:cubicBezTo>
                  <a:cubicBezTo>
                    <a:pt x="53" y="187"/>
                    <a:pt x="14" y="148"/>
                    <a:pt x="14" y="101"/>
                  </a:cubicBezTo>
                  <a:cubicBezTo>
                    <a:pt x="14" y="53"/>
                    <a:pt x="53" y="15"/>
                    <a:pt x="100" y="15"/>
                  </a:cubicBezTo>
                  <a:cubicBezTo>
                    <a:pt x="132" y="15"/>
                    <a:pt x="160" y="32"/>
                    <a:pt x="175" y="5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0" y="21"/>
                    <a:pt x="138" y="0"/>
                    <a:pt x="100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0" y="202"/>
                  </a:cubicBezTo>
                </a:path>
              </a:pathLst>
            </a:custGeom>
            <a:solidFill>
              <a:srgbClr val="70B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-937" y="2430"/>
              <a:ext cx="2220" cy="673"/>
            </a:xfrm>
            <a:custGeom>
              <a:avLst/>
              <a:gdLst>
                <a:gd name="T0" fmla="*/ 110 w 849"/>
                <a:gd name="T1" fmla="*/ 108 h 258"/>
                <a:gd name="T2" fmla="*/ 73 w 849"/>
                <a:gd name="T3" fmla="*/ 129 h 258"/>
                <a:gd name="T4" fmla="*/ 97 w 849"/>
                <a:gd name="T5" fmla="*/ 100 h 258"/>
                <a:gd name="T6" fmla="*/ 66 w 849"/>
                <a:gd name="T7" fmla="*/ 143 h 258"/>
                <a:gd name="T8" fmla="*/ 124 w 849"/>
                <a:gd name="T9" fmla="*/ 151 h 258"/>
                <a:gd name="T10" fmla="*/ 97 w 849"/>
                <a:gd name="T11" fmla="*/ 151 h 258"/>
                <a:gd name="T12" fmla="*/ 129 w 849"/>
                <a:gd name="T13" fmla="*/ 0 h 258"/>
                <a:gd name="T14" fmla="*/ 129 w 849"/>
                <a:gd name="T15" fmla="*/ 244 h 258"/>
                <a:gd name="T16" fmla="*/ 137 w 849"/>
                <a:gd name="T17" fmla="*/ 93 h 258"/>
                <a:gd name="T18" fmla="*/ 144 w 849"/>
                <a:gd name="T19" fmla="*/ 100 h 258"/>
                <a:gd name="T20" fmla="*/ 165 w 849"/>
                <a:gd name="T21" fmla="*/ 143 h 258"/>
                <a:gd name="T22" fmla="*/ 165 w 849"/>
                <a:gd name="T23" fmla="*/ 86 h 258"/>
                <a:gd name="T24" fmla="*/ 158 w 849"/>
                <a:gd name="T25" fmla="*/ 107 h 258"/>
                <a:gd name="T26" fmla="*/ 172 w 849"/>
                <a:gd name="T27" fmla="*/ 151 h 258"/>
                <a:gd name="T28" fmla="*/ 311 w 849"/>
                <a:gd name="T29" fmla="*/ 100 h 258"/>
                <a:gd name="T30" fmla="*/ 378 w 849"/>
                <a:gd name="T31" fmla="*/ 127 h 258"/>
                <a:gd name="T32" fmla="*/ 336 w 849"/>
                <a:gd name="T33" fmla="*/ 124 h 258"/>
                <a:gd name="T34" fmla="*/ 335 w 849"/>
                <a:gd name="T35" fmla="*/ 158 h 258"/>
                <a:gd name="T36" fmla="*/ 355 w 849"/>
                <a:gd name="T37" fmla="*/ 123 h 258"/>
                <a:gd name="T38" fmla="*/ 372 w 849"/>
                <a:gd name="T39" fmla="*/ 158 h 258"/>
                <a:gd name="T40" fmla="*/ 434 w 849"/>
                <a:gd name="T41" fmla="*/ 122 h 258"/>
                <a:gd name="T42" fmla="*/ 394 w 849"/>
                <a:gd name="T43" fmla="*/ 124 h 258"/>
                <a:gd name="T44" fmla="*/ 394 w 849"/>
                <a:gd name="T45" fmla="*/ 139 h 258"/>
                <a:gd name="T46" fmla="*/ 424 w 849"/>
                <a:gd name="T47" fmla="*/ 124 h 258"/>
                <a:gd name="T48" fmla="*/ 492 w 849"/>
                <a:gd name="T49" fmla="*/ 138 h 258"/>
                <a:gd name="T50" fmla="*/ 459 w 849"/>
                <a:gd name="T51" fmla="*/ 151 h 258"/>
                <a:gd name="T52" fmla="*/ 462 w 849"/>
                <a:gd name="T53" fmla="*/ 123 h 258"/>
                <a:gd name="T54" fmla="*/ 496 w 849"/>
                <a:gd name="T55" fmla="*/ 150 h 258"/>
                <a:gd name="T56" fmla="*/ 470 w 849"/>
                <a:gd name="T57" fmla="*/ 117 h 258"/>
                <a:gd name="T58" fmla="*/ 453 w 849"/>
                <a:gd name="T59" fmla="*/ 156 h 258"/>
                <a:gd name="T60" fmla="*/ 496 w 849"/>
                <a:gd name="T61" fmla="*/ 150 h 258"/>
                <a:gd name="T62" fmla="*/ 516 w 849"/>
                <a:gd name="T63" fmla="*/ 131 h 258"/>
                <a:gd name="T64" fmla="*/ 564 w 849"/>
                <a:gd name="T65" fmla="*/ 107 h 258"/>
                <a:gd name="T66" fmla="*/ 621 w 849"/>
                <a:gd name="T67" fmla="*/ 158 h 258"/>
                <a:gd name="T68" fmla="*/ 599 w 849"/>
                <a:gd name="T69" fmla="*/ 117 h 258"/>
                <a:gd name="T70" fmla="*/ 572 w 849"/>
                <a:gd name="T71" fmla="*/ 118 h 258"/>
                <a:gd name="T72" fmla="*/ 581 w 849"/>
                <a:gd name="T73" fmla="*/ 127 h 258"/>
                <a:gd name="T74" fmla="*/ 615 w 849"/>
                <a:gd name="T75" fmla="*/ 130 h 258"/>
                <a:gd name="T76" fmla="*/ 645 w 849"/>
                <a:gd name="T77" fmla="*/ 123 h 258"/>
                <a:gd name="T78" fmla="*/ 637 w 849"/>
                <a:gd name="T79" fmla="*/ 134 h 258"/>
                <a:gd name="T80" fmla="*/ 670 w 849"/>
                <a:gd name="T81" fmla="*/ 118 h 258"/>
                <a:gd name="T82" fmla="*/ 636 w 849"/>
                <a:gd name="T83" fmla="*/ 155 h 258"/>
                <a:gd name="T84" fmla="*/ 674 w 849"/>
                <a:gd name="T85" fmla="*/ 145 h 258"/>
                <a:gd name="T86" fmla="*/ 640 w 849"/>
                <a:gd name="T87" fmla="*/ 149 h 258"/>
                <a:gd name="T88" fmla="*/ 728 w 849"/>
                <a:gd name="T89" fmla="*/ 120 h 258"/>
                <a:gd name="T90" fmla="*/ 696 w 849"/>
                <a:gd name="T91" fmla="*/ 123 h 258"/>
                <a:gd name="T92" fmla="*/ 696 w 849"/>
                <a:gd name="T93" fmla="*/ 158 h 258"/>
                <a:gd name="T94" fmla="*/ 725 w 849"/>
                <a:gd name="T95" fmla="*/ 128 h 258"/>
                <a:gd name="T96" fmla="*/ 780 w 849"/>
                <a:gd name="T97" fmla="*/ 149 h 258"/>
                <a:gd name="T98" fmla="*/ 766 w 849"/>
                <a:gd name="T99" fmla="*/ 123 h 258"/>
                <a:gd name="T100" fmla="*/ 791 w 849"/>
                <a:gd name="T101" fmla="*/ 148 h 258"/>
                <a:gd name="T102" fmla="*/ 780 w 849"/>
                <a:gd name="T103" fmla="*/ 119 h 258"/>
                <a:gd name="T104" fmla="*/ 739 w 849"/>
                <a:gd name="T105" fmla="*/ 137 h 258"/>
                <a:gd name="T106" fmla="*/ 778 w 849"/>
                <a:gd name="T107" fmla="*/ 155 h 258"/>
                <a:gd name="T108" fmla="*/ 776 w 849"/>
                <a:gd name="T109" fmla="*/ 166 h 258"/>
                <a:gd name="T110" fmla="*/ 740 w 849"/>
                <a:gd name="T111" fmla="*/ 160 h 258"/>
                <a:gd name="T112" fmla="*/ 778 w 849"/>
                <a:gd name="T113" fmla="*/ 172 h 258"/>
                <a:gd name="T114" fmla="*/ 824 w 849"/>
                <a:gd name="T115" fmla="*/ 153 h 258"/>
                <a:gd name="T116" fmla="*/ 821 w 849"/>
                <a:gd name="T117" fmla="*/ 158 h 258"/>
                <a:gd name="T118" fmla="*/ 807 w 849"/>
                <a:gd name="T119" fmla="*/ 172 h 258"/>
                <a:gd name="T120" fmla="*/ 849 w 849"/>
                <a:gd name="T121" fmla="*/ 1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258">
                  <a:moveTo>
                    <a:pt x="73" y="122"/>
                  </a:moveTo>
                  <a:cubicBezTo>
                    <a:pt x="73" y="116"/>
                    <a:pt x="75" y="113"/>
                    <a:pt x="77" y="111"/>
                  </a:cubicBezTo>
                  <a:cubicBezTo>
                    <a:pt x="79" y="109"/>
                    <a:pt x="81" y="108"/>
                    <a:pt x="84" y="108"/>
                  </a:cubicBezTo>
                  <a:cubicBezTo>
                    <a:pt x="87" y="107"/>
                    <a:pt x="91" y="107"/>
                    <a:pt x="97" y="107"/>
                  </a:cubicBezTo>
                  <a:cubicBezTo>
                    <a:pt x="103" y="107"/>
                    <a:pt x="107" y="107"/>
                    <a:pt x="110" y="108"/>
                  </a:cubicBezTo>
                  <a:cubicBezTo>
                    <a:pt x="113" y="108"/>
                    <a:pt x="116" y="109"/>
                    <a:pt x="117" y="111"/>
                  </a:cubicBezTo>
                  <a:cubicBezTo>
                    <a:pt x="120" y="113"/>
                    <a:pt x="121" y="116"/>
                    <a:pt x="121" y="122"/>
                  </a:cubicBezTo>
                  <a:lnTo>
                    <a:pt x="73" y="122"/>
                  </a:lnTo>
                  <a:close/>
                  <a:moveTo>
                    <a:pt x="73" y="138"/>
                  </a:moveTo>
                  <a:cubicBezTo>
                    <a:pt x="73" y="135"/>
                    <a:pt x="73" y="132"/>
                    <a:pt x="73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23"/>
                    <a:pt x="129" y="118"/>
                    <a:pt x="128" y="115"/>
                  </a:cubicBezTo>
                  <a:cubicBezTo>
                    <a:pt x="128" y="112"/>
                    <a:pt x="126" y="109"/>
                    <a:pt x="124" y="107"/>
                  </a:cubicBezTo>
                  <a:cubicBezTo>
                    <a:pt x="122" y="104"/>
                    <a:pt x="119" y="102"/>
                    <a:pt x="115" y="101"/>
                  </a:cubicBezTo>
                  <a:cubicBezTo>
                    <a:pt x="112" y="100"/>
                    <a:pt x="106" y="100"/>
                    <a:pt x="97" y="100"/>
                  </a:cubicBezTo>
                  <a:cubicBezTo>
                    <a:pt x="89" y="100"/>
                    <a:pt x="83" y="100"/>
                    <a:pt x="79" y="101"/>
                  </a:cubicBezTo>
                  <a:cubicBezTo>
                    <a:pt x="75" y="102"/>
                    <a:pt x="72" y="104"/>
                    <a:pt x="70" y="107"/>
                  </a:cubicBezTo>
                  <a:cubicBezTo>
                    <a:pt x="68" y="109"/>
                    <a:pt x="67" y="112"/>
                    <a:pt x="66" y="115"/>
                  </a:cubicBezTo>
                  <a:cubicBezTo>
                    <a:pt x="65" y="118"/>
                    <a:pt x="65" y="123"/>
                    <a:pt x="65" y="129"/>
                  </a:cubicBezTo>
                  <a:cubicBezTo>
                    <a:pt x="65" y="135"/>
                    <a:pt x="65" y="140"/>
                    <a:pt x="66" y="143"/>
                  </a:cubicBezTo>
                  <a:cubicBezTo>
                    <a:pt x="67" y="146"/>
                    <a:pt x="68" y="149"/>
                    <a:pt x="70" y="151"/>
                  </a:cubicBezTo>
                  <a:cubicBezTo>
                    <a:pt x="72" y="154"/>
                    <a:pt x="75" y="156"/>
                    <a:pt x="79" y="157"/>
                  </a:cubicBezTo>
                  <a:cubicBezTo>
                    <a:pt x="83" y="158"/>
                    <a:pt x="89" y="158"/>
                    <a:pt x="97" y="158"/>
                  </a:cubicBezTo>
                  <a:cubicBezTo>
                    <a:pt x="106" y="158"/>
                    <a:pt x="112" y="158"/>
                    <a:pt x="115" y="157"/>
                  </a:cubicBezTo>
                  <a:cubicBezTo>
                    <a:pt x="119" y="156"/>
                    <a:pt x="122" y="154"/>
                    <a:pt x="124" y="151"/>
                  </a:cubicBezTo>
                  <a:cubicBezTo>
                    <a:pt x="126" y="149"/>
                    <a:pt x="127" y="147"/>
                    <a:pt x="128" y="14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46"/>
                    <a:pt x="118" y="147"/>
                    <a:pt x="117" y="147"/>
                  </a:cubicBezTo>
                  <a:cubicBezTo>
                    <a:pt x="116" y="149"/>
                    <a:pt x="113" y="150"/>
                    <a:pt x="110" y="150"/>
                  </a:cubicBezTo>
                  <a:cubicBezTo>
                    <a:pt x="107" y="151"/>
                    <a:pt x="103" y="151"/>
                    <a:pt x="97" y="151"/>
                  </a:cubicBezTo>
                  <a:cubicBezTo>
                    <a:pt x="91" y="151"/>
                    <a:pt x="87" y="151"/>
                    <a:pt x="84" y="150"/>
                  </a:cubicBezTo>
                  <a:cubicBezTo>
                    <a:pt x="81" y="150"/>
                    <a:pt x="79" y="149"/>
                    <a:pt x="77" y="147"/>
                  </a:cubicBezTo>
                  <a:cubicBezTo>
                    <a:pt x="75" y="145"/>
                    <a:pt x="74" y="142"/>
                    <a:pt x="73" y="138"/>
                  </a:cubicBezTo>
                  <a:moveTo>
                    <a:pt x="259" y="129"/>
                  </a:moveTo>
                  <a:cubicBezTo>
                    <a:pt x="259" y="58"/>
                    <a:pt x="201" y="0"/>
                    <a:pt x="129" y="0"/>
                  </a:cubicBezTo>
                  <a:cubicBezTo>
                    <a:pt x="106" y="0"/>
                    <a:pt x="84" y="6"/>
                    <a:pt x="65" y="17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89" y="20"/>
                    <a:pt x="108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92"/>
                    <a:pt x="193" y="244"/>
                    <a:pt x="129" y="244"/>
                  </a:cubicBezTo>
                  <a:cubicBezTo>
                    <a:pt x="66" y="244"/>
                    <a:pt x="15" y="192"/>
                    <a:pt x="15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201" y="258"/>
                    <a:pt x="259" y="200"/>
                    <a:pt x="259" y="129"/>
                  </a:cubicBezTo>
                  <a:moveTo>
                    <a:pt x="137" y="93"/>
                  </a:moveTo>
                  <a:cubicBezTo>
                    <a:pt x="144" y="93"/>
                    <a:pt x="144" y="93"/>
                    <a:pt x="144" y="9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37" y="86"/>
                    <a:pt x="137" y="86"/>
                    <a:pt x="137" y="86"/>
                  </a:cubicBezTo>
                  <a:lnTo>
                    <a:pt x="137" y="93"/>
                  </a:lnTo>
                  <a:close/>
                  <a:moveTo>
                    <a:pt x="144" y="100"/>
                  </a:moveTo>
                  <a:cubicBezTo>
                    <a:pt x="137" y="100"/>
                    <a:pt x="137" y="100"/>
                    <a:pt x="137" y="100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44" y="158"/>
                    <a:pt x="144" y="158"/>
                    <a:pt x="144" y="158"/>
                  </a:cubicBezTo>
                  <a:lnTo>
                    <a:pt x="144" y="100"/>
                  </a:lnTo>
                  <a:close/>
                  <a:moveTo>
                    <a:pt x="165" y="143"/>
                  </a:moveTo>
                  <a:cubicBezTo>
                    <a:pt x="165" y="107"/>
                    <a:pt x="165" y="107"/>
                    <a:pt x="165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52"/>
                    <a:pt x="165" y="158"/>
                    <a:pt x="172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68" y="151"/>
                    <a:pt x="165" y="147"/>
                    <a:pt x="165" y="143"/>
                  </a:cubicBezTo>
                  <a:moveTo>
                    <a:pt x="311" y="158"/>
                  </a:moveTo>
                  <a:cubicBezTo>
                    <a:pt x="318" y="158"/>
                    <a:pt x="318" y="158"/>
                    <a:pt x="318" y="158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1" y="100"/>
                    <a:pt x="311" y="100"/>
                    <a:pt x="311" y="100"/>
                  </a:cubicBezTo>
                  <a:lnTo>
                    <a:pt x="311" y="158"/>
                  </a:lnTo>
                  <a:close/>
                  <a:moveTo>
                    <a:pt x="372" y="158"/>
                  </a:moveTo>
                  <a:cubicBezTo>
                    <a:pt x="378" y="158"/>
                    <a:pt x="378" y="158"/>
                    <a:pt x="378" y="158"/>
                  </a:cubicBezTo>
                  <a:cubicBezTo>
                    <a:pt x="378" y="135"/>
                    <a:pt x="378" y="135"/>
                    <a:pt x="378" y="135"/>
                  </a:cubicBezTo>
                  <a:cubicBezTo>
                    <a:pt x="378" y="131"/>
                    <a:pt x="378" y="129"/>
                    <a:pt x="378" y="127"/>
                  </a:cubicBezTo>
                  <a:cubicBezTo>
                    <a:pt x="377" y="125"/>
                    <a:pt x="376" y="123"/>
                    <a:pt x="375" y="122"/>
                  </a:cubicBezTo>
                  <a:cubicBezTo>
                    <a:pt x="374" y="120"/>
                    <a:pt x="371" y="119"/>
                    <a:pt x="369" y="118"/>
                  </a:cubicBezTo>
                  <a:cubicBezTo>
                    <a:pt x="366" y="118"/>
                    <a:pt x="362" y="117"/>
                    <a:pt x="356" y="117"/>
                  </a:cubicBezTo>
                  <a:cubicBezTo>
                    <a:pt x="349" y="117"/>
                    <a:pt x="345" y="118"/>
                    <a:pt x="342" y="119"/>
                  </a:cubicBezTo>
                  <a:cubicBezTo>
                    <a:pt x="339" y="120"/>
                    <a:pt x="337" y="121"/>
                    <a:pt x="336" y="124"/>
                  </a:cubicBezTo>
                  <a:cubicBezTo>
                    <a:pt x="335" y="124"/>
                    <a:pt x="335" y="124"/>
                    <a:pt x="335" y="124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35" y="158"/>
                    <a:pt x="335" y="158"/>
                    <a:pt x="335" y="158"/>
                  </a:cubicBezTo>
                  <a:cubicBezTo>
                    <a:pt x="335" y="139"/>
                    <a:pt x="335" y="139"/>
                    <a:pt x="335" y="139"/>
                  </a:cubicBezTo>
                  <a:cubicBezTo>
                    <a:pt x="335" y="135"/>
                    <a:pt x="335" y="133"/>
                    <a:pt x="336" y="131"/>
                  </a:cubicBezTo>
                  <a:cubicBezTo>
                    <a:pt x="336" y="130"/>
                    <a:pt x="337" y="129"/>
                    <a:pt x="338" y="127"/>
                  </a:cubicBezTo>
                  <a:cubicBezTo>
                    <a:pt x="339" y="126"/>
                    <a:pt x="341" y="125"/>
                    <a:pt x="344" y="124"/>
                  </a:cubicBezTo>
                  <a:cubicBezTo>
                    <a:pt x="346" y="123"/>
                    <a:pt x="350" y="123"/>
                    <a:pt x="355" y="123"/>
                  </a:cubicBezTo>
                  <a:cubicBezTo>
                    <a:pt x="360" y="123"/>
                    <a:pt x="363" y="123"/>
                    <a:pt x="365" y="124"/>
                  </a:cubicBezTo>
                  <a:cubicBezTo>
                    <a:pt x="367" y="124"/>
                    <a:pt x="369" y="125"/>
                    <a:pt x="370" y="126"/>
                  </a:cubicBezTo>
                  <a:cubicBezTo>
                    <a:pt x="371" y="127"/>
                    <a:pt x="371" y="129"/>
                    <a:pt x="372" y="130"/>
                  </a:cubicBezTo>
                  <a:cubicBezTo>
                    <a:pt x="372" y="132"/>
                    <a:pt x="372" y="134"/>
                    <a:pt x="372" y="138"/>
                  </a:cubicBezTo>
                  <a:lnTo>
                    <a:pt x="372" y="158"/>
                  </a:lnTo>
                  <a:close/>
                  <a:moveTo>
                    <a:pt x="431" y="158"/>
                  </a:moveTo>
                  <a:cubicBezTo>
                    <a:pt x="437" y="158"/>
                    <a:pt x="437" y="158"/>
                    <a:pt x="437" y="158"/>
                  </a:cubicBezTo>
                  <a:cubicBezTo>
                    <a:pt x="437" y="135"/>
                    <a:pt x="437" y="135"/>
                    <a:pt x="437" y="135"/>
                  </a:cubicBezTo>
                  <a:cubicBezTo>
                    <a:pt x="437" y="131"/>
                    <a:pt x="437" y="129"/>
                    <a:pt x="437" y="127"/>
                  </a:cubicBezTo>
                  <a:cubicBezTo>
                    <a:pt x="436" y="125"/>
                    <a:pt x="435" y="123"/>
                    <a:pt x="434" y="122"/>
                  </a:cubicBezTo>
                  <a:cubicBezTo>
                    <a:pt x="432" y="120"/>
                    <a:pt x="430" y="119"/>
                    <a:pt x="427" y="118"/>
                  </a:cubicBezTo>
                  <a:cubicBezTo>
                    <a:pt x="425" y="118"/>
                    <a:pt x="420" y="117"/>
                    <a:pt x="415" y="117"/>
                  </a:cubicBezTo>
                  <a:cubicBezTo>
                    <a:pt x="408" y="117"/>
                    <a:pt x="404" y="118"/>
                    <a:pt x="401" y="119"/>
                  </a:cubicBezTo>
                  <a:cubicBezTo>
                    <a:pt x="398" y="120"/>
                    <a:pt x="396" y="121"/>
                    <a:pt x="395" y="124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88" y="118"/>
                    <a:pt x="388" y="118"/>
                    <a:pt x="388" y="118"/>
                  </a:cubicBezTo>
                  <a:cubicBezTo>
                    <a:pt x="388" y="158"/>
                    <a:pt x="388" y="158"/>
                    <a:pt x="388" y="158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4" y="135"/>
                    <a:pt x="394" y="133"/>
                    <a:pt x="395" y="131"/>
                  </a:cubicBezTo>
                  <a:cubicBezTo>
                    <a:pt x="395" y="130"/>
                    <a:pt x="396" y="129"/>
                    <a:pt x="396" y="127"/>
                  </a:cubicBezTo>
                  <a:cubicBezTo>
                    <a:pt x="398" y="126"/>
                    <a:pt x="400" y="125"/>
                    <a:pt x="403" y="124"/>
                  </a:cubicBezTo>
                  <a:cubicBezTo>
                    <a:pt x="405" y="123"/>
                    <a:pt x="409" y="123"/>
                    <a:pt x="414" y="123"/>
                  </a:cubicBezTo>
                  <a:cubicBezTo>
                    <a:pt x="418" y="123"/>
                    <a:pt x="422" y="123"/>
                    <a:pt x="424" y="124"/>
                  </a:cubicBezTo>
                  <a:cubicBezTo>
                    <a:pt x="426" y="124"/>
                    <a:pt x="428" y="125"/>
                    <a:pt x="429" y="126"/>
                  </a:cubicBezTo>
                  <a:cubicBezTo>
                    <a:pt x="430" y="127"/>
                    <a:pt x="430" y="129"/>
                    <a:pt x="431" y="130"/>
                  </a:cubicBezTo>
                  <a:cubicBezTo>
                    <a:pt x="431" y="132"/>
                    <a:pt x="431" y="134"/>
                    <a:pt x="431" y="138"/>
                  </a:cubicBezTo>
                  <a:lnTo>
                    <a:pt x="431" y="158"/>
                  </a:lnTo>
                  <a:close/>
                  <a:moveTo>
                    <a:pt x="492" y="138"/>
                  </a:moveTo>
                  <a:cubicBezTo>
                    <a:pt x="492" y="141"/>
                    <a:pt x="491" y="144"/>
                    <a:pt x="491" y="146"/>
                  </a:cubicBezTo>
                  <a:cubicBezTo>
                    <a:pt x="490" y="148"/>
                    <a:pt x="489" y="149"/>
                    <a:pt x="488" y="150"/>
                  </a:cubicBezTo>
                  <a:cubicBezTo>
                    <a:pt x="487" y="151"/>
                    <a:pt x="485" y="152"/>
                    <a:pt x="483" y="152"/>
                  </a:cubicBezTo>
                  <a:cubicBezTo>
                    <a:pt x="481" y="152"/>
                    <a:pt x="477" y="153"/>
                    <a:pt x="473" y="153"/>
                  </a:cubicBezTo>
                  <a:cubicBezTo>
                    <a:pt x="466" y="153"/>
                    <a:pt x="461" y="152"/>
                    <a:pt x="459" y="151"/>
                  </a:cubicBezTo>
                  <a:cubicBezTo>
                    <a:pt x="456" y="150"/>
                    <a:pt x="455" y="149"/>
                    <a:pt x="454" y="147"/>
                  </a:cubicBezTo>
                  <a:cubicBezTo>
                    <a:pt x="453" y="145"/>
                    <a:pt x="453" y="142"/>
                    <a:pt x="453" y="138"/>
                  </a:cubicBezTo>
                  <a:cubicBezTo>
                    <a:pt x="453" y="134"/>
                    <a:pt x="453" y="132"/>
                    <a:pt x="454" y="130"/>
                  </a:cubicBezTo>
                  <a:cubicBezTo>
                    <a:pt x="454" y="127"/>
                    <a:pt x="455" y="126"/>
                    <a:pt x="457" y="125"/>
                  </a:cubicBezTo>
                  <a:cubicBezTo>
                    <a:pt x="458" y="124"/>
                    <a:pt x="460" y="124"/>
                    <a:pt x="462" y="123"/>
                  </a:cubicBezTo>
                  <a:cubicBezTo>
                    <a:pt x="464" y="123"/>
                    <a:pt x="467" y="123"/>
                    <a:pt x="471" y="123"/>
                  </a:cubicBezTo>
                  <a:cubicBezTo>
                    <a:pt x="478" y="123"/>
                    <a:pt x="483" y="123"/>
                    <a:pt x="485" y="124"/>
                  </a:cubicBezTo>
                  <a:cubicBezTo>
                    <a:pt x="487" y="125"/>
                    <a:pt x="489" y="126"/>
                    <a:pt x="490" y="128"/>
                  </a:cubicBezTo>
                  <a:cubicBezTo>
                    <a:pt x="491" y="130"/>
                    <a:pt x="492" y="133"/>
                    <a:pt x="492" y="138"/>
                  </a:cubicBezTo>
                  <a:moveTo>
                    <a:pt x="496" y="150"/>
                  </a:moveTo>
                  <a:cubicBezTo>
                    <a:pt x="498" y="147"/>
                    <a:pt x="498" y="143"/>
                    <a:pt x="498" y="138"/>
                  </a:cubicBezTo>
                  <a:cubicBezTo>
                    <a:pt x="498" y="133"/>
                    <a:pt x="498" y="129"/>
                    <a:pt x="497" y="126"/>
                  </a:cubicBezTo>
                  <a:cubicBezTo>
                    <a:pt x="496" y="124"/>
                    <a:pt x="494" y="121"/>
                    <a:pt x="491" y="120"/>
                  </a:cubicBezTo>
                  <a:cubicBezTo>
                    <a:pt x="490" y="119"/>
                    <a:pt x="487" y="118"/>
                    <a:pt x="484" y="118"/>
                  </a:cubicBezTo>
                  <a:cubicBezTo>
                    <a:pt x="481" y="117"/>
                    <a:pt x="477" y="117"/>
                    <a:pt x="470" y="117"/>
                  </a:cubicBezTo>
                  <a:cubicBezTo>
                    <a:pt x="463" y="117"/>
                    <a:pt x="458" y="118"/>
                    <a:pt x="455" y="119"/>
                  </a:cubicBezTo>
                  <a:cubicBezTo>
                    <a:pt x="452" y="120"/>
                    <a:pt x="450" y="122"/>
                    <a:pt x="448" y="125"/>
                  </a:cubicBezTo>
                  <a:cubicBezTo>
                    <a:pt x="447" y="128"/>
                    <a:pt x="446" y="132"/>
                    <a:pt x="446" y="138"/>
                  </a:cubicBezTo>
                  <a:cubicBezTo>
                    <a:pt x="446" y="143"/>
                    <a:pt x="446" y="146"/>
                    <a:pt x="448" y="149"/>
                  </a:cubicBezTo>
                  <a:cubicBezTo>
                    <a:pt x="449" y="152"/>
                    <a:pt x="451" y="154"/>
                    <a:pt x="453" y="156"/>
                  </a:cubicBezTo>
                  <a:cubicBezTo>
                    <a:pt x="455" y="157"/>
                    <a:pt x="457" y="157"/>
                    <a:pt x="460" y="158"/>
                  </a:cubicBezTo>
                  <a:cubicBezTo>
                    <a:pt x="463" y="158"/>
                    <a:pt x="468" y="158"/>
                    <a:pt x="473" y="158"/>
                  </a:cubicBezTo>
                  <a:cubicBezTo>
                    <a:pt x="479" y="158"/>
                    <a:pt x="483" y="158"/>
                    <a:pt x="486" y="157"/>
                  </a:cubicBezTo>
                  <a:cubicBezTo>
                    <a:pt x="489" y="157"/>
                    <a:pt x="491" y="156"/>
                    <a:pt x="493" y="155"/>
                  </a:cubicBezTo>
                  <a:cubicBezTo>
                    <a:pt x="494" y="154"/>
                    <a:pt x="495" y="152"/>
                    <a:pt x="496" y="150"/>
                  </a:cubicBezTo>
                  <a:moveTo>
                    <a:pt x="508" y="158"/>
                  </a:moveTo>
                  <a:cubicBezTo>
                    <a:pt x="564" y="158"/>
                    <a:pt x="564" y="158"/>
                    <a:pt x="564" y="158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31"/>
                    <a:pt x="516" y="131"/>
                    <a:pt x="516" y="131"/>
                  </a:cubicBezTo>
                  <a:cubicBezTo>
                    <a:pt x="562" y="131"/>
                    <a:pt x="562" y="131"/>
                    <a:pt x="562" y="131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16" y="125"/>
                    <a:pt x="516" y="125"/>
                    <a:pt x="516" y="125"/>
                  </a:cubicBezTo>
                  <a:cubicBezTo>
                    <a:pt x="516" y="107"/>
                    <a:pt x="516" y="107"/>
                    <a:pt x="516" y="107"/>
                  </a:cubicBezTo>
                  <a:cubicBezTo>
                    <a:pt x="564" y="107"/>
                    <a:pt x="564" y="107"/>
                    <a:pt x="564" y="107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08" y="100"/>
                    <a:pt x="508" y="100"/>
                    <a:pt x="508" y="100"/>
                  </a:cubicBezTo>
                  <a:lnTo>
                    <a:pt x="508" y="158"/>
                  </a:lnTo>
                  <a:close/>
                  <a:moveTo>
                    <a:pt x="615" y="158"/>
                  </a:moveTo>
                  <a:cubicBezTo>
                    <a:pt x="621" y="158"/>
                    <a:pt x="621" y="158"/>
                    <a:pt x="621" y="158"/>
                  </a:cubicBezTo>
                  <a:cubicBezTo>
                    <a:pt x="621" y="135"/>
                    <a:pt x="621" y="135"/>
                    <a:pt x="621" y="135"/>
                  </a:cubicBezTo>
                  <a:cubicBezTo>
                    <a:pt x="621" y="131"/>
                    <a:pt x="621" y="129"/>
                    <a:pt x="621" y="127"/>
                  </a:cubicBezTo>
                  <a:cubicBezTo>
                    <a:pt x="620" y="125"/>
                    <a:pt x="619" y="123"/>
                    <a:pt x="618" y="122"/>
                  </a:cubicBezTo>
                  <a:cubicBezTo>
                    <a:pt x="616" y="120"/>
                    <a:pt x="614" y="119"/>
                    <a:pt x="612" y="118"/>
                  </a:cubicBezTo>
                  <a:cubicBezTo>
                    <a:pt x="609" y="118"/>
                    <a:pt x="605" y="117"/>
                    <a:pt x="599" y="117"/>
                  </a:cubicBezTo>
                  <a:cubicBezTo>
                    <a:pt x="592" y="117"/>
                    <a:pt x="588" y="118"/>
                    <a:pt x="585" y="119"/>
                  </a:cubicBezTo>
                  <a:cubicBezTo>
                    <a:pt x="582" y="120"/>
                    <a:pt x="580" y="121"/>
                    <a:pt x="579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18"/>
                    <a:pt x="578" y="118"/>
                    <a:pt x="578" y="118"/>
                  </a:cubicBezTo>
                  <a:cubicBezTo>
                    <a:pt x="572" y="118"/>
                    <a:pt x="572" y="118"/>
                    <a:pt x="572" y="118"/>
                  </a:cubicBezTo>
                  <a:cubicBezTo>
                    <a:pt x="572" y="158"/>
                    <a:pt x="572" y="158"/>
                    <a:pt x="572" y="158"/>
                  </a:cubicBezTo>
                  <a:cubicBezTo>
                    <a:pt x="578" y="158"/>
                    <a:pt x="578" y="158"/>
                    <a:pt x="578" y="158"/>
                  </a:cubicBezTo>
                  <a:cubicBezTo>
                    <a:pt x="578" y="139"/>
                    <a:pt x="578" y="139"/>
                    <a:pt x="578" y="139"/>
                  </a:cubicBezTo>
                  <a:cubicBezTo>
                    <a:pt x="578" y="135"/>
                    <a:pt x="578" y="133"/>
                    <a:pt x="579" y="131"/>
                  </a:cubicBezTo>
                  <a:cubicBezTo>
                    <a:pt x="579" y="130"/>
                    <a:pt x="580" y="129"/>
                    <a:pt x="581" y="127"/>
                  </a:cubicBezTo>
                  <a:cubicBezTo>
                    <a:pt x="582" y="126"/>
                    <a:pt x="584" y="125"/>
                    <a:pt x="587" y="124"/>
                  </a:cubicBezTo>
                  <a:cubicBezTo>
                    <a:pt x="589" y="123"/>
                    <a:pt x="593" y="123"/>
                    <a:pt x="598" y="123"/>
                  </a:cubicBezTo>
                  <a:cubicBezTo>
                    <a:pt x="602" y="123"/>
                    <a:pt x="606" y="123"/>
                    <a:pt x="608" y="124"/>
                  </a:cubicBezTo>
                  <a:cubicBezTo>
                    <a:pt x="610" y="124"/>
                    <a:pt x="612" y="125"/>
                    <a:pt x="613" y="126"/>
                  </a:cubicBezTo>
                  <a:cubicBezTo>
                    <a:pt x="614" y="127"/>
                    <a:pt x="614" y="129"/>
                    <a:pt x="615" y="130"/>
                  </a:cubicBezTo>
                  <a:cubicBezTo>
                    <a:pt x="615" y="132"/>
                    <a:pt x="615" y="134"/>
                    <a:pt x="615" y="138"/>
                  </a:cubicBezTo>
                  <a:lnTo>
                    <a:pt x="615" y="158"/>
                  </a:lnTo>
                  <a:close/>
                  <a:moveTo>
                    <a:pt x="637" y="134"/>
                  </a:moveTo>
                  <a:cubicBezTo>
                    <a:pt x="637" y="130"/>
                    <a:pt x="638" y="127"/>
                    <a:pt x="640" y="125"/>
                  </a:cubicBezTo>
                  <a:cubicBezTo>
                    <a:pt x="642" y="124"/>
                    <a:pt x="643" y="124"/>
                    <a:pt x="645" y="123"/>
                  </a:cubicBezTo>
                  <a:cubicBezTo>
                    <a:pt x="648" y="123"/>
                    <a:pt x="651" y="123"/>
                    <a:pt x="655" y="123"/>
                  </a:cubicBezTo>
                  <a:cubicBezTo>
                    <a:pt x="659" y="123"/>
                    <a:pt x="663" y="123"/>
                    <a:pt x="665" y="123"/>
                  </a:cubicBezTo>
                  <a:cubicBezTo>
                    <a:pt x="668" y="124"/>
                    <a:pt x="670" y="125"/>
                    <a:pt x="671" y="126"/>
                  </a:cubicBezTo>
                  <a:cubicBezTo>
                    <a:pt x="673" y="127"/>
                    <a:pt x="674" y="130"/>
                    <a:pt x="674" y="134"/>
                  </a:cubicBezTo>
                  <a:lnTo>
                    <a:pt x="637" y="134"/>
                  </a:lnTo>
                  <a:close/>
                  <a:moveTo>
                    <a:pt x="637" y="139"/>
                  </a:moveTo>
                  <a:cubicBezTo>
                    <a:pt x="681" y="139"/>
                    <a:pt x="681" y="139"/>
                    <a:pt x="681" y="139"/>
                  </a:cubicBezTo>
                  <a:cubicBezTo>
                    <a:pt x="681" y="134"/>
                    <a:pt x="681" y="131"/>
                    <a:pt x="680" y="129"/>
                  </a:cubicBezTo>
                  <a:cubicBezTo>
                    <a:pt x="680" y="126"/>
                    <a:pt x="679" y="124"/>
                    <a:pt x="677" y="123"/>
                  </a:cubicBezTo>
                  <a:cubicBezTo>
                    <a:pt x="675" y="121"/>
                    <a:pt x="673" y="119"/>
                    <a:pt x="670" y="118"/>
                  </a:cubicBezTo>
                  <a:cubicBezTo>
                    <a:pt x="667" y="118"/>
                    <a:pt x="662" y="117"/>
                    <a:pt x="655" y="117"/>
                  </a:cubicBezTo>
                  <a:cubicBezTo>
                    <a:pt x="648" y="117"/>
                    <a:pt x="643" y="118"/>
                    <a:pt x="640" y="119"/>
                  </a:cubicBezTo>
                  <a:cubicBezTo>
                    <a:pt x="636" y="120"/>
                    <a:pt x="634" y="122"/>
                    <a:pt x="632" y="125"/>
                  </a:cubicBezTo>
                  <a:cubicBezTo>
                    <a:pt x="631" y="128"/>
                    <a:pt x="630" y="132"/>
                    <a:pt x="630" y="138"/>
                  </a:cubicBezTo>
                  <a:cubicBezTo>
                    <a:pt x="630" y="146"/>
                    <a:pt x="632" y="152"/>
                    <a:pt x="636" y="155"/>
                  </a:cubicBezTo>
                  <a:cubicBezTo>
                    <a:pt x="638" y="156"/>
                    <a:pt x="640" y="157"/>
                    <a:pt x="644" y="157"/>
                  </a:cubicBezTo>
                  <a:cubicBezTo>
                    <a:pt x="647" y="158"/>
                    <a:pt x="652" y="158"/>
                    <a:pt x="659" y="158"/>
                  </a:cubicBezTo>
                  <a:cubicBezTo>
                    <a:pt x="667" y="158"/>
                    <a:pt x="673" y="157"/>
                    <a:pt x="676" y="155"/>
                  </a:cubicBezTo>
                  <a:cubicBezTo>
                    <a:pt x="679" y="153"/>
                    <a:pt x="681" y="150"/>
                    <a:pt x="681" y="145"/>
                  </a:cubicBezTo>
                  <a:cubicBezTo>
                    <a:pt x="674" y="145"/>
                    <a:pt x="674" y="145"/>
                    <a:pt x="674" y="145"/>
                  </a:cubicBezTo>
                  <a:cubicBezTo>
                    <a:pt x="674" y="147"/>
                    <a:pt x="674" y="149"/>
                    <a:pt x="673" y="150"/>
                  </a:cubicBezTo>
                  <a:cubicBezTo>
                    <a:pt x="672" y="151"/>
                    <a:pt x="670" y="152"/>
                    <a:pt x="668" y="152"/>
                  </a:cubicBezTo>
                  <a:cubicBezTo>
                    <a:pt x="666" y="152"/>
                    <a:pt x="663" y="153"/>
                    <a:pt x="658" y="153"/>
                  </a:cubicBezTo>
                  <a:cubicBezTo>
                    <a:pt x="652" y="153"/>
                    <a:pt x="648" y="152"/>
                    <a:pt x="645" y="152"/>
                  </a:cubicBezTo>
                  <a:cubicBezTo>
                    <a:pt x="643" y="152"/>
                    <a:pt x="641" y="151"/>
                    <a:pt x="640" y="149"/>
                  </a:cubicBezTo>
                  <a:cubicBezTo>
                    <a:pt x="638" y="148"/>
                    <a:pt x="637" y="144"/>
                    <a:pt x="637" y="139"/>
                  </a:cubicBezTo>
                  <a:moveTo>
                    <a:pt x="726" y="136"/>
                  </a:moveTo>
                  <a:cubicBezTo>
                    <a:pt x="732" y="136"/>
                    <a:pt x="732" y="136"/>
                    <a:pt x="732" y="136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26"/>
                    <a:pt x="731" y="123"/>
                    <a:pt x="728" y="120"/>
                  </a:cubicBezTo>
                  <a:cubicBezTo>
                    <a:pt x="727" y="119"/>
                    <a:pt x="725" y="118"/>
                    <a:pt x="723" y="118"/>
                  </a:cubicBezTo>
                  <a:cubicBezTo>
                    <a:pt x="721" y="118"/>
                    <a:pt x="719" y="117"/>
                    <a:pt x="715" y="117"/>
                  </a:cubicBezTo>
                  <a:cubicBezTo>
                    <a:pt x="711" y="117"/>
                    <a:pt x="708" y="117"/>
                    <a:pt x="706" y="118"/>
                  </a:cubicBezTo>
                  <a:cubicBezTo>
                    <a:pt x="704" y="118"/>
                    <a:pt x="702" y="118"/>
                    <a:pt x="701" y="119"/>
                  </a:cubicBezTo>
                  <a:cubicBezTo>
                    <a:pt x="699" y="120"/>
                    <a:pt x="697" y="121"/>
                    <a:pt x="696" y="123"/>
                  </a:cubicBezTo>
                  <a:cubicBezTo>
                    <a:pt x="696" y="123"/>
                    <a:pt x="696" y="123"/>
                    <a:pt x="696" y="123"/>
                  </a:cubicBezTo>
                  <a:cubicBezTo>
                    <a:pt x="696" y="118"/>
                    <a:pt x="696" y="118"/>
                    <a:pt x="696" y="118"/>
                  </a:cubicBezTo>
                  <a:cubicBezTo>
                    <a:pt x="690" y="118"/>
                    <a:pt x="690" y="118"/>
                    <a:pt x="690" y="118"/>
                  </a:cubicBezTo>
                  <a:cubicBezTo>
                    <a:pt x="690" y="158"/>
                    <a:pt x="690" y="158"/>
                    <a:pt x="690" y="158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96" y="139"/>
                    <a:pt x="696" y="139"/>
                    <a:pt x="696" y="139"/>
                  </a:cubicBezTo>
                  <a:cubicBezTo>
                    <a:pt x="696" y="132"/>
                    <a:pt x="697" y="128"/>
                    <a:pt x="699" y="126"/>
                  </a:cubicBezTo>
                  <a:cubicBezTo>
                    <a:pt x="701" y="124"/>
                    <a:pt x="706" y="123"/>
                    <a:pt x="714" y="123"/>
                  </a:cubicBezTo>
                  <a:cubicBezTo>
                    <a:pt x="719" y="123"/>
                    <a:pt x="722" y="124"/>
                    <a:pt x="724" y="125"/>
                  </a:cubicBezTo>
                  <a:cubicBezTo>
                    <a:pt x="725" y="126"/>
                    <a:pt x="725" y="127"/>
                    <a:pt x="725" y="128"/>
                  </a:cubicBezTo>
                  <a:cubicBezTo>
                    <a:pt x="726" y="129"/>
                    <a:pt x="726" y="131"/>
                    <a:pt x="726" y="133"/>
                  </a:cubicBezTo>
                  <a:lnTo>
                    <a:pt x="726" y="136"/>
                  </a:lnTo>
                  <a:close/>
                  <a:moveTo>
                    <a:pt x="785" y="136"/>
                  </a:moveTo>
                  <a:cubicBezTo>
                    <a:pt x="785" y="140"/>
                    <a:pt x="784" y="142"/>
                    <a:pt x="784" y="144"/>
                  </a:cubicBezTo>
                  <a:cubicBezTo>
                    <a:pt x="783" y="146"/>
                    <a:pt x="782" y="148"/>
                    <a:pt x="780" y="149"/>
                  </a:cubicBezTo>
                  <a:cubicBezTo>
                    <a:pt x="778" y="150"/>
                    <a:pt x="773" y="151"/>
                    <a:pt x="765" y="151"/>
                  </a:cubicBezTo>
                  <a:cubicBezTo>
                    <a:pt x="758" y="151"/>
                    <a:pt x="753" y="150"/>
                    <a:pt x="751" y="149"/>
                  </a:cubicBezTo>
                  <a:cubicBezTo>
                    <a:pt x="748" y="147"/>
                    <a:pt x="746" y="143"/>
                    <a:pt x="746" y="137"/>
                  </a:cubicBezTo>
                  <a:cubicBezTo>
                    <a:pt x="746" y="130"/>
                    <a:pt x="747" y="126"/>
                    <a:pt x="750" y="125"/>
                  </a:cubicBezTo>
                  <a:cubicBezTo>
                    <a:pt x="753" y="123"/>
                    <a:pt x="758" y="123"/>
                    <a:pt x="766" y="123"/>
                  </a:cubicBezTo>
                  <a:cubicBezTo>
                    <a:pt x="773" y="123"/>
                    <a:pt x="777" y="123"/>
                    <a:pt x="780" y="125"/>
                  </a:cubicBezTo>
                  <a:cubicBezTo>
                    <a:pt x="781" y="125"/>
                    <a:pt x="783" y="127"/>
                    <a:pt x="783" y="128"/>
                  </a:cubicBezTo>
                  <a:cubicBezTo>
                    <a:pt x="784" y="130"/>
                    <a:pt x="785" y="133"/>
                    <a:pt x="785" y="136"/>
                  </a:cubicBezTo>
                  <a:moveTo>
                    <a:pt x="790" y="162"/>
                  </a:moveTo>
                  <a:cubicBezTo>
                    <a:pt x="791" y="159"/>
                    <a:pt x="791" y="154"/>
                    <a:pt x="791" y="148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85" y="118"/>
                    <a:pt x="785" y="118"/>
                    <a:pt x="785" y="118"/>
                  </a:cubicBezTo>
                  <a:cubicBezTo>
                    <a:pt x="785" y="123"/>
                    <a:pt x="785" y="123"/>
                    <a:pt x="785" y="123"/>
                  </a:cubicBezTo>
                  <a:cubicBezTo>
                    <a:pt x="784" y="123"/>
                    <a:pt x="784" y="123"/>
                    <a:pt x="784" y="123"/>
                  </a:cubicBezTo>
                  <a:cubicBezTo>
                    <a:pt x="783" y="121"/>
                    <a:pt x="782" y="120"/>
                    <a:pt x="780" y="119"/>
                  </a:cubicBezTo>
                  <a:cubicBezTo>
                    <a:pt x="779" y="118"/>
                    <a:pt x="777" y="118"/>
                    <a:pt x="775" y="118"/>
                  </a:cubicBezTo>
                  <a:cubicBezTo>
                    <a:pt x="773" y="117"/>
                    <a:pt x="770" y="117"/>
                    <a:pt x="766" y="117"/>
                  </a:cubicBezTo>
                  <a:cubicBezTo>
                    <a:pt x="761" y="117"/>
                    <a:pt x="757" y="117"/>
                    <a:pt x="754" y="118"/>
                  </a:cubicBezTo>
                  <a:cubicBezTo>
                    <a:pt x="751" y="118"/>
                    <a:pt x="749" y="119"/>
                    <a:pt x="747" y="119"/>
                  </a:cubicBezTo>
                  <a:cubicBezTo>
                    <a:pt x="742" y="122"/>
                    <a:pt x="739" y="128"/>
                    <a:pt x="739" y="137"/>
                  </a:cubicBezTo>
                  <a:cubicBezTo>
                    <a:pt x="739" y="141"/>
                    <a:pt x="740" y="144"/>
                    <a:pt x="741" y="147"/>
                  </a:cubicBezTo>
                  <a:cubicBezTo>
                    <a:pt x="742" y="149"/>
                    <a:pt x="743" y="151"/>
                    <a:pt x="745" y="153"/>
                  </a:cubicBezTo>
                  <a:cubicBezTo>
                    <a:pt x="747" y="154"/>
                    <a:pt x="749" y="155"/>
                    <a:pt x="752" y="156"/>
                  </a:cubicBezTo>
                  <a:cubicBezTo>
                    <a:pt x="755" y="156"/>
                    <a:pt x="759" y="156"/>
                    <a:pt x="765" y="156"/>
                  </a:cubicBezTo>
                  <a:cubicBezTo>
                    <a:pt x="771" y="156"/>
                    <a:pt x="776" y="156"/>
                    <a:pt x="778" y="155"/>
                  </a:cubicBezTo>
                  <a:cubicBezTo>
                    <a:pt x="780" y="155"/>
                    <a:pt x="782" y="153"/>
                    <a:pt x="784" y="151"/>
                  </a:cubicBezTo>
                  <a:cubicBezTo>
                    <a:pt x="785" y="151"/>
                    <a:pt x="785" y="151"/>
                    <a:pt x="785" y="151"/>
                  </a:cubicBezTo>
                  <a:cubicBezTo>
                    <a:pt x="784" y="155"/>
                    <a:pt x="784" y="158"/>
                    <a:pt x="784" y="159"/>
                  </a:cubicBezTo>
                  <a:cubicBezTo>
                    <a:pt x="784" y="161"/>
                    <a:pt x="783" y="162"/>
                    <a:pt x="782" y="163"/>
                  </a:cubicBezTo>
                  <a:cubicBezTo>
                    <a:pt x="781" y="165"/>
                    <a:pt x="779" y="166"/>
                    <a:pt x="776" y="166"/>
                  </a:cubicBezTo>
                  <a:cubicBezTo>
                    <a:pt x="774" y="167"/>
                    <a:pt x="769" y="167"/>
                    <a:pt x="763" y="167"/>
                  </a:cubicBezTo>
                  <a:cubicBezTo>
                    <a:pt x="756" y="167"/>
                    <a:pt x="752" y="166"/>
                    <a:pt x="750" y="165"/>
                  </a:cubicBezTo>
                  <a:cubicBezTo>
                    <a:pt x="749" y="165"/>
                    <a:pt x="748" y="164"/>
                    <a:pt x="747" y="163"/>
                  </a:cubicBezTo>
                  <a:cubicBezTo>
                    <a:pt x="747" y="162"/>
                    <a:pt x="747" y="161"/>
                    <a:pt x="747" y="160"/>
                  </a:cubicBezTo>
                  <a:cubicBezTo>
                    <a:pt x="740" y="160"/>
                    <a:pt x="740" y="160"/>
                    <a:pt x="740" y="160"/>
                  </a:cubicBezTo>
                  <a:cubicBezTo>
                    <a:pt x="740" y="161"/>
                    <a:pt x="740" y="163"/>
                    <a:pt x="740" y="164"/>
                  </a:cubicBezTo>
                  <a:cubicBezTo>
                    <a:pt x="741" y="165"/>
                    <a:pt x="741" y="166"/>
                    <a:pt x="742" y="167"/>
                  </a:cubicBezTo>
                  <a:cubicBezTo>
                    <a:pt x="743" y="169"/>
                    <a:pt x="746" y="170"/>
                    <a:pt x="749" y="171"/>
                  </a:cubicBezTo>
                  <a:cubicBezTo>
                    <a:pt x="752" y="172"/>
                    <a:pt x="757" y="173"/>
                    <a:pt x="764" y="173"/>
                  </a:cubicBezTo>
                  <a:cubicBezTo>
                    <a:pt x="770" y="173"/>
                    <a:pt x="775" y="172"/>
                    <a:pt x="778" y="172"/>
                  </a:cubicBezTo>
                  <a:cubicBezTo>
                    <a:pt x="781" y="171"/>
                    <a:pt x="783" y="171"/>
                    <a:pt x="785" y="169"/>
                  </a:cubicBezTo>
                  <a:cubicBezTo>
                    <a:pt x="788" y="167"/>
                    <a:pt x="789" y="165"/>
                    <a:pt x="790" y="162"/>
                  </a:cubicBezTo>
                  <a:moveTo>
                    <a:pt x="849" y="118"/>
                  </a:moveTo>
                  <a:cubicBezTo>
                    <a:pt x="842" y="118"/>
                    <a:pt x="842" y="118"/>
                    <a:pt x="842" y="118"/>
                  </a:cubicBezTo>
                  <a:cubicBezTo>
                    <a:pt x="824" y="153"/>
                    <a:pt x="824" y="153"/>
                    <a:pt x="824" y="153"/>
                  </a:cubicBezTo>
                  <a:cubicBezTo>
                    <a:pt x="823" y="153"/>
                    <a:pt x="823" y="153"/>
                    <a:pt x="823" y="153"/>
                  </a:cubicBezTo>
                  <a:cubicBezTo>
                    <a:pt x="804" y="118"/>
                    <a:pt x="804" y="118"/>
                    <a:pt x="804" y="118"/>
                  </a:cubicBezTo>
                  <a:cubicBezTo>
                    <a:pt x="796" y="118"/>
                    <a:pt x="796" y="118"/>
                    <a:pt x="796" y="118"/>
                  </a:cubicBezTo>
                  <a:cubicBezTo>
                    <a:pt x="819" y="158"/>
                    <a:pt x="819" y="158"/>
                    <a:pt x="819" y="158"/>
                  </a:cubicBezTo>
                  <a:cubicBezTo>
                    <a:pt x="821" y="158"/>
                    <a:pt x="821" y="158"/>
                    <a:pt x="821" y="158"/>
                  </a:cubicBezTo>
                  <a:cubicBezTo>
                    <a:pt x="819" y="161"/>
                    <a:pt x="817" y="163"/>
                    <a:pt x="816" y="164"/>
                  </a:cubicBezTo>
                  <a:cubicBezTo>
                    <a:pt x="814" y="165"/>
                    <a:pt x="811" y="166"/>
                    <a:pt x="807" y="166"/>
                  </a:cubicBezTo>
                  <a:cubicBezTo>
                    <a:pt x="806" y="166"/>
                    <a:pt x="805" y="166"/>
                    <a:pt x="804" y="166"/>
                  </a:cubicBezTo>
                  <a:cubicBezTo>
                    <a:pt x="804" y="172"/>
                    <a:pt x="804" y="172"/>
                    <a:pt x="804" y="172"/>
                  </a:cubicBezTo>
                  <a:cubicBezTo>
                    <a:pt x="805" y="172"/>
                    <a:pt x="806" y="172"/>
                    <a:pt x="807" y="172"/>
                  </a:cubicBezTo>
                  <a:cubicBezTo>
                    <a:pt x="811" y="172"/>
                    <a:pt x="813" y="171"/>
                    <a:pt x="815" y="171"/>
                  </a:cubicBezTo>
                  <a:cubicBezTo>
                    <a:pt x="817" y="171"/>
                    <a:pt x="818" y="170"/>
                    <a:pt x="820" y="169"/>
                  </a:cubicBezTo>
                  <a:cubicBezTo>
                    <a:pt x="821" y="168"/>
                    <a:pt x="823" y="166"/>
                    <a:pt x="824" y="164"/>
                  </a:cubicBezTo>
                  <a:cubicBezTo>
                    <a:pt x="826" y="162"/>
                    <a:pt x="827" y="159"/>
                    <a:pt x="830" y="155"/>
                  </a:cubicBezTo>
                  <a:lnTo>
                    <a:pt x="849" y="118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-121" y="2939"/>
              <a:ext cx="1582" cy="112"/>
            </a:xfrm>
            <a:custGeom>
              <a:avLst/>
              <a:gdLst>
                <a:gd name="T0" fmla="*/ 605 w 605"/>
                <a:gd name="T1" fmla="*/ 10 h 43"/>
                <a:gd name="T2" fmla="*/ 585 w 605"/>
                <a:gd name="T3" fmla="*/ 13 h 43"/>
                <a:gd name="T4" fmla="*/ 572 w 605"/>
                <a:gd name="T5" fmla="*/ 10 h 43"/>
                <a:gd name="T6" fmla="*/ 585 w 605"/>
                <a:gd name="T7" fmla="*/ 30 h 43"/>
                <a:gd name="T8" fmla="*/ 568 w 605"/>
                <a:gd name="T9" fmla="*/ 5 h 43"/>
                <a:gd name="T10" fmla="*/ 568 w 605"/>
                <a:gd name="T11" fmla="*/ 10 h 43"/>
                <a:gd name="T12" fmla="*/ 556 w 605"/>
                <a:gd name="T13" fmla="*/ 20 h 43"/>
                <a:gd name="T14" fmla="*/ 545 w 605"/>
                <a:gd name="T15" fmla="*/ 10 h 43"/>
                <a:gd name="T16" fmla="*/ 527 w 605"/>
                <a:gd name="T17" fmla="*/ 31 h 43"/>
                <a:gd name="T18" fmla="*/ 533 w 605"/>
                <a:gd name="T19" fmla="*/ 29 h 43"/>
                <a:gd name="T20" fmla="*/ 500 w 605"/>
                <a:gd name="T21" fmla="*/ 19 h 43"/>
                <a:gd name="T22" fmla="*/ 513 w 605"/>
                <a:gd name="T23" fmla="*/ 19 h 43"/>
                <a:gd name="T24" fmla="*/ 484 w 605"/>
                <a:gd name="T25" fmla="*/ 10 h 43"/>
                <a:gd name="T26" fmla="*/ 498 w 605"/>
                <a:gd name="T27" fmla="*/ 33 h 43"/>
                <a:gd name="T28" fmla="*/ 475 w 605"/>
                <a:gd name="T29" fmla="*/ 20 h 43"/>
                <a:gd name="T30" fmla="*/ 459 w 605"/>
                <a:gd name="T31" fmla="*/ 10 h 43"/>
                <a:gd name="T32" fmla="*/ 452 w 605"/>
                <a:gd name="T33" fmla="*/ 17 h 43"/>
                <a:gd name="T34" fmla="*/ 429 w 605"/>
                <a:gd name="T35" fmla="*/ 21 h 43"/>
                <a:gd name="T36" fmla="*/ 435 w 605"/>
                <a:gd name="T37" fmla="*/ 33 h 43"/>
                <a:gd name="T38" fmla="*/ 415 w 605"/>
                <a:gd name="T39" fmla="*/ 4 h 43"/>
                <a:gd name="T40" fmla="*/ 422 w 605"/>
                <a:gd name="T41" fmla="*/ 32 h 43"/>
                <a:gd name="T42" fmla="*/ 385 w 605"/>
                <a:gd name="T43" fmla="*/ 33 h 43"/>
                <a:gd name="T44" fmla="*/ 372 w 605"/>
                <a:gd name="T45" fmla="*/ 10 h 43"/>
                <a:gd name="T46" fmla="*/ 363 w 605"/>
                <a:gd name="T47" fmla="*/ 21 h 43"/>
                <a:gd name="T48" fmla="*/ 357 w 605"/>
                <a:gd name="T49" fmla="*/ 10 h 43"/>
                <a:gd name="T50" fmla="*/ 340 w 605"/>
                <a:gd name="T51" fmla="*/ 33 h 43"/>
                <a:gd name="T52" fmla="*/ 336 w 605"/>
                <a:gd name="T53" fmla="*/ 10 h 43"/>
                <a:gd name="T54" fmla="*/ 323 w 605"/>
                <a:gd name="T55" fmla="*/ 13 h 43"/>
                <a:gd name="T56" fmla="*/ 332 w 605"/>
                <a:gd name="T57" fmla="*/ 31 h 43"/>
                <a:gd name="T58" fmla="*/ 316 w 605"/>
                <a:gd name="T59" fmla="*/ 26 h 43"/>
                <a:gd name="T60" fmla="*/ 316 w 605"/>
                <a:gd name="T61" fmla="*/ 33 h 43"/>
                <a:gd name="T62" fmla="*/ 309 w 605"/>
                <a:gd name="T63" fmla="*/ 33 h 43"/>
                <a:gd name="T64" fmla="*/ 290 w 605"/>
                <a:gd name="T65" fmla="*/ 30 h 43"/>
                <a:gd name="T66" fmla="*/ 269 w 605"/>
                <a:gd name="T67" fmla="*/ 12 h 43"/>
                <a:gd name="T68" fmla="*/ 277 w 605"/>
                <a:gd name="T69" fmla="*/ 21 h 43"/>
                <a:gd name="T70" fmla="*/ 252 w 605"/>
                <a:gd name="T71" fmla="*/ 33 h 43"/>
                <a:gd name="T72" fmla="*/ 238 w 605"/>
                <a:gd name="T73" fmla="*/ 10 h 43"/>
                <a:gd name="T74" fmla="*/ 229 w 605"/>
                <a:gd name="T75" fmla="*/ 20 h 43"/>
                <a:gd name="T76" fmla="*/ 218 w 605"/>
                <a:gd name="T77" fmla="*/ 10 h 43"/>
                <a:gd name="T78" fmla="*/ 208 w 605"/>
                <a:gd name="T79" fmla="*/ 1 h 43"/>
                <a:gd name="T80" fmla="*/ 179 w 605"/>
                <a:gd name="T81" fmla="*/ 20 h 43"/>
                <a:gd name="T82" fmla="*/ 189 w 605"/>
                <a:gd name="T83" fmla="*/ 16 h 43"/>
                <a:gd name="T84" fmla="*/ 182 w 605"/>
                <a:gd name="T85" fmla="*/ 31 h 43"/>
                <a:gd name="T86" fmla="*/ 162 w 605"/>
                <a:gd name="T87" fmla="*/ 32 h 43"/>
                <a:gd name="T88" fmla="*/ 160 w 605"/>
                <a:gd name="T89" fmla="*/ 43 h 43"/>
                <a:gd name="T90" fmla="*/ 167 w 605"/>
                <a:gd name="T91" fmla="*/ 17 h 43"/>
                <a:gd name="T92" fmla="*/ 152 w 605"/>
                <a:gd name="T93" fmla="*/ 17 h 43"/>
                <a:gd name="T94" fmla="*/ 144 w 605"/>
                <a:gd name="T95" fmla="*/ 26 h 43"/>
                <a:gd name="T96" fmla="*/ 146 w 605"/>
                <a:gd name="T97" fmla="*/ 0 h 43"/>
                <a:gd name="T98" fmla="*/ 144 w 605"/>
                <a:gd name="T99" fmla="*/ 29 h 43"/>
                <a:gd name="T100" fmla="*/ 122 w 605"/>
                <a:gd name="T101" fmla="*/ 16 h 43"/>
                <a:gd name="T102" fmla="*/ 114 w 605"/>
                <a:gd name="T103" fmla="*/ 22 h 43"/>
                <a:gd name="T104" fmla="*/ 124 w 605"/>
                <a:gd name="T105" fmla="*/ 30 h 43"/>
                <a:gd name="T106" fmla="*/ 100 w 605"/>
                <a:gd name="T107" fmla="*/ 33 h 43"/>
                <a:gd name="T108" fmla="*/ 90 w 605"/>
                <a:gd name="T109" fmla="*/ 33 h 43"/>
                <a:gd name="T110" fmla="*/ 79 w 605"/>
                <a:gd name="T111" fmla="*/ 11 h 43"/>
                <a:gd name="T112" fmla="*/ 47 w 605"/>
                <a:gd name="T113" fmla="*/ 21 h 43"/>
                <a:gd name="T114" fmla="*/ 53 w 605"/>
                <a:gd name="T115" fmla="*/ 33 h 43"/>
                <a:gd name="T116" fmla="*/ 36 w 605"/>
                <a:gd name="T117" fmla="*/ 20 h 43"/>
                <a:gd name="T118" fmla="*/ 25 w 605"/>
                <a:gd name="T119" fmla="*/ 10 h 43"/>
                <a:gd name="T120" fmla="*/ 9 w 605"/>
                <a:gd name="T121" fmla="*/ 17 h 43"/>
                <a:gd name="T122" fmla="*/ 0 w 605"/>
                <a:gd name="T12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5" h="43">
                  <a:moveTo>
                    <a:pt x="587" y="10"/>
                  </a:moveTo>
                  <a:cubicBezTo>
                    <a:pt x="593" y="33"/>
                    <a:pt x="593" y="33"/>
                    <a:pt x="593" y="33"/>
                  </a:cubicBezTo>
                  <a:cubicBezTo>
                    <a:pt x="596" y="33"/>
                    <a:pt x="596" y="33"/>
                    <a:pt x="596" y="33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596" y="43"/>
                    <a:pt x="596" y="43"/>
                    <a:pt x="596" y="43"/>
                  </a:cubicBezTo>
                  <a:cubicBezTo>
                    <a:pt x="605" y="10"/>
                    <a:pt x="605" y="10"/>
                    <a:pt x="605" y="10"/>
                  </a:cubicBezTo>
                  <a:cubicBezTo>
                    <a:pt x="602" y="10"/>
                    <a:pt x="602" y="10"/>
                    <a:pt x="602" y="1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5" y="30"/>
                    <a:pt x="595" y="30"/>
                    <a:pt x="595" y="30"/>
                  </a:cubicBezTo>
                  <a:cubicBezTo>
                    <a:pt x="590" y="10"/>
                    <a:pt x="590" y="10"/>
                    <a:pt x="590" y="10"/>
                  </a:cubicBezTo>
                  <a:lnTo>
                    <a:pt x="587" y="10"/>
                  </a:lnTo>
                  <a:close/>
                  <a:moveTo>
                    <a:pt x="585" y="13"/>
                  </a:moveTo>
                  <a:cubicBezTo>
                    <a:pt x="585" y="10"/>
                    <a:pt x="585" y="10"/>
                    <a:pt x="585" y="10"/>
                  </a:cubicBezTo>
                  <a:cubicBezTo>
                    <a:pt x="578" y="10"/>
                    <a:pt x="578" y="10"/>
                    <a:pt x="578" y="10"/>
                  </a:cubicBezTo>
                  <a:cubicBezTo>
                    <a:pt x="578" y="3"/>
                    <a:pt x="578" y="3"/>
                    <a:pt x="578" y="3"/>
                  </a:cubicBezTo>
                  <a:cubicBezTo>
                    <a:pt x="576" y="3"/>
                    <a:pt x="576" y="3"/>
                    <a:pt x="576" y="3"/>
                  </a:cubicBezTo>
                  <a:cubicBezTo>
                    <a:pt x="576" y="10"/>
                    <a:pt x="576" y="10"/>
                    <a:pt x="576" y="10"/>
                  </a:cubicBezTo>
                  <a:cubicBezTo>
                    <a:pt x="572" y="10"/>
                    <a:pt x="572" y="10"/>
                    <a:pt x="572" y="10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6" y="13"/>
                    <a:pt x="576" y="13"/>
                    <a:pt x="576" y="1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6" y="31"/>
                    <a:pt x="577" y="33"/>
                    <a:pt x="581" y="33"/>
                  </a:cubicBezTo>
                  <a:cubicBezTo>
                    <a:pt x="583" y="33"/>
                    <a:pt x="585" y="33"/>
                    <a:pt x="585" y="33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5" y="30"/>
                    <a:pt x="583" y="31"/>
                    <a:pt x="581" y="31"/>
                  </a:cubicBezTo>
                  <a:cubicBezTo>
                    <a:pt x="579" y="31"/>
                    <a:pt x="578" y="29"/>
                    <a:pt x="578" y="26"/>
                  </a:cubicBezTo>
                  <a:cubicBezTo>
                    <a:pt x="578" y="13"/>
                    <a:pt x="578" y="13"/>
                    <a:pt x="578" y="13"/>
                  </a:cubicBezTo>
                  <a:lnTo>
                    <a:pt x="585" y="13"/>
                  </a:lnTo>
                  <a:close/>
                  <a:moveTo>
                    <a:pt x="565" y="5"/>
                  </a:moveTo>
                  <a:cubicBezTo>
                    <a:pt x="568" y="5"/>
                    <a:pt x="568" y="5"/>
                    <a:pt x="568" y="5"/>
                  </a:cubicBezTo>
                  <a:cubicBezTo>
                    <a:pt x="568" y="1"/>
                    <a:pt x="568" y="1"/>
                    <a:pt x="568" y="1"/>
                  </a:cubicBezTo>
                  <a:cubicBezTo>
                    <a:pt x="565" y="1"/>
                    <a:pt x="565" y="1"/>
                    <a:pt x="565" y="1"/>
                  </a:cubicBezTo>
                  <a:lnTo>
                    <a:pt x="565" y="5"/>
                  </a:lnTo>
                  <a:close/>
                  <a:moveTo>
                    <a:pt x="565" y="33"/>
                  </a:moveTo>
                  <a:cubicBezTo>
                    <a:pt x="568" y="33"/>
                    <a:pt x="568" y="33"/>
                    <a:pt x="568" y="33"/>
                  </a:cubicBezTo>
                  <a:cubicBezTo>
                    <a:pt x="568" y="10"/>
                    <a:pt x="568" y="10"/>
                    <a:pt x="568" y="10"/>
                  </a:cubicBezTo>
                  <a:cubicBezTo>
                    <a:pt x="565" y="10"/>
                    <a:pt x="565" y="10"/>
                    <a:pt x="565" y="10"/>
                  </a:cubicBezTo>
                  <a:lnTo>
                    <a:pt x="565" y="33"/>
                  </a:lnTo>
                  <a:close/>
                  <a:moveTo>
                    <a:pt x="545" y="33"/>
                  </a:moveTo>
                  <a:cubicBezTo>
                    <a:pt x="545" y="17"/>
                    <a:pt x="545" y="17"/>
                    <a:pt x="545" y="17"/>
                  </a:cubicBezTo>
                  <a:cubicBezTo>
                    <a:pt x="545" y="17"/>
                    <a:pt x="548" y="12"/>
                    <a:pt x="551" y="12"/>
                  </a:cubicBezTo>
                  <a:cubicBezTo>
                    <a:pt x="555" y="12"/>
                    <a:pt x="556" y="14"/>
                    <a:pt x="556" y="20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59" y="13"/>
                    <a:pt x="557" y="10"/>
                    <a:pt x="552" y="10"/>
                  </a:cubicBezTo>
                  <a:cubicBezTo>
                    <a:pt x="548" y="10"/>
                    <a:pt x="545" y="14"/>
                    <a:pt x="545" y="14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2" y="10"/>
                    <a:pt x="542" y="10"/>
                    <a:pt x="542" y="10"/>
                  </a:cubicBezTo>
                  <a:cubicBezTo>
                    <a:pt x="542" y="33"/>
                    <a:pt x="542" y="33"/>
                    <a:pt x="542" y="33"/>
                  </a:cubicBezTo>
                  <a:lnTo>
                    <a:pt x="545" y="33"/>
                  </a:lnTo>
                  <a:close/>
                  <a:moveTo>
                    <a:pt x="533" y="10"/>
                  </a:moveTo>
                  <a:cubicBezTo>
                    <a:pt x="533" y="26"/>
                    <a:pt x="533" y="26"/>
                    <a:pt x="533" y="26"/>
                  </a:cubicBezTo>
                  <a:cubicBezTo>
                    <a:pt x="533" y="26"/>
                    <a:pt x="530" y="31"/>
                    <a:pt x="527" y="31"/>
                  </a:cubicBezTo>
                  <a:cubicBezTo>
                    <a:pt x="523" y="31"/>
                    <a:pt x="522" y="28"/>
                    <a:pt x="522" y="23"/>
                  </a:cubicBezTo>
                  <a:cubicBezTo>
                    <a:pt x="522" y="10"/>
                    <a:pt x="522" y="10"/>
                    <a:pt x="522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19" y="24"/>
                    <a:pt x="519" y="24"/>
                    <a:pt x="519" y="24"/>
                  </a:cubicBezTo>
                  <a:cubicBezTo>
                    <a:pt x="519" y="30"/>
                    <a:pt x="521" y="33"/>
                    <a:pt x="526" y="33"/>
                  </a:cubicBezTo>
                  <a:cubicBezTo>
                    <a:pt x="530" y="33"/>
                    <a:pt x="533" y="29"/>
                    <a:pt x="533" y="29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36" y="33"/>
                    <a:pt x="536" y="33"/>
                    <a:pt x="536" y="33"/>
                  </a:cubicBezTo>
                  <a:cubicBezTo>
                    <a:pt x="536" y="10"/>
                    <a:pt x="536" y="10"/>
                    <a:pt x="536" y="10"/>
                  </a:cubicBezTo>
                  <a:lnTo>
                    <a:pt x="533" y="10"/>
                  </a:lnTo>
                  <a:close/>
                  <a:moveTo>
                    <a:pt x="500" y="33"/>
                  </a:moveTo>
                  <a:cubicBezTo>
                    <a:pt x="500" y="19"/>
                    <a:pt x="500" y="19"/>
                    <a:pt x="500" y="19"/>
                  </a:cubicBezTo>
                  <a:cubicBezTo>
                    <a:pt x="500" y="17"/>
                    <a:pt x="500" y="16"/>
                    <a:pt x="500" y="16"/>
                  </a:cubicBezTo>
                  <a:cubicBezTo>
                    <a:pt x="500" y="16"/>
                    <a:pt x="503" y="12"/>
                    <a:pt x="506" y="12"/>
                  </a:cubicBezTo>
                  <a:cubicBezTo>
                    <a:pt x="509" y="12"/>
                    <a:pt x="511" y="14"/>
                    <a:pt x="511" y="20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3" y="33"/>
                    <a:pt x="513" y="33"/>
                    <a:pt x="513" y="33"/>
                  </a:cubicBezTo>
                  <a:cubicBezTo>
                    <a:pt x="513" y="19"/>
                    <a:pt x="513" y="19"/>
                    <a:pt x="513" y="19"/>
                  </a:cubicBezTo>
                  <a:cubicBezTo>
                    <a:pt x="513" y="13"/>
                    <a:pt x="511" y="10"/>
                    <a:pt x="506" y="10"/>
                  </a:cubicBezTo>
                  <a:cubicBezTo>
                    <a:pt x="503" y="10"/>
                    <a:pt x="500" y="14"/>
                    <a:pt x="500" y="14"/>
                  </a:cubicBezTo>
                  <a:cubicBezTo>
                    <a:pt x="500" y="14"/>
                    <a:pt x="498" y="10"/>
                    <a:pt x="494" y="10"/>
                  </a:cubicBezTo>
                  <a:cubicBezTo>
                    <a:pt x="490" y="10"/>
                    <a:pt x="487" y="14"/>
                    <a:pt x="487" y="14"/>
                  </a:cubicBezTo>
                  <a:cubicBezTo>
                    <a:pt x="487" y="10"/>
                    <a:pt x="487" y="10"/>
                    <a:pt x="487" y="10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17"/>
                    <a:pt x="487" y="17"/>
                    <a:pt x="487" y="17"/>
                  </a:cubicBezTo>
                  <a:cubicBezTo>
                    <a:pt x="487" y="17"/>
                    <a:pt x="490" y="12"/>
                    <a:pt x="493" y="12"/>
                  </a:cubicBezTo>
                  <a:cubicBezTo>
                    <a:pt x="496" y="12"/>
                    <a:pt x="498" y="14"/>
                    <a:pt x="498" y="20"/>
                  </a:cubicBezTo>
                  <a:cubicBezTo>
                    <a:pt x="498" y="33"/>
                    <a:pt x="498" y="33"/>
                    <a:pt x="498" y="33"/>
                  </a:cubicBezTo>
                  <a:lnTo>
                    <a:pt x="500" y="33"/>
                  </a:lnTo>
                  <a:close/>
                  <a:moveTo>
                    <a:pt x="465" y="33"/>
                  </a:moveTo>
                  <a:cubicBezTo>
                    <a:pt x="465" y="19"/>
                    <a:pt x="465" y="19"/>
                    <a:pt x="465" y="19"/>
                  </a:cubicBezTo>
                  <a:cubicBezTo>
                    <a:pt x="465" y="17"/>
                    <a:pt x="465" y="16"/>
                    <a:pt x="465" y="16"/>
                  </a:cubicBezTo>
                  <a:cubicBezTo>
                    <a:pt x="465" y="16"/>
                    <a:pt x="468" y="12"/>
                    <a:pt x="471" y="12"/>
                  </a:cubicBezTo>
                  <a:cubicBezTo>
                    <a:pt x="474" y="12"/>
                    <a:pt x="475" y="14"/>
                    <a:pt x="475" y="20"/>
                  </a:cubicBezTo>
                  <a:cubicBezTo>
                    <a:pt x="475" y="33"/>
                    <a:pt x="475" y="33"/>
                    <a:pt x="475" y="33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8" y="19"/>
                    <a:pt x="478" y="19"/>
                    <a:pt x="478" y="19"/>
                  </a:cubicBezTo>
                  <a:cubicBezTo>
                    <a:pt x="478" y="13"/>
                    <a:pt x="476" y="10"/>
                    <a:pt x="471" y="10"/>
                  </a:cubicBezTo>
                  <a:cubicBezTo>
                    <a:pt x="467" y="10"/>
                    <a:pt x="464" y="14"/>
                    <a:pt x="464" y="14"/>
                  </a:cubicBezTo>
                  <a:cubicBezTo>
                    <a:pt x="464" y="14"/>
                    <a:pt x="463" y="10"/>
                    <a:pt x="459" y="10"/>
                  </a:cubicBezTo>
                  <a:cubicBezTo>
                    <a:pt x="455" y="10"/>
                    <a:pt x="452" y="14"/>
                    <a:pt x="452" y="14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52" y="17"/>
                    <a:pt x="455" y="12"/>
                    <a:pt x="458" y="12"/>
                  </a:cubicBezTo>
                  <a:cubicBezTo>
                    <a:pt x="461" y="12"/>
                    <a:pt x="463" y="14"/>
                    <a:pt x="463" y="20"/>
                  </a:cubicBezTo>
                  <a:cubicBezTo>
                    <a:pt x="463" y="33"/>
                    <a:pt x="463" y="33"/>
                    <a:pt x="463" y="33"/>
                  </a:cubicBezTo>
                  <a:lnTo>
                    <a:pt x="465" y="33"/>
                  </a:lnTo>
                  <a:close/>
                  <a:moveTo>
                    <a:pt x="435" y="31"/>
                  </a:moveTo>
                  <a:cubicBezTo>
                    <a:pt x="429" y="31"/>
                    <a:pt x="429" y="27"/>
                    <a:pt x="429" y="21"/>
                  </a:cubicBezTo>
                  <a:cubicBezTo>
                    <a:pt x="429" y="15"/>
                    <a:pt x="430" y="12"/>
                    <a:pt x="435" y="12"/>
                  </a:cubicBezTo>
                  <a:cubicBezTo>
                    <a:pt x="440" y="12"/>
                    <a:pt x="441" y="15"/>
                    <a:pt x="441" y="21"/>
                  </a:cubicBezTo>
                  <a:cubicBezTo>
                    <a:pt x="441" y="27"/>
                    <a:pt x="440" y="31"/>
                    <a:pt x="435" y="31"/>
                  </a:cubicBezTo>
                  <a:moveTo>
                    <a:pt x="435" y="10"/>
                  </a:moveTo>
                  <a:cubicBezTo>
                    <a:pt x="428" y="10"/>
                    <a:pt x="426" y="14"/>
                    <a:pt x="426" y="21"/>
                  </a:cubicBezTo>
                  <a:cubicBezTo>
                    <a:pt x="426" y="28"/>
                    <a:pt x="427" y="33"/>
                    <a:pt x="435" y="33"/>
                  </a:cubicBezTo>
                  <a:cubicBezTo>
                    <a:pt x="443" y="33"/>
                    <a:pt x="443" y="28"/>
                    <a:pt x="443" y="21"/>
                  </a:cubicBezTo>
                  <a:cubicBezTo>
                    <a:pt x="443" y="14"/>
                    <a:pt x="442" y="10"/>
                    <a:pt x="435" y="10"/>
                  </a:cubicBezTo>
                  <a:moveTo>
                    <a:pt x="422" y="30"/>
                  </a:moveTo>
                  <a:cubicBezTo>
                    <a:pt x="422" y="30"/>
                    <a:pt x="418" y="31"/>
                    <a:pt x="415" y="31"/>
                  </a:cubicBezTo>
                  <a:cubicBezTo>
                    <a:pt x="408" y="31"/>
                    <a:pt x="407" y="25"/>
                    <a:pt x="407" y="17"/>
                  </a:cubicBezTo>
                  <a:cubicBezTo>
                    <a:pt x="407" y="9"/>
                    <a:pt x="408" y="4"/>
                    <a:pt x="415" y="4"/>
                  </a:cubicBezTo>
                  <a:cubicBezTo>
                    <a:pt x="418" y="4"/>
                    <a:pt x="422" y="4"/>
                    <a:pt x="422" y="4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2" y="2"/>
                    <a:pt x="418" y="1"/>
                    <a:pt x="414" y="1"/>
                  </a:cubicBezTo>
                  <a:cubicBezTo>
                    <a:pt x="406" y="1"/>
                    <a:pt x="404" y="7"/>
                    <a:pt x="404" y="17"/>
                  </a:cubicBezTo>
                  <a:cubicBezTo>
                    <a:pt x="404" y="27"/>
                    <a:pt x="406" y="33"/>
                    <a:pt x="414" y="33"/>
                  </a:cubicBezTo>
                  <a:cubicBezTo>
                    <a:pt x="418" y="33"/>
                    <a:pt x="422" y="32"/>
                    <a:pt x="422" y="32"/>
                  </a:cubicBezTo>
                  <a:lnTo>
                    <a:pt x="422" y="30"/>
                  </a:lnTo>
                  <a:close/>
                  <a:moveTo>
                    <a:pt x="374" y="33"/>
                  </a:moveTo>
                  <a:cubicBezTo>
                    <a:pt x="374" y="17"/>
                    <a:pt x="374" y="17"/>
                    <a:pt x="374" y="17"/>
                  </a:cubicBezTo>
                  <a:cubicBezTo>
                    <a:pt x="374" y="17"/>
                    <a:pt x="377" y="12"/>
                    <a:pt x="381" y="12"/>
                  </a:cubicBezTo>
                  <a:cubicBezTo>
                    <a:pt x="384" y="12"/>
                    <a:pt x="385" y="14"/>
                    <a:pt x="385" y="20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3"/>
                    <a:pt x="386" y="10"/>
                    <a:pt x="381" y="10"/>
                  </a:cubicBezTo>
                  <a:cubicBezTo>
                    <a:pt x="377" y="10"/>
                    <a:pt x="374" y="14"/>
                    <a:pt x="374" y="14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33"/>
                    <a:pt x="372" y="33"/>
                    <a:pt x="372" y="33"/>
                  </a:cubicBezTo>
                  <a:lnTo>
                    <a:pt x="374" y="33"/>
                  </a:lnTo>
                  <a:close/>
                  <a:moveTo>
                    <a:pt x="357" y="31"/>
                  </a:moveTo>
                  <a:cubicBezTo>
                    <a:pt x="352" y="31"/>
                    <a:pt x="351" y="27"/>
                    <a:pt x="351" y="21"/>
                  </a:cubicBezTo>
                  <a:cubicBezTo>
                    <a:pt x="351" y="15"/>
                    <a:pt x="352" y="12"/>
                    <a:pt x="357" y="12"/>
                  </a:cubicBezTo>
                  <a:cubicBezTo>
                    <a:pt x="362" y="12"/>
                    <a:pt x="363" y="15"/>
                    <a:pt x="363" y="21"/>
                  </a:cubicBezTo>
                  <a:cubicBezTo>
                    <a:pt x="363" y="27"/>
                    <a:pt x="363" y="31"/>
                    <a:pt x="357" y="31"/>
                  </a:cubicBezTo>
                  <a:moveTo>
                    <a:pt x="357" y="10"/>
                  </a:moveTo>
                  <a:cubicBezTo>
                    <a:pt x="350" y="10"/>
                    <a:pt x="349" y="14"/>
                    <a:pt x="349" y="21"/>
                  </a:cubicBezTo>
                  <a:cubicBezTo>
                    <a:pt x="349" y="28"/>
                    <a:pt x="349" y="33"/>
                    <a:pt x="357" y="33"/>
                  </a:cubicBezTo>
                  <a:cubicBezTo>
                    <a:pt x="365" y="33"/>
                    <a:pt x="366" y="28"/>
                    <a:pt x="366" y="21"/>
                  </a:cubicBezTo>
                  <a:cubicBezTo>
                    <a:pt x="366" y="14"/>
                    <a:pt x="364" y="10"/>
                    <a:pt x="357" y="10"/>
                  </a:cubicBezTo>
                  <a:moveTo>
                    <a:pt x="340" y="5"/>
                  </a:moveTo>
                  <a:cubicBezTo>
                    <a:pt x="343" y="5"/>
                    <a:pt x="343" y="5"/>
                    <a:pt x="343" y="5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0" y="1"/>
                    <a:pt x="340" y="1"/>
                    <a:pt x="340" y="1"/>
                  </a:cubicBezTo>
                  <a:lnTo>
                    <a:pt x="340" y="5"/>
                  </a:lnTo>
                  <a:close/>
                  <a:moveTo>
                    <a:pt x="340" y="33"/>
                  </a:moveTo>
                  <a:cubicBezTo>
                    <a:pt x="343" y="33"/>
                    <a:pt x="343" y="33"/>
                    <a:pt x="343" y="33"/>
                  </a:cubicBezTo>
                  <a:cubicBezTo>
                    <a:pt x="343" y="10"/>
                    <a:pt x="343" y="10"/>
                    <a:pt x="343" y="10"/>
                  </a:cubicBezTo>
                  <a:cubicBezTo>
                    <a:pt x="340" y="10"/>
                    <a:pt x="340" y="10"/>
                    <a:pt x="340" y="10"/>
                  </a:cubicBezTo>
                  <a:lnTo>
                    <a:pt x="340" y="33"/>
                  </a:lnTo>
                  <a:close/>
                  <a:moveTo>
                    <a:pt x="336" y="13"/>
                  </a:moveTo>
                  <a:cubicBezTo>
                    <a:pt x="336" y="10"/>
                    <a:pt x="336" y="10"/>
                    <a:pt x="336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6" y="3"/>
                    <a:pt x="326" y="3"/>
                    <a:pt x="326" y="3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326" y="31"/>
                    <a:pt x="328" y="33"/>
                    <a:pt x="332" y="33"/>
                  </a:cubicBezTo>
                  <a:cubicBezTo>
                    <a:pt x="333" y="33"/>
                    <a:pt x="336" y="33"/>
                    <a:pt x="336" y="33"/>
                  </a:cubicBezTo>
                  <a:cubicBezTo>
                    <a:pt x="336" y="30"/>
                    <a:pt x="336" y="30"/>
                    <a:pt x="336" y="30"/>
                  </a:cubicBezTo>
                  <a:cubicBezTo>
                    <a:pt x="336" y="30"/>
                    <a:pt x="333" y="31"/>
                    <a:pt x="332" y="31"/>
                  </a:cubicBezTo>
                  <a:cubicBezTo>
                    <a:pt x="330" y="31"/>
                    <a:pt x="329" y="29"/>
                    <a:pt x="329" y="26"/>
                  </a:cubicBezTo>
                  <a:cubicBezTo>
                    <a:pt x="329" y="13"/>
                    <a:pt x="329" y="13"/>
                    <a:pt x="329" y="13"/>
                  </a:cubicBezTo>
                  <a:lnTo>
                    <a:pt x="336" y="13"/>
                  </a:lnTo>
                  <a:close/>
                  <a:moveTo>
                    <a:pt x="311" y="12"/>
                  </a:moveTo>
                  <a:cubicBezTo>
                    <a:pt x="312" y="12"/>
                    <a:pt x="316" y="13"/>
                    <a:pt x="316" y="13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6" y="26"/>
                    <a:pt x="313" y="31"/>
                    <a:pt x="309" y="31"/>
                  </a:cubicBezTo>
                  <a:cubicBezTo>
                    <a:pt x="306" y="31"/>
                    <a:pt x="305" y="27"/>
                    <a:pt x="305" y="22"/>
                  </a:cubicBezTo>
                  <a:cubicBezTo>
                    <a:pt x="305" y="16"/>
                    <a:pt x="306" y="12"/>
                    <a:pt x="311" y="12"/>
                  </a:cubicBezTo>
                  <a:moveTo>
                    <a:pt x="309" y="33"/>
                  </a:moveTo>
                  <a:cubicBezTo>
                    <a:pt x="313" y="33"/>
                    <a:pt x="316" y="29"/>
                    <a:pt x="316" y="29"/>
                  </a:cubicBezTo>
                  <a:cubicBezTo>
                    <a:pt x="316" y="31"/>
                    <a:pt x="316" y="33"/>
                    <a:pt x="316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9" y="33"/>
                    <a:pt x="318" y="30"/>
                    <a:pt x="318" y="27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3" y="10"/>
                    <a:pt x="311" y="10"/>
                  </a:cubicBezTo>
                  <a:cubicBezTo>
                    <a:pt x="304" y="10"/>
                    <a:pt x="302" y="15"/>
                    <a:pt x="302" y="22"/>
                  </a:cubicBezTo>
                  <a:cubicBezTo>
                    <a:pt x="302" y="29"/>
                    <a:pt x="304" y="33"/>
                    <a:pt x="309" y="33"/>
                  </a:cubicBezTo>
                  <a:moveTo>
                    <a:pt x="281" y="10"/>
                  </a:moveTo>
                  <a:cubicBezTo>
                    <a:pt x="287" y="33"/>
                    <a:pt x="287" y="33"/>
                    <a:pt x="287" y="33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298" y="10"/>
                    <a:pt x="298" y="10"/>
                    <a:pt x="298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89" y="30"/>
                    <a:pt x="289" y="30"/>
                    <a:pt x="289" y="30"/>
                  </a:cubicBezTo>
                  <a:cubicBezTo>
                    <a:pt x="284" y="10"/>
                    <a:pt x="284" y="10"/>
                    <a:pt x="284" y="10"/>
                  </a:cubicBezTo>
                  <a:lnTo>
                    <a:pt x="281" y="10"/>
                  </a:lnTo>
                  <a:close/>
                  <a:moveTo>
                    <a:pt x="269" y="31"/>
                  </a:moveTo>
                  <a:cubicBezTo>
                    <a:pt x="263" y="31"/>
                    <a:pt x="263" y="27"/>
                    <a:pt x="263" y="21"/>
                  </a:cubicBezTo>
                  <a:cubicBezTo>
                    <a:pt x="263" y="15"/>
                    <a:pt x="264" y="12"/>
                    <a:pt x="269" y="12"/>
                  </a:cubicBezTo>
                  <a:cubicBezTo>
                    <a:pt x="273" y="12"/>
                    <a:pt x="275" y="15"/>
                    <a:pt x="275" y="21"/>
                  </a:cubicBezTo>
                  <a:cubicBezTo>
                    <a:pt x="275" y="27"/>
                    <a:pt x="274" y="31"/>
                    <a:pt x="269" y="31"/>
                  </a:cubicBezTo>
                  <a:moveTo>
                    <a:pt x="269" y="10"/>
                  </a:moveTo>
                  <a:cubicBezTo>
                    <a:pt x="262" y="10"/>
                    <a:pt x="260" y="14"/>
                    <a:pt x="260" y="21"/>
                  </a:cubicBezTo>
                  <a:cubicBezTo>
                    <a:pt x="260" y="28"/>
                    <a:pt x="261" y="33"/>
                    <a:pt x="269" y="33"/>
                  </a:cubicBezTo>
                  <a:cubicBezTo>
                    <a:pt x="276" y="33"/>
                    <a:pt x="277" y="28"/>
                    <a:pt x="277" y="21"/>
                  </a:cubicBezTo>
                  <a:cubicBezTo>
                    <a:pt x="277" y="14"/>
                    <a:pt x="276" y="10"/>
                    <a:pt x="269" y="10"/>
                  </a:cubicBezTo>
                  <a:moveTo>
                    <a:pt x="241" y="33"/>
                  </a:move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4" y="12"/>
                    <a:pt x="247" y="12"/>
                  </a:cubicBezTo>
                  <a:cubicBezTo>
                    <a:pt x="251" y="12"/>
                    <a:pt x="252" y="14"/>
                    <a:pt x="252" y="20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3"/>
                    <a:pt x="252" y="10"/>
                    <a:pt x="248" y="10"/>
                  </a:cubicBezTo>
                  <a:cubicBezTo>
                    <a:pt x="244" y="10"/>
                    <a:pt x="241" y="14"/>
                    <a:pt x="241" y="14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38" y="10"/>
                    <a:pt x="238" y="10"/>
                    <a:pt x="238" y="10"/>
                  </a:cubicBezTo>
                  <a:cubicBezTo>
                    <a:pt x="238" y="33"/>
                    <a:pt x="238" y="33"/>
                    <a:pt x="238" y="33"/>
                  </a:cubicBezTo>
                  <a:lnTo>
                    <a:pt x="241" y="33"/>
                  </a:lnTo>
                  <a:close/>
                  <a:moveTo>
                    <a:pt x="218" y="33"/>
                  </a:moveTo>
                  <a:cubicBezTo>
                    <a:pt x="218" y="17"/>
                    <a:pt x="218" y="17"/>
                    <a:pt x="218" y="17"/>
                  </a:cubicBezTo>
                  <a:cubicBezTo>
                    <a:pt x="218" y="17"/>
                    <a:pt x="221" y="12"/>
                    <a:pt x="225" y="12"/>
                  </a:cubicBezTo>
                  <a:cubicBezTo>
                    <a:pt x="228" y="12"/>
                    <a:pt x="229" y="14"/>
                    <a:pt x="229" y="20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30" y="10"/>
                    <a:pt x="225" y="10"/>
                  </a:cubicBezTo>
                  <a:cubicBezTo>
                    <a:pt x="221" y="10"/>
                    <a:pt x="218" y="14"/>
                    <a:pt x="218" y="14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6" y="33"/>
                    <a:pt x="216" y="33"/>
                    <a:pt x="216" y="33"/>
                  </a:cubicBezTo>
                  <a:lnTo>
                    <a:pt x="218" y="33"/>
                  </a:lnTo>
                  <a:close/>
                  <a:moveTo>
                    <a:pt x="206" y="33"/>
                  </a:moveTo>
                  <a:cubicBezTo>
                    <a:pt x="208" y="33"/>
                    <a:pt x="208" y="33"/>
                    <a:pt x="208" y="33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1"/>
                    <a:pt x="206" y="1"/>
                    <a:pt x="206" y="1"/>
                  </a:cubicBezTo>
                  <a:lnTo>
                    <a:pt x="206" y="33"/>
                  </a:lnTo>
                  <a:close/>
                  <a:moveTo>
                    <a:pt x="176" y="20"/>
                  </a:moveTo>
                  <a:cubicBezTo>
                    <a:pt x="176" y="15"/>
                    <a:pt x="178" y="12"/>
                    <a:pt x="182" y="12"/>
                  </a:cubicBezTo>
                  <a:cubicBezTo>
                    <a:pt x="185" y="12"/>
                    <a:pt x="187" y="13"/>
                    <a:pt x="187" y="16"/>
                  </a:cubicBezTo>
                  <a:cubicBezTo>
                    <a:pt x="187" y="19"/>
                    <a:pt x="185" y="20"/>
                    <a:pt x="179" y="20"/>
                  </a:cubicBezTo>
                  <a:lnTo>
                    <a:pt x="176" y="20"/>
                  </a:lnTo>
                  <a:close/>
                  <a:moveTo>
                    <a:pt x="182" y="31"/>
                  </a:moveTo>
                  <a:cubicBezTo>
                    <a:pt x="178" y="31"/>
                    <a:pt x="176" y="28"/>
                    <a:pt x="176" y="23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6" y="22"/>
                    <a:pt x="189" y="21"/>
                    <a:pt x="189" y="16"/>
                  </a:cubicBezTo>
                  <a:cubicBezTo>
                    <a:pt x="189" y="12"/>
                    <a:pt x="187" y="10"/>
                    <a:pt x="182" y="10"/>
                  </a:cubicBezTo>
                  <a:cubicBezTo>
                    <a:pt x="176" y="10"/>
                    <a:pt x="173" y="14"/>
                    <a:pt x="173" y="22"/>
                  </a:cubicBezTo>
                  <a:cubicBezTo>
                    <a:pt x="173" y="30"/>
                    <a:pt x="176" y="33"/>
                    <a:pt x="182" y="33"/>
                  </a:cubicBezTo>
                  <a:cubicBezTo>
                    <a:pt x="186" y="33"/>
                    <a:pt x="189" y="32"/>
                    <a:pt x="189" y="32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0"/>
                    <a:pt x="185" y="31"/>
                    <a:pt x="182" y="31"/>
                  </a:cubicBezTo>
                  <a:moveTo>
                    <a:pt x="159" y="23"/>
                  </a:moveTo>
                  <a:cubicBezTo>
                    <a:pt x="156" y="23"/>
                    <a:pt x="155" y="21"/>
                    <a:pt x="155" y="17"/>
                  </a:cubicBezTo>
                  <a:cubicBezTo>
                    <a:pt x="155" y="14"/>
                    <a:pt x="156" y="12"/>
                    <a:pt x="159" y="12"/>
                  </a:cubicBezTo>
                  <a:cubicBezTo>
                    <a:pt x="163" y="12"/>
                    <a:pt x="165" y="14"/>
                    <a:pt x="165" y="17"/>
                  </a:cubicBezTo>
                  <a:cubicBezTo>
                    <a:pt x="165" y="21"/>
                    <a:pt x="163" y="23"/>
                    <a:pt x="159" y="23"/>
                  </a:cubicBezTo>
                  <a:moveTo>
                    <a:pt x="162" y="32"/>
                  </a:moveTo>
                  <a:cubicBezTo>
                    <a:pt x="165" y="32"/>
                    <a:pt x="167" y="32"/>
                    <a:pt x="167" y="36"/>
                  </a:cubicBezTo>
                  <a:cubicBezTo>
                    <a:pt x="167" y="39"/>
                    <a:pt x="164" y="41"/>
                    <a:pt x="160" y="41"/>
                  </a:cubicBezTo>
                  <a:cubicBezTo>
                    <a:pt x="157" y="41"/>
                    <a:pt x="154" y="40"/>
                    <a:pt x="154" y="37"/>
                  </a:cubicBezTo>
                  <a:cubicBezTo>
                    <a:pt x="154" y="35"/>
                    <a:pt x="156" y="32"/>
                    <a:pt x="158" y="32"/>
                  </a:cubicBezTo>
                  <a:cubicBezTo>
                    <a:pt x="159" y="32"/>
                    <a:pt x="160" y="32"/>
                    <a:pt x="162" y="32"/>
                  </a:cubicBezTo>
                  <a:moveTo>
                    <a:pt x="160" y="43"/>
                  </a:moveTo>
                  <a:cubicBezTo>
                    <a:pt x="166" y="43"/>
                    <a:pt x="170" y="40"/>
                    <a:pt x="170" y="36"/>
                  </a:cubicBezTo>
                  <a:cubicBezTo>
                    <a:pt x="170" y="30"/>
                    <a:pt x="166" y="30"/>
                    <a:pt x="162" y="30"/>
                  </a:cubicBezTo>
                  <a:cubicBezTo>
                    <a:pt x="158" y="30"/>
                    <a:pt x="157" y="29"/>
                    <a:pt x="157" y="28"/>
                  </a:cubicBezTo>
                  <a:cubicBezTo>
                    <a:pt x="157" y="27"/>
                    <a:pt x="158" y="25"/>
                    <a:pt x="158" y="25"/>
                  </a:cubicBezTo>
                  <a:cubicBezTo>
                    <a:pt x="158" y="25"/>
                    <a:pt x="159" y="25"/>
                    <a:pt x="159" y="25"/>
                  </a:cubicBezTo>
                  <a:cubicBezTo>
                    <a:pt x="164" y="25"/>
                    <a:pt x="167" y="22"/>
                    <a:pt x="167" y="17"/>
                  </a:cubicBezTo>
                  <a:cubicBezTo>
                    <a:pt x="167" y="15"/>
                    <a:pt x="167" y="13"/>
                    <a:pt x="165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1" y="10"/>
                    <a:pt x="159" y="10"/>
                  </a:cubicBezTo>
                  <a:cubicBezTo>
                    <a:pt x="155" y="10"/>
                    <a:pt x="152" y="13"/>
                    <a:pt x="152" y="17"/>
                  </a:cubicBezTo>
                  <a:cubicBezTo>
                    <a:pt x="152" y="21"/>
                    <a:pt x="153" y="23"/>
                    <a:pt x="156" y="24"/>
                  </a:cubicBezTo>
                  <a:cubicBezTo>
                    <a:pt x="156" y="24"/>
                    <a:pt x="155" y="27"/>
                    <a:pt x="155" y="28"/>
                  </a:cubicBezTo>
                  <a:cubicBezTo>
                    <a:pt x="155" y="29"/>
                    <a:pt x="155" y="30"/>
                    <a:pt x="156" y="31"/>
                  </a:cubicBezTo>
                  <a:cubicBezTo>
                    <a:pt x="154" y="32"/>
                    <a:pt x="152" y="34"/>
                    <a:pt x="152" y="37"/>
                  </a:cubicBezTo>
                  <a:cubicBezTo>
                    <a:pt x="152" y="42"/>
                    <a:pt x="155" y="43"/>
                    <a:pt x="160" y="43"/>
                  </a:cubicBezTo>
                  <a:moveTo>
                    <a:pt x="144" y="26"/>
                  </a:moveTo>
                  <a:cubicBezTo>
                    <a:pt x="144" y="26"/>
                    <a:pt x="141" y="31"/>
                    <a:pt x="137" y="31"/>
                  </a:cubicBezTo>
                  <a:cubicBezTo>
                    <a:pt x="133" y="31"/>
                    <a:pt x="132" y="27"/>
                    <a:pt x="132" y="22"/>
                  </a:cubicBezTo>
                  <a:cubicBezTo>
                    <a:pt x="132" y="16"/>
                    <a:pt x="134" y="12"/>
                    <a:pt x="139" y="12"/>
                  </a:cubicBezTo>
                  <a:cubicBezTo>
                    <a:pt x="141" y="12"/>
                    <a:pt x="144" y="13"/>
                    <a:pt x="144" y="13"/>
                  </a:cubicBezTo>
                  <a:lnTo>
                    <a:pt x="144" y="26"/>
                  </a:lnTo>
                  <a:close/>
                  <a:moveTo>
                    <a:pt x="146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1" y="10"/>
                    <a:pt x="138" y="10"/>
                  </a:cubicBezTo>
                  <a:cubicBezTo>
                    <a:pt x="132" y="10"/>
                    <a:pt x="130" y="14"/>
                    <a:pt x="130" y="22"/>
                  </a:cubicBezTo>
                  <a:cubicBezTo>
                    <a:pt x="130" y="29"/>
                    <a:pt x="131" y="33"/>
                    <a:pt x="137" y="33"/>
                  </a:cubicBezTo>
                  <a:cubicBezTo>
                    <a:pt x="141" y="33"/>
                    <a:pt x="144" y="29"/>
                    <a:pt x="144" y="29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6" y="33"/>
                    <a:pt x="146" y="33"/>
                    <a:pt x="146" y="33"/>
                  </a:cubicBezTo>
                  <a:lnTo>
                    <a:pt x="146" y="0"/>
                  </a:lnTo>
                  <a:close/>
                  <a:moveTo>
                    <a:pt x="112" y="20"/>
                  </a:moveTo>
                  <a:cubicBezTo>
                    <a:pt x="112" y="15"/>
                    <a:pt x="114" y="12"/>
                    <a:pt x="118" y="12"/>
                  </a:cubicBezTo>
                  <a:cubicBezTo>
                    <a:pt x="121" y="12"/>
                    <a:pt x="122" y="13"/>
                    <a:pt x="122" y="16"/>
                  </a:cubicBezTo>
                  <a:cubicBezTo>
                    <a:pt x="122" y="19"/>
                    <a:pt x="120" y="20"/>
                    <a:pt x="114" y="20"/>
                  </a:cubicBezTo>
                  <a:lnTo>
                    <a:pt x="112" y="20"/>
                  </a:lnTo>
                  <a:close/>
                  <a:moveTo>
                    <a:pt x="117" y="31"/>
                  </a:moveTo>
                  <a:cubicBezTo>
                    <a:pt x="113" y="31"/>
                    <a:pt x="112" y="28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22" y="22"/>
                    <a:pt x="125" y="21"/>
                    <a:pt x="125" y="16"/>
                  </a:cubicBezTo>
                  <a:cubicBezTo>
                    <a:pt x="125" y="12"/>
                    <a:pt x="122" y="10"/>
                    <a:pt x="118" y="10"/>
                  </a:cubicBezTo>
                  <a:cubicBezTo>
                    <a:pt x="112" y="10"/>
                    <a:pt x="109" y="14"/>
                    <a:pt x="109" y="22"/>
                  </a:cubicBezTo>
                  <a:cubicBezTo>
                    <a:pt x="109" y="30"/>
                    <a:pt x="111" y="33"/>
                    <a:pt x="117" y="33"/>
                  </a:cubicBezTo>
                  <a:cubicBezTo>
                    <a:pt x="121" y="33"/>
                    <a:pt x="124" y="32"/>
                    <a:pt x="124" y="32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30"/>
                    <a:pt x="120" y="31"/>
                    <a:pt x="117" y="31"/>
                  </a:cubicBezTo>
                  <a:moveTo>
                    <a:pt x="100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100" y="33"/>
                  </a:lnTo>
                  <a:close/>
                  <a:moveTo>
                    <a:pt x="66" y="10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8" y="10"/>
                    <a:pt x="68" y="10"/>
                    <a:pt x="68" y="10"/>
                  </a:cubicBezTo>
                  <a:lnTo>
                    <a:pt x="66" y="10"/>
                  </a:lnTo>
                  <a:close/>
                  <a:moveTo>
                    <a:pt x="53" y="31"/>
                  </a:moveTo>
                  <a:cubicBezTo>
                    <a:pt x="48" y="31"/>
                    <a:pt x="47" y="27"/>
                    <a:pt x="47" y="21"/>
                  </a:cubicBezTo>
                  <a:cubicBezTo>
                    <a:pt x="47" y="15"/>
                    <a:pt x="48" y="12"/>
                    <a:pt x="53" y="12"/>
                  </a:cubicBezTo>
                  <a:cubicBezTo>
                    <a:pt x="58" y="12"/>
                    <a:pt x="59" y="15"/>
                    <a:pt x="59" y="21"/>
                  </a:cubicBezTo>
                  <a:cubicBezTo>
                    <a:pt x="59" y="27"/>
                    <a:pt x="59" y="31"/>
                    <a:pt x="53" y="31"/>
                  </a:cubicBezTo>
                  <a:moveTo>
                    <a:pt x="53" y="10"/>
                  </a:moveTo>
                  <a:cubicBezTo>
                    <a:pt x="46" y="10"/>
                    <a:pt x="45" y="14"/>
                    <a:pt x="45" y="21"/>
                  </a:cubicBezTo>
                  <a:cubicBezTo>
                    <a:pt x="45" y="28"/>
                    <a:pt x="45" y="33"/>
                    <a:pt x="53" y="33"/>
                  </a:cubicBezTo>
                  <a:cubicBezTo>
                    <a:pt x="61" y="33"/>
                    <a:pt x="62" y="28"/>
                    <a:pt x="62" y="21"/>
                  </a:cubicBezTo>
                  <a:cubicBezTo>
                    <a:pt x="62" y="14"/>
                    <a:pt x="60" y="10"/>
                    <a:pt x="53" y="10"/>
                  </a:cubicBezTo>
                  <a:moveTo>
                    <a:pt x="25" y="3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8" y="12"/>
                    <a:pt x="32" y="12"/>
                  </a:cubicBezTo>
                  <a:cubicBezTo>
                    <a:pt x="35" y="12"/>
                    <a:pt x="36" y="14"/>
                    <a:pt x="36" y="2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3"/>
                    <a:pt x="37" y="10"/>
                    <a:pt x="32" y="10"/>
                  </a:cubicBezTo>
                  <a:cubicBezTo>
                    <a:pt x="28" y="10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5" y="33"/>
                  </a:lnTo>
                  <a:close/>
                  <a:moveTo>
                    <a:pt x="15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: Shape 35"/>
          <p:cNvSpPr/>
          <p:nvPr userDrawn="1"/>
        </p:nvSpPr>
        <p:spPr>
          <a:xfrm>
            <a:off x="9144001" y="3243676"/>
            <a:ext cx="6041" cy="43117"/>
          </a:xfrm>
          <a:custGeom>
            <a:avLst/>
            <a:gdLst>
              <a:gd name="connsiteX0" fmla="*/ 6041 w 6041"/>
              <a:gd name="connsiteY0" fmla="*/ 0 h 43117"/>
              <a:gd name="connsiteX1" fmla="*/ 6041 w 6041"/>
              <a:gd name="connsiteY1" fmla="*/ 40257 h 43117"/>
              <a:gd name="connsiteX2" fmla="*/ 0 w 6041"/>
              <a:gd name="connsiteY2" fmla="*/ 43117 h 43117"/>
              <a:gd name="connsiteX3" fmla="*/ 0 w 6041"/>
              <a:gd name="connsiteY3" fmla="*/ 2812 h 43117"/>
              <a:gd name="connsiteX4" fmla="*/ 6041 w 6041"/>
              <a:gd name="connsiteY4" fmla="*/ 0 h 4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" h="43117">
                <a:moveTo>
                  <a:pt x="6041" y="0"/>
                </a:moveTo>
                <a:cubicBezTo>
                  <a:pt x="6041" y="0"/>
                  <a:pt x="6041" y="0"/>
                  <a:pt x="6041" y="40257"/>
                </a:cubicBezTo>
                <a:lnTo>
                  <a:pt x="0" y="43117"/>
                </a:lnTo>
                <a:lnTo>
                  <a:pt x="0" y="2812"/>
                </a:lnTo>
                <a:lnTo>
                  <a:pt x="6041" y="0"/>
                </a:ln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20689" y="1545266"/>
            <a:ext cx="6543675" cy="9182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20166" y="427031"/>
            <a:ext cx="6543551" cy="34365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630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481" y="425626"/>
            <a:ext cx="6912645" cy="385198"/>
          </a:xfrm>
        </p:spPr>
        <p:txBody>
          <a:bodyPr anchor="t" anchorCtr="0">
            <a:noAutofit/>
          </a:bodyPr>
          <a:lstStyle>
            <a:lvl1pPr marL="312484" indent="0" algn="l">
              <a:defRPr sz="1400"/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256" y="2100075"/>
            <a:ext cx="7846962" cy="41129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254451" indent="0">
              <a:buFontTx/>
              <a:buNone/>
              <a:defRPr sz="1400"/>
            </a:lvl2pPr>
            <a:lvl3pPr marL="502206" indent="0">
              <a:buFontTx/>
              <a:buNone/>
              <a:defRPr sz="1300"/>
            </a:lvl3pPr>
            <a:lvl4pPr marL="756656" indent="0">
              <a:buFontTx/>
              <a:buNone/>
              <a:defRPr sz="1100"/>
            </a:lvl4pPr>
            <a:lvl5pPr marL="1011107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31812" y="858087"/>
            <a:ext cx="9206508" cy="32136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7356126" y="429601"/>
            <a:ext cx="1428411" cy="281236"/>
          </a:xfrm>
          <a:prstGeom prst="rect">
            <a:avLst/>
          </a:prstGeom>
        </p:spPr>
        <p:txBody>
          <a:bodyPr wrap="none" lIns="64282" tIns="32141" rIns="64282" bIns="32141">
            <a:spAutoFit/>
          </a:bodyPr>
          <a:lstStyle/>
          <a:p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cs-CZ" sz="1400" dirty="0" smtClean="0">
                <a:solidFill>
                  <a:srgbClr val="AFCA0B"/>
                </a:solidFill>
                <a:latin typeface="Arial"/>
                <a:cs typeface="Arial"/>
              </a:rPr>
              <a:t>EIT </a:t>
            </a:r>
            <a:r>
              <a:rPr lang="es-ES_tradnl" sz="1400" dirty="0" smtClean="0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1400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330" y="387657"/>
            <a:ext cx="405045" cy="365125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61256" y="1120834"/>
            <a:ext cx="7948538" cy="607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4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" y="654252"/>
            <a:ext cx="9144000" cy="56286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2102" y="1413387"/>
            <a:ext cx="6532921" cy="914400"/>
          </a:xfrm>
        </p:spPr>
        <p:txBody>
          <a:bodyPr>
            <a:noAutofit/>
          </a:bodyPr>
          <a:lstStyle>
            <a:lvl1pPr marL="112713" indent="-112713">
              <a:spcBef>
                <a:spcPts val="600"/>
              </a:spcBef>
              <a:buFont typeface="Calibri" panose="020F0502020204030204" pitchFamily="34" charset="0"/>
              <a:buChar char="̶"/>
              <a:defRPr sz="2800">
                <a:latin typeface="+mj-lt"/>
              </a:defRPr>
            </a:lvl1pPr>
            <a:lvl2pPr>
              <a:spcBef>
                <a:spcPts val="600"/>
              </a:spcBef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3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7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5235" y="1755837"/>
            <a:ext cx="6543675" cy="220821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7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1448"/>
            <a:ext cx="5712488" cy="5616176"/>
          </a:xfrm>
          <a:prstGeom prst="rect">
            <a:avLst/>
          </a:prstGeom>
          <a:solidFill>
            <a:srgbClr val="98C1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1036970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98088" y="2092456"/>
            <a:ext cx="6543675" cy="2208213"/>
          </a:xfrm>
        </p:spPr>
        <p:txBody>
          <a:bodyPr/>
          <a:lstStyle>
            <a:lvl1pPr marL="115888" indent="-115888">
              <a:spcBef>
                <a:spcPts val="2400"/>
              </a:spcBef>
              <a:buFont typeface="Calibri Light" panose="020F0302020204030204" pitchFamily="34" charset="0"/>
              <a:buChar char="̶"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711825" y="661448"/>
            <a:ext cx="3432175" cy="561584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6436" y="1941923"/>
            <a:ext cx="2309485" cy="23001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17257" y="1941923"/>
            <a:ext cx="2309485" cy="23001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18078" y="1941923"/>
            <a:ext cx="2309485" cy="23001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884988" y="0"/>
            <a:ext cx="1876425" cy="6858000"/>
          </a:xfrm>
          <a:prstGeom prst="rect">
            <a:avLst/>
          </a:prstGeom>
          <a:solidFill>
            <a:srgbClr val="C8D57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926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17422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25918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ircles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884988" y="0"/>
            <a:ext cx="1876425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926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17422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25918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ircles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884988" y="0"/>
            <a:ext cx="1876425" cy="6858000"/>
          </a:xfrm>
          <a:prstGeom prst="rect">
            <a:avLst/>
          </a:prstGeom>
          <a:solidFill>
            <a:srgbClr val="D4EA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5359" y="835838"/>
            <a:ext cx="6543551" cy="73648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926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17422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25918" y="3216467"/>
            <a:ext cx="1888614" cy="188097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360" y="98323"/>
            <a:ext cx="6543551" cy="5763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441" y="318695"/>
            <a:ext cx="4433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fld id="{21CB1516-1F55-41A8-B9A9-A7CDA6426D9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9450"/>
            <a:ext cx="9144000" cy="0"/>
          </a:xfrm>
          <a:prstGeom prst="line">
            <a:avLst/>
          </a:prstGeom>
          <a:ln w="28575">
            <a:solidFill>
              <a:schemeClr val="accent4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050703" y="398253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j-lt"/>
              </a:rPr>
              <a:t>www.innoenergy.com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1229" y="17764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74092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2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buFont typeface="Calibri Light" panose="020F030202020403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713" indent="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17145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9775" indent="-17145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94167" y="4539344"/>
            <a:ext cx="7017658" cy="1287384"/>
          </a:xfrm>
        </p:spPr>
        <p:txBody>
          <a:bodyPr>
            <a:normAutofit/>
          </a:bodyPr>
          <a:lstStyle/>
          <a:p>
            <a:r>
              <a:rPr lang="pl-PL" sz="4800" dirty="0" smtClean="0"/>
              <a:t>InnoEnergy PowerHUB CZ</a:t>
            </a:r>
          </a:p>
          <a:p>
            <a:r>
              <a:rPr lang="pl-PL" sz="4800" dirty="0" smtClean="0"/>
              <a:t>Prague 5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94167" y="5826728"/>
            <a:ext cx="5227604" cy="565150"/>
          </a:xfrm>
        </p:spPr>
        <p:txBody>
          <a:bodyPr/>
          <a:lstStyle/>
          <a:p>
            <a:r>
              <a:rPr lang="en-GB" dirty="0"/>
              <a:t>A sustainable energy future for </a:t>
            </a:r>
            <a:r>
              <a:rPr lang="en-GB" dirty="0" smtClean="0"/>
              <a:t>Europe</a:t>
            </a:r>
            <a:endParaRPr lang="en-GB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94166" y="6253378"/>
            <a:ext cx="382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Prague 5</a:t>
            </a:r>
            <a:r>
              <a:rPr lang="pl-PL" sz="1200" dirty="0" smtClean="0">
                <a:solidFill>
                  <a:schemeClr val="tx2"/>
                </a:solidFill>
              </a:rPr>
              <a:t>, 30.05.2017 / Petr Bažant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Business Creation Services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Entrepreneurial success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6640" y="2150658"/>
            <a:ext cx="1992180" cy="3564428"/>
            <a:chOff x="586640" y="2150658"/>
            <a:chExt cx="1992180" cy="3564428"/>
          </a:xfrm>
        </p:grpSpPr>
        <p:sp>
          <p:nvSpPr>
            <p:cNvPr id="9" name="Rectangle 8"/>
            <p:cNvSpPr/>
            <p:nvPr/>
          </p:nvSpPr>
          <p:spPr>
            <a:xfrm>
              <a:off x="892101" y="5254960"/>
              <a:ext cx="1381258" cy="460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dirty="0">
                  <a:solidFill>
                    <a:prstClr val="black"/>
                  </a:solidFill>
                </a:rPr>
                <a:t>France</a:t>
              </a:r>
            </a:p>
            <a:p>
              <a:pPr lvl="0"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dirty="0">
                  <a:solidFill>
                    <a:prstClr val="black"/>
                  </a:solidFill>
                </a:rPr>
                <a:t>Renewable energy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640" y="2150658"/>
              <a:ext cx="1992180" cy="774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GB" sz="1050" dirty="0">
                  <a:solidFill>
                    <a:srgbClr val="221E1F"/>
                  </a:solidFill>
                  <a:latin typeface="+mj-lt"/>
                </a:rPr>
                <a:t>Dracula Technologies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b="1" i="1" dirty="0">
                  <a:solidFill>
                    <a:schemeClr val="tx2"/>
                  </a:solidFill>
                  <a:latin typeface="+mj-lt"/>
                </a:rPr>
                <a:t>See the light with</a:t>
              </a:r>
              <a:br>
                <a:rPr lang="en-US" b="1" i="1" dirty="0">
                  <a:solidFill>
                    <a:schemeClr val="tx2"/>
                  </a:solidFill>
                  <a:latin typeface="+mj-lt"/>
                </a:rPr>
              </a:br>
              <a:r>
                <a:rPr lang="en-US" b="1" i="1" dirty="0">
                  <a:solidFill>
                    <a:schemeClr val="tx2"/>
                  </a:solidFill>
                  <a:latin typeface="+mj-lt"/>
                </a:rPr>
                <a:t>printed PV cells</a:t>
              </a:r>
              <a:endParaRPr lang="en-GB" i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2459" y="2150658"/>
            <a:ext cx="2158540" cy="3709852"/>
            <a:chOff x="503460" y="2150658"/>
            <a:chExt cx="2158540" cy="3709852"/>
          </a:xfrm>
        </p:grpSpPr>
        <p:sp>
          <p:nvSpPr>
            <p:cNvPr id="12" name="Rectangle 11"/>
            <p:cNvSpPr/>
            <p:nvPr/>
          </p:nvSpPr>
          <p:spPr>
            <a:xfrm>
              <a:off x="586640" y="5254960"/>
              <a:ext cx="1992180" cy="605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dirty="0">
                  <a:solidFill>
                    <a:prstClr val="black"/>
                  </a:solidFill>
                </a:rPr>
                <a:t>Iberia</a:t>
              </a:r>
            </a:p>
            <a:p>
              <a:pPr lvl="0"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dirty="0">
                  <a:solidFill>
                    <a:prstClr val="black"/>
                  </a:solidFill>
                </a:rPr>
                <a:t>Smart and efficient</a:t>
              </a:r>
              <a:br>
                <a:rPr lang="en-US" sz="1050" dirty="0">
                  <a:solidFill>
                    <a:prstClr val="black"/>
                  </a:solidFill>
                </a:rPr>
              </a:br>
              <a:r>
                <a:rPr lang="en-US" sz="1050" dirty="0">
                  <a:solidFill>
                    <a:prstClr val="black"/>
                  </a:solidFill>
                </a:rPr>
                <a:t>buildings and cities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3460" y="2150658"/>
              <a:ext cx="2158540" cy="1024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GB" sz="1050" dirty="0" err="1">
                  <a:solidFill>
                    <a:srgbClr val="221E1F"/>
                  </a:solidFill>
                  <a:latin typeface="+mj-lt"/>
                </a:rPr>
                <a:t>OpenDomo</a:t>
              </a:r>
              <a:endParaRPr lang="en-GB" sz="1050" dirty="0">
                <a:solidFill>
                  <a:srgbClr val="221E1F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b="1" i="1" dirty="0">
                  <a:solidFill>
                    <a:schemeClr val="tx2"/>
                  </a:solidFill>
                  <a:latin typeface="+mj-lt"/>
                </a:rPr>
                <a:t>Measuring energy</a:t>
              </a:r>
              <a:br>
                <a:rPr lang="en-US" b="1" i="1" dirty="0">
                  <a:solidFill>
                    <a:schemeClr val="tx2"/>
                  </a:solidFill>
                  <a:latin typeface="+mj-lt"/>
                </a:rPr>
              </a:br>
              <a:r>
                <a:rPr lang="en-US" b="1" i="1" dirty="0">
                  <a:solidFill>
                    <a:schemeClr val="tx2"/>
                  </a:solidFill>
                  <a:latin typeface="+mj-lt"/>
                </a:rPr>
                <a:t>consumption with</a:t>
              </a:r>
              <a:br>
                <a:rPr lang="en-US" b="1" i="1" dirty="0">
                  <a:solidFill>
                    <a:schemeClr val="tx2"/>
                  </a:solidFill>
                  <a:latin typeface="+mj-lt"/>
                </a:rPr>
              </a:br>
              <a:r>
                <a:rPr lang="en-US" b="1" i="1" dirty="0">
                  <a:solidFill>
                    <a:schemeClr val="tx2"/>
                  </a:solidFill>
                  <a:latin typeface="+mj-lt"/>
                </a:rPr>
                <a:t>Artificial Intelligence</a:t>
              </a:r>
              <a:endParaRPr lang="en-GB" i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9740" y="2150658"/>
            <a:ext cx="2121976" cy="3564428"/>
            <a:chOff x="521742" y="2150658"/>
            <a:chExt cx="2121976" cy="3564428"/>
          </a:xfrm>
        </p:grpSpPr>
        <p:sp>
          <p:nvSpPr>
            <p:cNvPr id="15" name="Rectangle 14"/>
            <p:cNvSpPr/>
            <p:nvPr/>
          </p:nvSpPr>
          <p:spPr>
            <a:xfrm>
              <a:off x="892101" y="5254960"/>
              <a:ext cx="1381258" cy="460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dirty="0">
                  <a:solidFill>
                    <a:prstClr val="black"/>
                  </a:solidFill>
                </a:rPr>
                <a:t>Poland</a:t>
              </a:r>
            </a:p>
            <a:p>
              <a:pPr lvl="0"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dirty="0">
                  <a:solidFill>
                    <a:prstClr val="black"/>
                  </a:solidFill>
                </a:rPr>
                <a:t>Smart electric grid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742" y="2150658"/>
              <a:ext cx="2121976" cy="774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GB" sz="1050" dirty="0">
                  <a:solidFill>
                    <a:srgbClr val="221E1F"/>
                  </a:solidFill>
                  <a:latin typeface="+mj-lt"/>
                </a:rPr>
                <a:t>GRADIS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GB" b="1" i="1" dirty="0">
                  <a:solidFill>
                    <a:schemeClr val="tx2"/>
                  </a:solidFill>
                  <a:latin typeface="+mj-lt"/>
                </a:rPr>
                <a:t>A new era</a:t>
              </a:r>
              <a:br>
                <a:rPr lang="en-GB" b="1" i="1" dirty="0">
                  <a:solidFill>
                    <a:schemeClr val="tx2"/>
                  </a:solidFill>
                  <a:latin typeface="+mj-lt"/>
                </a:rPr>
              </a:br>
              <a:r>
                <a:rPr lang="en-GB" b="1" i="1" dirty="0">
                  <a:solidFill>
                    <a:schemeClr val="tx2"/>
                  </a:solidFill>
                  <a:latin typeface="+mj-lt"/>
                </a:rPr>
                <a:t>of smart lighting</a:t>
              </a:r>
              <a:endParaRPr lang="en-GB" i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71648" y="674092"/>
            <a:ext cx="1876567" cy="6183908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1800"/>
              </a:spcBef>
            </a:pPr>
            <a:r>
              <a:rPr lang="pl-PL" sz="4000" dirty="0">
                <a:solidFill>
                  <a:schemeClr val="bg1"/>
                </a:solidFill>
              </a:rPr>
              <a:t>171</a:t>
            </a:r>
            <a:endParaRPr lang="en-US" sz="4000" dirty="0">
              <a:solidFill>
                <a:schemeClr val="bg1"/>
              </a:solidFill>
            </a:endParaRPr>
          </a:p>
          <a:p>
            <a:pPr lvl="1" algn="r">
              <a:lnSpc>
                <a:spcPct val="80000"/>
              </a:lnSpc>
            </a:pPr>
            <a:r>
              <a:rPr lang="en-US" sz="1200" dirty="0"/>
              <a:t>Early start-ups</a:t>
            </a:r>
          </a:p>
          <a:p>
            <a:pPr lvl="1" algn="r">
              <a:lnSpc>
                <a:spcPct val="80000"/>
              </a:lnSpc>
            </a:pPr>
            <a:r>
              <a:rPr lang="en-US" sz="1200" dirty="0"/>
              <a:t>supported</a:t>
            </a:r>
          </a:p>
          <a:p>
            <a:pPr marL="0" lvl="1" algn="r">
              <a:lnSpc>
                <a:spcPct val="80000"/>
              </a:lnSpc>
              <a:spcBef>
                <a:spcPts val="1800"/>
              </a:spcBef>
            </a:pPr>
            <a:r>
              <a:rPr lang="pl-PL" sz="4000" dirty="0">
                <a:solidFill>
                  <a:schemeClr val="bg1"/>
                </a:solidFill>
              </a:rPr>
              <a:t>95</a:t>
            </a:r>
            <a:endParaRPr lang="en-US" sz="4000" dirty="0">
              <a:solidFill>
                <a:schemeClr val="bg1"/>
              </a:solidFill>
            </a:endParaRPr>
          </a:p>
          <a:p>
            <a:pPr lvl="1" algn="r">
              <a:lnSpc>
                <a:spcPct val="80000"/>
              </a:lnSpc>
            </a:pPr>
            <a:r>
              <a:rPr lang="en-US" sz="1200" dirty="0"/>
              <a:t>Companies created</a:t>
            </a:r>
          </a:p>
          <a:p>
            <a:pPr marL="0" lvl="1" algn="r">
              <a:lnSpc>
                <a:spcPct val="80000"/>
              </a:lnSpc>
              <a:spcBef>
                <a:spcPts val="1800"/>
              </a:spcBef>
            </a:pPr>
            <a:r>
              <a:rPr lang="pl-PL" sz="4000" dirty="0">
                <a:solidFill>
                  <a:schemeClr val="bg1"/>
                </a:solidFill>
              </a:rPr>
              <a:t>55</a:t>
            </a:r>
            <a:endParaRPr lang="en-US" sz="4000" dirty="0">
              <a:solidFill>
                <a:schemeClr val="bg1"/>
              </a:solidFill>
            </a:endParaRPr>
          </a:p>
          <a:p>
            <a:pPr lvl="1" algn="r">
              <a:lnSpc>
                <a:spcPct val="80000"/>
              </a:lnSpc>
            </a:pPr>
            <a:r>
              <a:rPr lang="en-US" sz="1200" dirty="0"/>
              <a:t>Million euros</a:t>
            </a:r>
          </a:p>
          <a:p>
            <a:pPr lvl="1" algn="r">
              <a:lnSpc>
                <a:spcPct val="80000"/>
              </a:lnSpc>
            </a:pPr>
            <a:r>
              <a:rPr lang="en-US" sz="1200" dirty="0"/>
              <a:t>of external</a:t>
            </a:r>
          </a:p>
          <a:p>
            <a:pPr lvl="1" algn="r">
              <a:lnSpc>
                <a:spcPct val="80000"/>
              </a:lnSpc>
            </a:pPr>
            <a:r>
              <a:rPr lang="en-US" sz="1200" dirty="0"/>
              <a:t>investment raised</a:t>
            </a:r>
          </a:p>
          <a:p>
            <a:pPr algn="r">
              <a:lnSpc>
                <a:spcPct val="80000"/>
              </a:lnSpc>
              <a:spcBef>
                <a:spcPts val="1800"/>
              </a:spcBef>
            </a:pPr>
            <a:r>
              <a:rPr lang="pl-PL" sz="4000" dirty="0">
                <a:solidFill>
                  <a:schemeClr val="bg1"/>
                </a:solidFill>
              </a:rPr>
              <a:t>2 144</a:t>
            </a:r>
            <a:endParaRPr lang="en-US" sz="4000" dirty="0">
              <a:solidFill>
                <a:schemeClr val="bg1"/>
              </a:solidFill>
            </a:endParaRPr>
          </a:p>
          <a:p>
            <a:pPr lvl="1" algn="r">
              <a:lnSpc>
                <a:spcPct val="80000"/>
              </a:lnSpc>
            </a:pPr>
            <a:r>
              <a:rPr lang="en-US" sz="1200" dirty="0"/>
              <a:t>Business ideas</a:t>
            </a:r>
          </a:p>
          <a:p>
            <a:pPr lvl="1" algn="r">
              <a:lnSpc>
                <a:spcPct val="80000"/>
              </a:lnSpc>
            </a:pPr>
            <a:r>
              <a:rPr lang="en-US" sz="1200" dirty="0"/>
              <a:t>captured</a:t>
            </a:r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2"/>
          <a:stretch/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3" r="12373"/>
          <a:stretch>
            <a:fillRect/>
          </a:stretch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27322"/>
          <a:stretch/>
        </p:blipFill>
        <p:spPr/>
      </p:pic>
    </p:spTree>
    <p:extLst>
      <p:ext uri="{BB962C8B-B14F-4D97-AF65-F5344CB8AC3E}">
        <p14:creationId xmlns:p14="http://schemas.microsoft.com/office/powerpoint/2010/main" val="8694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Creation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Connecting entrepreneurs and start-ups</a:t>
            </a:r>
          </a:p>
          <a:p>
            <a:r>
              <a:rPr lang="en-GB" dirty="0"/>
              <a:t>to markets and customers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5814" y="2111604"/>
            <a:ext cx="5593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Tailored business support: the InnoEnergy Highway</a:t>
            </a:r>
            <a:endParaRPr lang="en-GB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191" y="3817856"/>
            <a:ext cx="942680" cy="3040144"/>
          </a:xfrm>
          <a:prstGeom prst="rect">
            <a:avLst/>
          </a:prstGeom>
          <a:gradFill flip="none" rotWithShape="1">
            <a:gsLst>
              <a:gs pos="36000">
                <a:srgbClr val="00AEA9"/>
              </a:gs>
              <a:gs pos="100000">
                <a:schemeClr val="bg1"/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5814" y="5465904"/>
            <a:ext cx="589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Viable technologies, </a:t>
            </a:r>
            <a:r>
              <a:rPr lang="fr-FR" b="1" dirty="0" err="1">
                <a:latin typeface="+mj-lt"/>
              </a:rPr>
              <a:t>sustainable</a:t>
            </a:r>
            <a:r>
              <a:rPr lang="fr-FR" b="1" dirty="0">
                <a:latin typeface="+mj-lt"/>
              </a:rPr>
              <a:t> businesses,</a:t>
            </a:r>
          </a:p>
          <a:p>
            <a:r>
              <a:rPr lang="fr-FR" b="1" dirty="0">
                <a:latin typeface="+mj-lt"/>
              </a:rPr>
              <a:t>entrepreneurial spirit</a:t>
            </a:r>
            <a:endParaRPr lang="en-GB" b="1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49374" y="2690377"/>
            <a:ext cx="55164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</a:pPr>
            <a:r>
              <a:rPr lang="en-US" dirty="0">
                <a:latin typeface="+mj-lt"/>
              </a:rPr>
              <a:t>Product: potential, development, pilot, launch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+mj-lt"/>
              </a:rPr>
              <a:t>Market: opportunities, positioning, modelling, planning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+mj-lt"/>
              </a:rPr>
              <a:t>People: capabilities, training, support, mentoring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+mj-lt"/>
              </a:rPr>
              <a:t>Finance: seed money, VCs, angels, equity</a:t>
            </a:r>
            <a:endParaRPr lang="en-GB" dirty="0">
              <a:latin typeface="+mj-lt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32062" y="4175127"/>
            <a:ext cx="690562" cy="374650"/>
          </a:xfrm>
          <a:custGeom>
            <a:avLst/>
            <a:gdLst>
              <a:gd name="T0" fmla="*/ 123 w 168"/>
              <a:gd name="T1" fmla="*/ 92 h 92"/>
              <a:gd name="T2" fmla="*/ 119 w 168"/>
              <a:gd name="T3" fmla="*/ 87 h 92"/>
              <a:gd name="T4" fmla="*/ 84 w 168"/>
              <a:gd name="T5" fmla="*/ 69 h 92"/>
              <a:gd name="T6" fmla="*/ 50 w 168"/>
              <a:gd name="T7" fmla="*/ 87 h 92"/>
              <a:gd name="T8" fmla="*/ 46 w 168"/>
              <a:gd name="T9" fmla="*/ 92 h 92"/>
              <a:gd name="T10" fmla="*/ 42 w 168"/>
              <a:gd name="T11" fmla="*/ 87 h 92"/>
              <a:gd name="T12" fmla="*/ 84 w 168"/>
              <a:gd name="T13" fmla="*/ 61 h 92"/>
              <a:gd name="T14" fmla="*/ 127 w 168"/>
              <a:gd name="T15" fmla="*/ 87 h 92"/>
              <a:gd name="T16" fmla="*/ 123 w 168"/>
              <a:gd name="T17" fmla="*/ 92 h 92"/>
              <a:gd name="T18" fmla="*/ 164 w 168"/>
              <a:gd name="T19" fmla="*/ 63 h 92"/>
              <a:gd name="T20" fmla="*/ 160 w 168"/>
              <a:gd name="T21" fmla="*/ 59 h 92"/>
              <a:gd name="T22" fmla="*/ 136 w 168"/>
              <a:gd name="T23" fmla="*/ 43 h 92"/>
              <a:gd name="T24" fmla="*/ 111 w 168"/>
              <a:gd name="T25" fmla="*/ 59 h 92"/>
              <a:gd name="T26" fmla="*/ 107 w 168"/>
              <a:gd name="T27" fmla="*/ 63 h 92"/>
              <a:gd name="T28" fmla="*/ 103 w 168"/>
              <a:gd name="T29" fmla="*/ 59 h 92"/>
              <a:gd name="T30" fmla="*/ 136 w 168"/>
              <a:gd name="T31" fmla="*/ 35 h 92"/>
              <a:gd name="T32" fmla="*/ 168 w 168"/>
              <a:gd name="T33" fmla="*/ 59 h 92"/>
              <a:gd name="T34" fmla="*/ 164 w 168"/>
              <a:gd name="T35" fmla="*/ 63 h 92"/>
              <a:gd name="T36" fmla="*/ 61 w 168"/>
              <a:gd name="T37" fmla="*/ 63 h 92"/>
              <a:gd name="T38" fmla="*/ 57 w 168"/>
              <a:gd name="T39" fmla="*/ 59 h 92"/>
              <a:gd name="T40" fmla="*/ 33 w 168"/>
              <a:gd name="T41" fmla="*/ 44 h 92"/>
              <a:gd name="T42" fmla="*/ 8 w 168"/>
              <a:gd name="T43" fmla="*/ 59 h 92"/>
              <a:gd name="T44" fmla="*/ 4 w 168"/>
              <a:gd name="T45" fmla="*/ 63 h 92"/>
              <a:gd name="T46" fmla="*/ 0 w 168"/>
              <a:gd name="T47" fmla="*/ 59 h 92"/>
              <a:gd name="T48" fmla="*/ 33 w 168"/>
              <a:gd name="T49" fmla="*/ 36 h 92"/>
              <a:gd name="T50" fmla="*/ 65 w 168"/>
              <a:gd name="T51" fmla="*/ 59 h 92"/>
              <a:gd name="T52" fmla="*/ 61 w 168"/>
              <a:gd name="T53" fmla="*/ 63 h 92"/>
              <a:gd name="T54" fmla="*/ 84 w 168"/>
              <a:gd name="T55" fmla="*/ 59 h 92"/>
              <a:gd name="T56" fmla="*/ 65 w 168"/>
              <a:gd name="T57" fmla="*/ 40 h 92"/>
              <a:gd name="T58" fmla="*/ 84 w 168"/>
              <a:gd name="T59" fmla="*/ 20 h 92"/>
              <a:gd name="T60" fmla="*/ 104 w 168"/>
              <a:gd name="T61" fmla="*/ 40 h 92"/>
              <a:gd name="T62" fmla="*/ 84 w 168"/>
              <a:gd name="T63" fmla="*/ 59 h 92"/>
              <a:gd name="T64" fmla="*/ 84 w 168"/>
              <a:gd name="T65" fmla="*/ 28 h 92"/>
              <a:gd name="T66" fmla="*/ 73 w 168"/>
              <a:gd name="T67" fmla="*/ 40 h 92"/>
              <a:gd name="T68" fmla="*/ 84 w 168"/>
              <a:gd name="T69" fmla="*/ 51 h 92"/>
              <a:gd name="T70" fmla="*/ 95 w 168"/>
              <a:gd name="T71" fmla="*/ 40 h 92"/>
              <a:gd name="T72" fmla="*/ 84 w 168"/>
              <a:gd name="T73" fmla="*/ 28 h 92"/>
              <a:gd name="T74" fmla="*/ 136 w 168"/>
              <a:gd name="T75" fmla="*/ 33 h 92"/>
              <a:gd name="T76" fmla="*/ 119 w 168"/>
              <a:gd name="T77" fmla="*/ 17 h 92"/>
              <a:gd name="T78" fmla="*/ 136 w 168"/>
              <a:gd name="T79" fmla="*/ 0 h 92"/>
              <a:gd name="T80" fmla="*/ 153 w 168"/>
              <a:gd name="T81" fmla="*/ 17 h 92"/>
              <a:gd name="T82" fmla="*/ 136 w 168"/>
              <a:gd name="T83" fmla="*/ 33 h 92"/>
              <a:gd name="T84" fmla="*/ 136 w 168"/>
              <a:gd name="T85" fmla="*/ 8 h 92"/>
              <a:gd name="T86" fmla="*/ 127 w 168"/>
              <a:gd name="T87" fmla="*/ 17 h 92"/>
              <a:gd name="T88" fmla="*/ 136 w 168"/>
              <a:gd name="T89" fmla="*/ 25 h 92"/>
              <a:gd name="T90" fmla="*/ 144 w 168"/>
              <a:gd name="T91" fmla="*/ 17 h 92"/>
              <a:gd name="T92" fmla="*/ 136 w 168"/>
              <a:gd name="T93" fmla="*/ 8 h 92"/>
              <a:gd name="T94" fmla="*/ 33 w 168"/>
              <a:gd name="T95" fmla="*/ 33 h 92"/>
              <a:gd name="T96" fmla="*/ 16 w 168"/>
              <a:gd name="T97" fmla="*/ 16 h 92"/>
              <a:gd name="T98" fmla="*/ 33 w 168"/>
              <a:gd name="T99" fmla="*/ 0 h 92"/>
              <a:gd name="T100" fmla="*/ 50 w 168"/>
              <a:gd name="T101" fmla="*/ 16 h 92"/>
              <a:gd name="T102" fmla="*/ 33 w 168"/>
              <a:gd name="T103" fmla="*/ 33 h 92"/>
              <a:gd name="T104" fmla="*/ 33 w 168"/>
              <a:gd name="T105" fmla="*/ 8 h 92"/>
              <a:gd name="T106" fmla="*/ 24 w 168"/>
              <a:gd name="T107" fmla="*/ 16 h 92"/>
              <a:gd name="T108" fmla="*/ 33 w 168"/>
              <a:gd name="T109" fmla="*/ 25 h 92"/>
              <a:gd name="T110" fmla="*/ 42 w 168"/>
              <a:gd name="T111" fmla="*/ 16 h 92"/>
              <a:gd name="T112" fmla="*/ 33 w 168"/>
              <a:gd name="T113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8" h="92">
                <a:moveTo>
                  <a:pt x="123" y="92"/>
                </a:moveTo>
                <a:cubicBezTo>
                  <a:pt x="121" y="92"/>
                  <a:pt x="119" y="90"/>
                  <a:pt x="119" y="87"/>
                </a:cubicBezTo>
                <a:cubicBezTo>
                  <a:pt x="119" y="78"/>
                  <a:pt x="103" y="69"/>
                  <a:pt x="84" y="69"/>
                </a:cubicBezTo>
                <a:cubicBezTo>
                  <a:pt x="65" y="69"/>
                  <a:pt x="50" y="78"/>
                  <a:pt x="50" y="87"/>
                </a:cubicBezTo>
                <a:cubicBezTo>
                  <a:pt x="50" y="90"/>
                  <a:pt x="48" y="92"/>
                  <a:pt x="46" y="92"/>
                </a:cubicBezTo>
                <a:cubicBezTo>
                  <a:pt x="43" y="92"/>
                  <a:pt x="42" y="90"/>
                  <a:pt x="42" y="87"/>
                </a:cubicBezTo>
                <a:cubicBezTo>
                  <a:pt x="42" y="73"/>
                  <a:pt x="60" y="61"/>
                  <a:pt x="84" y="61"/>
                </a:cubicBezTo>
                <a:cubicBezTo>
                  <a:pt x="108" y="61"/>
                  <a:pt x="127" y="73"/>
                  <a:pt x="127" y="87"/>
                </a:cubicBezTo>
                <a:cubicBezTo>
                  <a:pt x="127" y="90"/>
                  <a:pt x="125" y="92"/>
                  <a:pt x="123" y="92"/>
                </a:cubicBezTo>
                <a:close/>
                <a:moveTo>
                  <a:pt x="164" y="63"/>
                </a:moveTo>
                <a:cubicBezTo>
                  <a:pt x="162" y="63"/>
                  <a:pt x="160" y="61"/>
                  <a:pt x="160" y="59"/>
                </a:cubicBezTo>
                <a:cubicBezTo>
                  <a:pt x="160" y="50"/>
                  <a:pt x="150" y="43"/>
                  <a:pt x="136" y="43"/>
                </a:cubicBezTo>
                <a:cubicBezTo>
                  <a:pt x="122" y="43"/>
                  <a:pt x="111" y="50"/>
                  <a:pt x="111" y="59"/>
                </a:cubicBezTo>
                <a:cubicBezTo>
                  <a:pt x="111" y="61"/>
                  <a:pt x="110" y="63"/>
                  <a:pt x="107" y="63"/>
                </a:cubicBezTo>
                <a:cubicBezTo>
                  <a:pt x="105" y="63"/>
                  <a:pt x="103" y="61"/>
                  <a:pt x="103" y="59"/>
                </a:cubicBezTo>
                <a:cubicBezTo>
                  <a:pt x="103" y="45"/>
                  <a:pt x="117" y="35"/>
                  <a:pt x="136" y="35"/>
                </a:cubicBezTo>
                <a:cubicBezTo>
                  <a:pt x="155" y="35"/>
                  <a:pt x="168" y="45"/>
                  <a:pt x="168" y="59"/>
                </a:cubicBezTo>
                <a:cubicBezTo>
                  <a:pt x="168" y="61"/>
                  <a:pt x="166" y="63"/>
                  <a:pt x="164" y="63"/>
                </a:cubicBezTo>
                <a:close/>
                <a:moveTo>
                  <a:pt x="61" y="63"/>
                </a:moveTo>
                <a:cubicBezTo>
                  <a:pt x="59" y="63"/>
                  <a:pt x="57" y="61"/>
                  <a:pt x="57" y="59"/>
                </a:cubicBezTo>
                <a:cubicBezTo>
                  <a:pt x="57" y="50"/>
                  <a:pt x="47" y="44"/>
                  <a:pt x="33" y="44"/>
                </a:cubicBezTo>
                <a:cubicBezTo>
                  <a:pt x="18" y="44"/>
                  <a:pt x="8" y="50"/>
                  <a:pt x="8" y="59"/>
                </a:cubicBezTo>
                <a:cubicBezTo>
                  <a:pt x="8" y="61"/>
                  <a:pt x="6" y="63"/>
                  <a:pt x="4" y="63"/>
                </a:cubicBezTo>
                <a:cubicBezTo>
                  <a:pt x="2" y="63"/>
                  <a:pt x="0" y="61"/>
                  <a:pt x="0" y="59"/>
                </a:cubicBezTo>
                <a:cubicBezTo>
                  <a:pt x="0" y="45"/>
                  <a:pt x="14" y="36"/>
                  <a:pt x="33" y="36"/>
                </a:cubicBezTo>
                <a:cubicBezTo>
                  <a:pt x="51" y="36"/>
                  <a:pt x="65" y="45"/>
                  <a:pt x="65" y="59"/>
                </a:cubicBezTo>
                <a:cubicBezTo>
                  <a:pt x="65" y="61"/>
                  <a:pt x="63" y="63"/>
                  <a:pt x="61" y="63"/>
                </a:cubicBezTo>
                <a:close/>
                <a:moveTo>
                  <a:pt x="84" y="59"/>
                </a:moveTo>
                <a:cubicBezTo>
                  <a:pt x="74" y="59"/>
                  <a:pt x="65" y="50"/>
                  <a:pt x="65" y="40"/>
                </a:cubicBezTo>
                <a:cubicBezTo>
                  <a:pt x="65" y="29"/>
                  <a:pt x="74" y="20"/>
                  <a:pt x="84" y="20"/>
                </a:cubicBezTo>
                <a:cubicBezTo>
                  <a:pt x="95" y="20"/>
                  <a:pt x="104" y="29"/>
                  <a:pt x="104" y="40"/>
                </a:cubicBezTo>
                <a:cubicBezTo>
                  <a:pt x="104" y="50"/>
                  <a:pt x="95" y="59"/>
                  <a:pt x="84" y="59"/>
                </a:cubicBezTo>
                <a:close/>
                <a:moveTo>
                  <a:pt x="84" y="28"/>
                </a:moveTo>
                <a:cubicBezTo>
                  <a:pt x="78" y="28"/>
                  <a:pt x="73" y="33"/>
                  <a:pt x="73" y="40"/>
                </a:cubicBezTo>
                <a:cubicBezTo>
                  <a:pt x="73" y="46"/>
                  <a:pt x="78" y="51"/>
                  <a:pt x="84" y="51"/>
                </a:cubicBezTo>
                <a:cubicBezTo>
                  <a:pt x="90" y="51"/>
                  <a:pt x="95" y="46"/>
                  <a:pt x="95" y="40"/>
                </a:cubicBezTo>
                <a:cubicBezTo>
                  <a:pt x="95" y="33"/>
                  <a:pt x="90" y="28"/>
                  <a:pt x="84" y="28"/>
                </a:cubicBezTo>
                <a:close/>
                <a:moveTo>
                  <a:pt x="136" y="33"/>
                </a:moveTo>
                <a:cubicBezTo>
                  <a:pt x="126" y="33"/>
                  <a:pt x="119" y="26"/>
                  <a:pt x="119" y="17"/>
                </a:cubicBezTo>
                <a:cubicBezTo>
                  <a:pt x="119" y="7"/>
                  <a:pt x="126" y="0"/>
                  <a:pt x="136" y="0"/>
                </a:cubicBezTo>
                <a:cubicBezTo>
                  <a:pt x="145" y="0"/>
                  <a:pt x="153" y="7"/>
                  <a:pt x="153" y="17"/>
                </a:cubicBezTo>
                <a:cubicBezTo>
                  <a:pt x="153" y="26"/>
                  <a:pt x="145" y="33"/>
                  <a:pt x="136" y="33"/>
                </a:cubicBezTo>
                <a:close/>
                <a:moveTo>
                  <a:pt x="136" y="8"/>
                </a:moveTo>
                <a:cubicBezTo>
                  <a:pt x="131" y="8"/>
                  <a:pt x="127" y="12"/>
                  <a:pt x="127" y="17"/>
                </a:cubicBezTo>
                <a:cubicBezTo>
                  <a:pt x="127" y="21"/>
                  <a:pt x="131" y="25"/>
                  <a:pt x="136" y="25"/>
                </a:cubicBezTo>
                <a:cubicBezTo>
                  <a:pt x="141" y="25"/>
                  <a:pt x="144" y="21"/>
                  <a:pt x="144" y="17"/>
                </a:cubicBezTo>
                <a:cubicBezTo>
                  <a:pt x="144" y="12"/>
                  <a:pt x="141" y="8"/>
                  <a:pt x="136" y="8"/>
                </a:cubicBezTo>
                <a:close/>
                <a:moveTo>
                  <a:pt x="33" y="33"/>
                </a:moveTo>
                <a:cubicBezTo>
                  <a:pt x="23" y="33"/>
                  <a:pt x="16" y="26"/>
                  <a:pt x="16" y="16"/>
                </a:cubicBezTo>
                <a:cubicBezTo>
                  <a:pt x="16" y="7"/>
                  <a:pt x="23" y="0"/>
                  <a:pt x="33" y="0"/>
                </a:cubicBezTo>
                <a:cubicBezTo>
                  <a:pt x="42" y="0"/>
                  <a:pt x="50" y="7"/>
                  <a:pt x="50" y="16"/>
                </a:cubicBezTo>
                <a:cubicBezTo>
                  <a:pt x="50" y="26"/>
                  <a:pt x="42" y="33"/>
                  <a:pt x="33" y="33"/>
                </a:cubicBezTo>
                <a:close/>
                <a:moveTo>
                  <a:pt x="33" y="8"/>
                </a:moveTo>
                <a:cubicBezTo>
                  <a:pt x="28" y="8"/>
                  <a:pt x="24" y="12"/>
                  <a:pt x="24" y="16"/>
                </a:cubicBezTo>
                <a:cubicBezTo>
                  <a:pt x="24" y="21"/>
                  <a:pt x="28" y="25"/>
                  <a:pt x="33" y="25"/>
                </a:cubicBezTo>
                <a:cubicBezTo>
                  <a:pt x="38" y="25"/>
                  <a:pt x="42" y="21"/>
                  <a:pt x="42" y="16"/>
                </a:cubicBezTo>
                <a:cubicBezTo>
                  <a:pt x="42" y="12"/>
                  <a:pt x="38" y="8"/>
                  <a:pt x="33" y="8"/>
                </a:cubicBezTo>
                <a:close/>
              </a:path>
            </a:pathLst>
          </a:custGeom>
          <a:solidFill>
            <a:srgbClr val="00A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2606674" y="2700339"/>
            <a:ext cx="546100" cy="412750"/>
          </a:xfrm>
          <a:custGeom>
            <a:avLst/>
            <a:gdLst>
              <a:gd name="T0" fmla="*/ 129 w 133"/>
              <a:gd name="T1" fmla="*/ 101 h 101"/>
              <a:gd name="T2" fmla="*/ 4 w 133"/>
              <a:gd name="T3" fmla="*/ 101 h 101"/>
              <a:gd name="T4" fmla="*/ 0 w 133"/>
              <a:gd name="T5" fmla="*/ 97 h 101"/>
              <a:gd name="T6" fmla="*/ 0 w 133"/>
              <a:gd name="T7" fmla="*/ 4 h 101"/>
              <a:gd name="T8" fmla="*/ 4 w 133"/>
              <a:gd name="T9" fmla="*/ 0 h 101"/>
              <a:gd name="T10" fmla="*/ 129 w 133"/>
              <a:gd name="T11" fmla="*/ 0 h 101"/>
              <a:gd name="T12" fmla="*/ 133 w 133"/>
              <a:gd name="T13" fmla="*/ 4 h 101"/>
              <a:gd name="T14" fmla="*/ 133 w 133"/>
              <a:gd name="T15" fmla="*/ 97 h 101"/>
              <a:gd name="T16" fmla="*/ 129 w 133"/>
              <a:gd name="T17" fmla="*/ 101 h 101"/>
              <a:gd name="T18" fmla="*/ 8 w 133"/>
              <a:gd name="T19" fmla="*/ 93 h 101"/>
              <a:gd name="T20" fmla="*/ 125 w 133"/>
              <a:gd name="T21" fmla="*/ 93 h 101"/>
              <a:gd name="T22" fmla="*/ 125 w 133"/>
              <a:gd name="T23" fmla="*/ 8 h 101"/>
              <a:gd name="T24" fmla="*/ 8 w 133"/>
              <a:gd name="T25" fmla="*/ 8 h 101"/>
              <a:gd name="T26" fmla="*/ 8 w 133"/>
              <a:gd name="T27" fmla="*/ 93 h 101"/>
              <a:gd name="T28" fmla="*/ 112 w 133"/>
              <a:gd name="T29" fmla="*/ 85 h 101"/>
              <a:gd name="T30" fmla="*/ 108 w 133"/>
              <a:gd name="T31" fmla="*/ 81 h 101"/>
              <a:gd name="T32" fmla="*/ 108 w 133"/>
              <a:gd name="T33" fmla="*/ 20 h 101"/>
              <a:gd name="T34" fmla="*/ 112 w 133"/>
              <a:gd name="T35" fmla="*/ 16 h 101"/>
              <a:gd name="T36" fmla="*/ 116 w 133"/>
              <a:gd name="T37" fmla="*/ 20 h 101"/>
              <a:gd name="T38" fmla="*/ 116 w 133"/>
              <a:gd name="T39" fmla="*/ 81 h 101"/>
              <a:gd name="T40" fmla="*/ 112 w 133"/>
              <a:gd name="T41" fmla="*/ 85 h 101"/>
              <a:gd name="T42" fmla="*/ 20 w 133"/>
              <a:gd name="T43" fmla="*/ 85 h 101"/>
              <a:gd name="T44" fmla="*/ 16 w 133"/>
              <a:gd name="T45" fmla="*/ 81 h 101"/>
              <a:gd name="T46" fmla="*/ 16 w 133"/>
              <a:gd name="T47" fmla="*/ 20 h 101"/>
              <a:gd name="T48" fmla="*/ 20 w 133"/>
              <a:gd name="T49" fmla="*/ 16 h 101"/>
              <a:gd name="T50" fmla="*/ 24 w 133"/>
              <a:gd name="T51" fmla="*/ 20 h 101"/>
              <a:gd name="T52" fmla="*/ 24 w 133"/>
              <a:gd name="T53" fmla="*/ 81 h 101"/>
              <a:gd name="T54" fmla="*/ 20 w 133"/>
              <a:gd name="T55" fmla="*/ 85 h 101"/>
              <a:gd name="T56" fmla="*/ 98 w 133"/>
              <a:gd name="T57" fmla="*/ 74 h 101"/>
              <a:gd name="T58" fmla="*/ 94 w 133"/>
              <a:gd name="T59" fmla="*/ 70 h 101"/>
              <a:gd name="T60" fmla="*/ 94 w 133"/>
              <a:gd name="T61" fmla="*/ 20 h 101"/>
              <a:gd name="T62" fmla="*/ 98 w 133"/>
              <a:gd name="T63" fmla="*/ 16 h 101"/>
              <a:gd name="T64" fmla="*/ 102 w 133"/>
              <a:gd name="T65" fmla="*/ 20 h 101"/>
              <a:gd name="T66" fmla="*/ 102 w 133"/>
              <a:gd name="T67" fmla="*/ 70 h 101"/>
              <a:gd name="T68" fmla="*/ 98 w 133"/>
              <a:gd name="T69" fmla="*/ 74 h 101"/>
              <a:gd name="T70" fmla="*/ 85 w 133"/>
              <a:gd name="T71" fmla="*/ 74 h 101"/>
              <a:gd name="T72" fmla="*/ 81 w 133"/>
              <a:gd name="T73" fmla="*/ 70 h 101"/>
              <a:gd name="T74" fmla="*/ 81 w 133"/>
              <a:gd name="T75" fmla="*/ 20 h 101"/>
              <a:gd name="T76" fmla="*/ 85 w 133"/>
              <a:gd name="T77" fmla="*/ 16 h 101"/>
              <a:gd name="T78" fmla="*/ 89 w 133"/>
              <a:gd name="T79" fmla="*/ 20 h 101"/>
              <a:gd name="T80" fmla="*/ 89 w 133"/>
              <a:gd name="T81" fmla="*/ 70 h 101"/>
              <a:gd name="T82" fmla="*/ 85 w 133"/>
              <a:gd name="T83" fmla="*/ 74 h 101"/>
              <a:gd name="T84" fmla="*/ 69 w 133"/>
              <a:gd name="T85" fmla="*/ 74 h 101"/>
              <a:gd name="T86" fmla="*/ 65 w 133"/>
              <a:gd name="T87" fmla="*/ 70 h 101"/>
              <a:gd name="T88" fmla="*/ 65 w 133"/>
              <a:gd name="T89" fmla="*/ 20 h 101"/>
              <a:gd name="T90" fmla="*/ 69 w 133"/>
              <a:gd name="T91" fmla="*/ 16 h 101"/>
              <a:gd name="T92" fmla="*/ 73 w 133"/>
              <a:gd name="T93" fmla="*/ 20 h 101"/>
              <a:gd name="T94" fmla="*/ 73 w 133"/>
              <a:gd name="T95" fmla="*/ 70 h 101"/>
              <a:gd name="T96" fmla="*/ 69 w 133"/>
              <a:gd name="T97" fmla="*/ 74 h 101"/>
              <a:gd name="T98" fmla="*/ 56 w 133"/>
              <a:gd name="T99" fmla="*/ 74 h 101"/>
              <a:gd name="T100" fmla="*/ 52 w 133"/>
              <a:gd name="T101" fmla="*/ 70 h 101"/>
              <a:gd name="T102" fmla="*/ 52 w 133"/>
              <a:gd name="T103" fmla="*/ 20 h 101"/>
              <a:gd name="T104" fmla="*/ 56 w 133"/>
              <a:gd name="T105" fmla="*/ 16 h 101"/>
              <a:gd name="T106" fmla="*/ 60 w 133"/>
              <a:gd name="T107" fmla="*/ 20 h 101"/>
              <a:gd name="T108" fmla="*/ 60 w 133"/>
              <a:gd name="T109" fmla="*/ 70 h 101"/>
              <a:gd name="T110" fmla="*/ 56 w 133"/>
              <a:gd name="T111" fmla="*/ 74 h 101"/>
              <a:gd name="T112" fmla="*/ 37 w 133"/>
              <a:gd name="T113" fmla="*/ 74 h 101"/>
              <a:gd name="T114" fmla="*/ 33 w 133"/>
              <a:gd name="T115" fmla="*/ 70 h 101"/>
              <a:gd name="T116" fmla="*/ 33 w 133"/>
              <a:gd name="T117" fmla="*/ 20 h 101"/>
              <a:gd name="T118" fmla="*/ 37 w 133"/>
              <a:gd name="T119" fmla="*/ 16 h 101"/>
              <a:gd name="T120" fmla="*/ 41 w 133"/>
              <a:gd name="T121" fmla="*/ 20 h 101"/>
              <a:gd name="T122" fmla="*/ 41 w 133"/>
              <a:gd name="T123" fmla="*/ 70 h 101"/>
              <a:gd name="T124" fmla="*/ 37 w 133"/>
              <a:gd name="T125" fmla="*/ 7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" h="101">
                <a:moveTo>
                  <a:pt x="129" y="101"/>
                </a:moveTo>
                <a:cubicBezTo>
                  <a:pt x="4" y="101"/>
                  <a:pt x="4" y="101"/>
                  <a:pt x="4" y="101"/>
                </a:cubicBezTo>
                <a:cubicBezTo>
                  <a:pt x="1" y="101"/>
                  <a:pt x="0" y="99"/>
                  <a:pt x="0" y="97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1" y="0"/>
                  <a:pt x="133" y="1"/>
                  <a:pt x="133" y="4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3" y="99"/>
                  <a:pt x="131" y="101"/>
                  <a:pt x="129" y="101"/>
                </a:cubicBezTo>
                <a:close/>
                <a:moveTo>
                  <a:pt x="8" y="93"/>
                </a:moveTo>
                <a:cubicBezTo>
                  <a:pt x="125" y="93"/>
                  <a:pt x="125" y="93"/>
                  <a:pt x="125" y="93"/>
                </a:cubicBezTo>
                <a:cubicBezTo>
                  <a:pt x="125" y="8"/>
                  <a:pt x="125" y="8"/>
                  <a:pt x="125" y="8"/>
                </a:cubicBezTo>
                <a:cubicBezTo>
                  <a:pt x="8" y="8"/>
                  <a:pt x="8" y="8"/>
                  <a:pt x="8" y="8"/>
                </a:cubicBezTo>
                <a:lnTo>
                  <a:pt x="8" y="93"/>
                </a:lnTo>
                <a:close/>
                <a:moveTo>
                  <a:pt x="112" y="85"/>
                </a:moveTo>
                <a:cubicBezTo>
                  <a:pt x="110" y="85"/>
                  <a:pt x="108" y="83"/>
                  <a:pt x="108" y="81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8" y="18"/>
                  <a:pt x="110" y="16"/>
                  <a:pt x="112" y="16"/>
                </a:cubicBezTo>
                <a:cubicBezTo>
                  <a:pt x="115" y="16"/>
                  <a:pt x="116" y="18"/>
                  <a:pt x="116" y="20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16" y="83"/>
                  <a:pt x="115" y="85"/>
                  <a:pt x="112" y="85"/>
                </a:cubicBezTo>
                <a:close/>
                <a:moveTo>
                  <a:pt x="20" y="85"/>
                </a:moveTo>
                <a:cubicBezTo>
                  <a:pt x="18" y="85"/>
                  <a:pt x="16" y="83"/>
                  <a:pt x="16" y="8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22" y="16"/>
                  <a:pt x="24" y="18"/>
                  <a:pt x="24" y="20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3"/>
                  <a:pt x="22" y="85"/>
                  <a:pt x="20" y="85"/>
                </a:cubicBezTo>
                <a:close/>
                <a:moveTo>
                  <a:pt x="98" y="74"/>
                </a:moveTo>
                <a:cubicBezTo>
                  <a:pt x="96" y="74"/>
                  <a:pt x="94" y="72"/>
                  <a:pt x="94" y="7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18"/>
                  <a:pt x="96" y="16"/>
                  <a:pt x="98" y="16"/>
                </a:cubicBezTo>
                <a:cubicBezTo>
                  <a:pt x="100" y="16"/>
                  <a:pt x="102" y="18"/>
                  <a:pt x="102" y="2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2"/>
                  <a:pt x="100" y="74"/>
                  <a:pt x="98" y="74"/>
                </a:cubicBezTo>
                <a:close/>
                <a:moveTo>
                  <a:pt x="85" y="74"/>
                </a:moveTo>
                <a:cubicBezTo>
                  <a:pt x="83" y="74"/>
                  <a:pt x="81" y="72"/>
                  <a:pt x="81" y="7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18"/>
                  <a:pt x="83" y="16"/>
                  <a:pt x="85" y="16"/>
                </a:cubicBezTo>
                <a:cubicBezTo>
                  <a:pt x="87" y="16"/>
                  <a:pt x="89" y="18"/>
                  <a:pt x="89" y="2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2"/>
                  <a:pt x="87" y="74"/>
                  <a:pt x="85" y="74"/>
                </a:cubicBezTo>
                <a:close/>
                <a:moveTo>
                  <a:pt x="69" y="74"/>
                </a:moveTo>
                <a:cubicBezTo>
                  <a:pt x="67" y="74"/>
                  <a:pt x="65" y="72"/>
                  <a:pt x="65" y="70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8"/>
                  <a:pt x="67" y="16"/>
                  <a:pt x="69" y="16"/>
                </a:cubicBezTo>
                <a:cubicBezTo>
                  <a:pt x="71" y="16"/>
                  <a:pt x="73" y="18"/>
                  <a:pt x="73" y="2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2"/>
                  <a:pt x="71" y="74"/>
                  <a:pt x="69" y="74"/>
                </a:cubicBezTo>
                <a:close/>
                <a:moveTo>
                  <a:pt x="56" y="74"/>
                </a:moveTo>
                <a:cubicBezTo>
                  <a:pt x="54" y="74"/>
                  <a:pt x="52" y="72"/>
                  <a:pt x="52" y="7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18"/>
                  <a:pt x="54" y="16"/>
                  <a:pt x="56" y="16"/>
                </a:cubicBezTo>
                <a:cubicBezTo>
                  <a:pt x="58" y="16"/>
                  <a:pt x="60" y="18"/>
                  <a:pt x="60" y="2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2"/>
                  <a:pt x="58" y="74"/>
                  <a:pt x="56" y="74"/>
                </a:cubicBezTo>
                <a:close/>
                <a:moveTo>
                  <a:pt x="37" y="74"/>
                </a:moveTo>
                <a:cubicBezTo>
                  <a:pt x="34" y="74"/>
                  <a:pt x="33" y="72"/>
                  <a:pt x="33" y="7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18"/>
                  <a:pt x="34" y="16"/>
                  <a:pt x="37" y="16"/>
                </a:cubicBezTo>
                <a:cubicBezTo>
                  <a:pt x="39" y="16"/>
                  <a:pt x="41" y="18"/>
                  <a:pt x="41" y="2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2"/>
                  <a:pt x="39" y="74"/>
                  <a:pt x="37" y="74"/>
                </a:cubicBezTo>
                <a:close/>
              </a:path>
            </a:pathLst>
          </a:custGeom>
          <a:solidFill>
            <a:srgbClr val="00A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2643187" y="3414714"/>
            <a:ext cx="473075" cy="409575"/>
          </a:xfrm>
          <a:custGeom>
            <a:avLst/>
            <a:gdLst>
              <a:gd name="T0" fmla="*/ 84 w 115"/>
              <a:gd name="T1" fmla="*/ 100 h 100"/>
              <a:gd name="T2" fmla="*/ 73 w 115"/>
              <a:gd name="T3" fmla="*/ 88 h 100"/>
              <a:gd name="T4" fmla="*/ 73 w 115"/>
              <a:gd name="T5" fmla="*/ 85 h 100"/>
              <a:gd name="T6" fmla="*/ 43 w 115"/>
              <a:gd name="T7" fmla="*/ 85 h 100"/>
              <a:gd name="T8" fmla="*/ 43 w 115"/>
              <a:gd name="T9" fmla="*/ 88 h 100"/>
              <a:gd name="T10" fmla="*/ 32 w 115"/>
              <a:gd name="T11" fmla="*/ 100 h 100"/>
              <a:gd name="T12" fmla="*/ 20 w 115"/>
              <a:gd name="T13" fmla="*/ 88 h 100"/>
              <a:gd name="T14" fmla="*/ 21 w 115"/>
              <a:gd name="T15" fmla="*/ 84 h 100"/>
              <a:gd name="T16" fmla="*/ 20 w 115"/>
              <a:gd name="T17" fmla="*/ 84 h 100"/>
              <a:gd name="T18" fmla="*/ 13 w 115"/>
              <a:gd name="T19" fmla="*/ 73 h 100"/>
              <a:gd name="T20" fmla="*/ 20 w 115"/>
              <a:gd name="T21" fmla="*/ 63 h 100"/>
              <a:gd name="T22" fmla="*/ 18 w 115"/>
              <a:gd name="T23" fmla="*/ 38 h 100"/>
              <a:gd name="T24" fmla="*/ 18 w 115"/>
              <a:gd name="T25" fmla="*/ 38 h 100"/>
              <a:gd name="T26" fmla="*/ 15 w 115"/>
              <a:gd name="T27" fmla="*/ 12 h 100"/>
              <a:gd name="T28" fmla="*/ 3 w 115"/>
              <a:gd name="T29" fmla="*/ 8 h 100"/>
              <a:gd name="T30" fmla="*/ 0 w 115"/>
              <a:gd name="T31" fmla="*/ 3 h 100"/>
              <a:gd name="T32" fmla="*/ 5 w 115"/>
              <a:gd name="T33" fmla="*/ 0 h 100"/>
              <a:gd name="T34" fmla="*/ 20 w 115"/>
              <a:gd name="T35" fmla="*/ 5 h 100"/>
              <a:gd name="T36" fmla="*/ 23 w 115"/>
              <a:gd name="T37" fmla="*/ 9 h 100"/>
              <a:gd name="T38" fmla="*/ 24 w 115"/>
              <a:gd name="T39" fmla="*/ 20 h 100"/>
              <a:gd name="T40" fmla="*/ 105 w 115"/>
              <a:gd name="T41" fmla="*/ 32 h 100"/>
              <a:gd name="T42" fmla="*/ 106 w 115"/>
              <a:gd name="T43" fmla="*/ 28 h 100"/>
              <a:gd name="T44" fmla="*/ 111 w 115"/>
              <a:gd name="T45" fmla="*/ 25 h 100"/>
              <a:gd name="T46" fmla="*/ 114 w 115"/>
              <a:gd name="T47" fmla="*/ 30 h 100"/>
              <a:gd name="T48" fmla="*/ 108 w 115"/>
              <a:gd name="T49" fmla="*/ 50 h 100"/>
              <a:gd name="T50" fmla="*/ 108 w 115"/>
              <a:gd name="T51" fmla="*/ 51 h 100"/>
              <a:gd name="T52" fmla="*/ 107 w 115"/>
              <a:gd name="T53" fmla="*/ 52 h 100"/>
              <a:gd name="T54" fmla="*/ 103 w 115"/>
              <a:gd name="T55" fmla="*/ 67 h 100"/>
              <a:gd name="T56" fmla="*/ 99 w 115"/>
              <a:gd name="T57" fmla="*/ 70 h 100"/>
              <a:gd name="T58" fmla="*/ 26 w 115"/>
              <a:gd name="T59" fmla="*/ 70 h 100"/>
              <a:gd name="T60" fmla="*/ 25 w 115"/>
              <a:gd name="T61" fmla="*/ 70 h 100"/>
              <a:gd name="T62" fmla="*/ 24 w 115"/>
              <a:gd name="T63" fmla="*/ 70 h 100"/>
              <a:gd name="T64" fmla="*/ 21 w 115"/>
              <a:gd name="T65" fmla="*/ 73 h 100"/>
              <a:gd name="T66" fmla="*/ 23 w 115"/>
              <a:gd name="T67" fmla="*/ 76 h 100"/>
              <a:gd name="T68" fmla="*/ 25 w 115"/>
              <a:gd name="T69" fmla="*/ 77 h 100"/>
              <a:gd name="T70" fmla="*/ 26 w 115"/>
              <a:gd name="T71" fmla="*/ 77 h 100"/>
              <a:gd name="T72" fmla="*/ 101 w 115"/>
              <a:gd name="T73" fmla="*/ 77 h 100"/>
              <a:gd name="T74" fmla="*/ 105 w 115"/>
              <a:gd name="T75" fmla="*/ 81 h 100"/>
              <a:gd name="T76" fmla="*/ 101 w 115"/>
              <a:gd name="T77" fmla="*/ 85 h 100"/>
              <a:gd name="T78" fmla="*/ 95 w 115"/>
              <a:gd name="T79" fmla="*/ 85 h 100"/>
              <a:gd name="T80" fmla="*/ 96 w 115"/>
              <a:gd name="T81" fmla="*/ 88 h 100"/>
              <a:gd name="T82" fmla="*/ 84 w 115"/>
              <a:gd name="T83" fmla="*/ 100 h 100"/>
              <a:gd name="T84" fmla="*/ 84 w 115"/>
              <a:gd name="T85" fmla="*/ 85 h 100"/>
              <a:gd name="T86" fmla="*/ 81 w 115"/>
              <a:gd name="T87" fmla="*/ 88 h 100"/>
              <a:gd name="T88" fmla="*/ 84 w 115"/>
              <a:gd name="T89" fmla="*/ 92 h 100"/>
              <a:gd name="T90" fmla="*/ 88 w 115"/>
              <a:gd name="T91" fmla="*/ 88 h 100"/>
              <a:gd name="T92" fmla="*/ 84 w 115"/>
              <a:gd name="T93" fmla="*/ 85 h 100"/>
              <a:gd name="T94" fmla="*/ 32 w 115"/>
              <a:gd name="T95" fmla="*/ 85 h 100"/>
              <a:gd name="T96" fmla="*/ 28 w 115"/>
              <a:gd name="T97" fmla="*/ 88 h 100"/>
              <a:gd name="T98" fmla="*/ 32 w 115"/>
              <a:gd name="T99" fmla="*/ 92 h 100"/>
              <a:gd name="T100" fmla="*/ 35 w 115"/>
              <a:gd name="T101" fmla="*/ 88 h 100"/>
              <a:gd name="T102" fmla="*/ 32 w 115"/>
              <a:gd name="T103" fmla="*/ 85 h 100"/>
              <a:gd name="T104" fmla="*/ 28 w 115"/>
              <a:gd name="T105" fmla="*/ 62 h 100"/>
              <a:gd name="T106" fmla="*/ 96 w 115"/>
              <a:gd name="T107" fmla="*/ 62 h 100"/>
              <a:gd name="T108" fmla="*/ 99 w 115"/>
              <a:gd name="T109" fmla="*/ 53 h 100"/>
              <a:gd name="T110" fmla="*/ 26 w 115"/>
              <a:gd name="T111" fmla="*/ 42 h 100"/>
              <a:gd name="T112" fmla="*/ 28 w 115"/>
              <a:gd name="T113" fmla="*/ 62 h 100"/>
              <a:gd name="T114" fmla="*/ 25 w 115"/>
              <a:gd name="T115" fmla="*/ 34 h 100"/>
              <a:gd name="T116" fmla="*/ 101 w 115"/>
              <a:gd name="T117" fmla="*/ 45 h 100"/>
              <a:gd name="T118" fmla="*/ 103 w 115"/>
              <a:gd name="T119" fmla="*/ 40 h 100"/>
              <a:gd name="T120" fmla="*/ 25 w 115"/>
              <a:gd name="T121" fmla="*/ 28 h 100"/>
              <a:gd name="T122" fmla="*/ 25 w 115"/>
              <a:gd name="T123" fmla="*/ 3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" h="100">
                <a:moveTo>
                  <a:pt x="84" y="100"/>
                </a:moveTo>
                <a:cubicBezTo>
                  <a:pt x="78" y="100"/>
                  <a:pt x="73" y="94"/>
                  <a:pt x="73" y="88"/>
                </a:cubicBezTo>
                <a:cubicBezTo>
                  <a:pt x="73" y="87"/>
                  <a:pt x="73" y="86"/>
                  <a:pt x="7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6"/>
                  <a:pt x="43" y="87"/>
                  <a:pt x="43" y="88"/>
                </a:cubicBezTo>
                <a:cubicBezTo>
                  <a:pt x="43" y="94"/>
                  <a:pt x="38" y="100"/>
                  <a:pt x="32" y="100"/>
                </a:cubicBezTo>
                <a:cubicBezTo>
                  <a:pt x="25" y="100"/>
                  <a:pt x="20" y="94"/>
                  <a:pt x="20" y="88"/>
                </a:cubicBezTo>
                <a:cubicBezTo>
                  <a:pt x="20" y="87"/>
                  <a:pt x="20" y="85"/>
                  <a:pt x="21" y="84"/>
                </a:cubicBezTo>
                <a:cubicBezTo>
                  <a:pt x="21" y="84"/>
                  <a:pt x="20" y="84"/>
                  <a:pt x="20" y="84"/>
                </a:cubicBezTo>
                <a:cubicBezTo>
                  <a:pt x="16" y="82"/>
                  <a:pt x="13" y="78"/>
                  <a:pt x="13" y="73"/>
                </a:cubicBezTo>
                <a:cubicBezTo>
                  <a:pt x="13" y="69"/>
                  <a:pt x="16" y="64"/>
                  <a:pt x="20" y="63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5" y="12"/>
                  <a:pt x="15" y="12"/>
                  <a:pt x="15" y="12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6"/>
                  <a:pt x="23" y="7"/>
                  <a:pt x="23" y="9"/>
                </a:cubicBezTo>
                <a:cubicBezTo>
                  <a:pt x="24" y="20"/>
                  <a:pt x="24" y="20"/>
                  <a:pt x="24" y="20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7" y="26"/>
                  <a:pt x="109" y="24"/>
                  <a:pt x="111" y="25"/>
                </a:cubicBezTo>
                <a:cubicBezTo>
                  <a:pt x="114" y="26"/>
                  <a:pt x="115" y="28"/>
                  <a:pt x="114" y="3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8" y="51"/>
                </a:cubicBezTo>
                <a:cubicBezTo>
                  <a:pt x="108" y="51"/>
                  <a:pt x="108" y="52"/>
                  <a:pt x="107" y="52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3" y="69"/>
                  <a:pt x="101" y="70"/>
                  <a:pt x="99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70"/>
                  <a:pt x="25" y="70"/>
                  <a:pt x="25" y="70"/>
                </a:cubicBezTo>
                <a:cubicBezTo>
                  <a:pt x="25" y="70"/>
                  <a:pt x="24" y="70"/>
                  <a:pt x="24" y="70"/>
                </a:cubicBezTo>
                <a:cubicBezTo>
                  <a:pt x="22" y="70"/>
                  <a:pt x="21" y="71"/>
                  <a:pt x="21" y="73"/>
                </a:cubicBezTo>
                <a:cubicBezTo>
                  <a:pt x="21" y="75"/>
                  <a:pt x="22" y="76"/>
                  <a:pt x="23" y="76"/>
                </a:cubicBezTo>
                <a:cubicBezTo>
                  <a:pt x="24" y="77"/>
                  <a:pt x="24" y="77"/>
                  <a:pt x="25" y="77"/>
                </a:cubicBezTo>
                <a:cubicBezTo>
                  <a:pt x="25" y="77"/>
                  <a:pt x="26" y="77"/>
                  <a:pt x="26" y="77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3" y="77"/>
                  <a:pt x="105" y="78"/>
                  <a:pt x="105" y="81"/>
                </a:cubicBezTo>
                <a:cubicBezTo>
                  <a:pt x="105" y="83"/>
                  <a:pt x="103" y="85"/>
                  <a:pt x="101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6" y="86"/>
                  <a:pt x="96" y="87"/>
                  <a:pt x="96" y="88"/>
                </a:cubicBezTo>
                <a:cubicBezTo>
                  <a:pt x="96" y="94"/>
                  <a:pt x="91" y="100"/>
                  <a:pt x="84" y="100"/>
                </a:cubicBezTo>
                <a:close/>
                <a:moveTo>
                  <a:pt x="84" y="85"/>
                </a:moveTo>
                <a:cubicBezTo>
                  <a:pt x="82" y="85"/>
                  <a:pt x="81" y="86"/>
                  <a:pt x="81" y="88"/>
                </a:cubicBezTo>
                <a:cubicBezTo>
                  <a:pt x="81" y="90"/>
                  <a:pt x="82" y="92"/>
                  <a:pt x="84" y="92"/>
                </a:cubicBezTo>
                <a:cubicBezTo>
                  <a:pt x="86" y="92"/>
                  <a:pt x="88" y="90"/>
                  <a:pt x="88" y="88"/>
                </a:cubicBezTo>
                <a:cubicBezTo>
                  <a:pt x="88" y="86"/>
                  <a:pt x="86" y="85"/>
                  <a:pt x="84" y="85"/>
                </a:cubicBezTo>
                <a:close/>
                <a:moveTo>
                  <a:pt x="32" y="85"/>
                </a:moveTo>
                <a:cubicBezTo>
                  <a:pt x="30" y="85"/>
                  <a:pt x="28" y="86"/>
                  <a:pt x="28" y="88"/>
                </a:cubicBezTo>
                <a:cubicBezTo>
                  <a:pt x="28" y="90"/>
                  <a:pt x="30" y="92"/>
                  <a:pt x="32" y="92"/>
                </a:cubicBezTo>
                <a:cubicBezTo>
                  <a:pt x="34" y="92"/>
                  <a:pt x="35" y="90"/>
                  <a:pt x="35" y="88"/>
                </a:cubicBezTo>
                <a:cubicBezTo>
                  <a:pt x="35" y="86"/>
                  <a:pt x="34" y="85"/>
                  <a:pt x="32" y="85"/>
                </a:cubicBezTo>
                <a:close/>
                <a:moveTo>
                  <a:pt x="28" y="62"/>
                </a:moveTo>
                <a:cubicBezTo>
                  <a:pt x="96" y="62"/>
                  <a:pt x="96" y="62"/>
                  <a:pt x="96" y="62"/>
                </a:cubicBezTo>
                <a:cubicBezTo>
                  <a:pt x="99" y="53"/>
                  <a:pt x="99" y="53"/>
                  <a:pt x="99" y="53"/>
                </a:cubicBezTo>
                <a:cubicBezTo>
                  <a:pt x="26" y="42"/>
                  <a:pt x="26" y="42"/>
                  <a:pt x="26" y="42"/>
                </a:cubicBezTo>
                <a:lnTo>
                  <a:pt x="28" y="62"/>
                </a:lnTo>
                <a:close/>
                <a:moveTo>
                  <a:pt x="25" y="34"/>
                </a:moveTo>
                <a:cubicBezTo>
                  <a:pt x="101" y="45"/>
                  <a:pt x="101" y="45"/>
                  <a:pt x="101" y="45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25" y="28"/>
                  <a:pt x="25" y="28"/>
                  <a:pt x="25" y="28"/>
                </a:cubicBezTo>
                <a:lnTo>
                  <a:pt x="25" y="34"/>
                </a:lnTo>
                <a:close/>
              </a:path>
            </a:pathLst>
          </a:custGeom>
          <a:solidFill>
            <a:srgbClr val="00A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2705099" y="4873627"/>
            <a:ext cx="344487" cy="403225"/>
          </a:xfrm>
          <a:custGeom>
            <a:avLst/>
            <a:gdLst>
              <a:gd name="T0" fmla="*/ 50 w 84"/>
              <a:gd name="T1" fmla="*/ 99 h 99"/>
              <a:gd name="T2" fmla="*/ 16 w 84"/>
              <a:gd name="T3" fmla="*/ 65 h 99"/>
              <a:gd name="T4" fmla="*/ 16 w 84"/>
              <a:gd name="T5" fmla="*/ 59 h 99"/>
              <a:gd name="T6" fmla="*/ 4 w 84"/>
              <a:gd name="T7" fmla="*/ 59 h 99"/>
              <a:gd name="T8" fmla="*/ 0 w 84"/>
              <a:gd name="T9" fmla="*/ 55 h 99"/>
              <a:gd name="T10" fmla="*/ 4 w 84"/>
              <a:gd name="T11" fmla="*/ 51 h 99"/>
              <a:gd name="T12" fmla="*/ 16 w 84"/>
              <a:gd name="T13" fmla="*/ 51 h 99"/>
              <a:gd name="T14" fmla="*/ 16 w 84"/>
              <a:gd name="T15" fmla="*/ 47 h 99"/>
              <a:gd name="T16" fmla="*/ 4 w 84"/>
              <a:gd name="T17" fmla="*/ 47 h 99"/>
              <a:gd name="T18" fmla="*/ 0 w 84"/>
              <a:gd name="T19" fmla="*/ 43 h 99"/>
              <a:gd name="T20" fmla="*/ 4 w 84"/>
              <a:gd name="T21" fmla="*/ 39 h 99"/>
              <a:gd name="T22" fmla="*/ 16 w 84"/>
              <a:gd name="T23" fmla="*/ 39 h 99"/>
              <a:gd name="T24" fmla="*/ 16 w 84"/>
              <a:gd name="T25" fmla="*/ 33 h 99"/>
              <a:gd name="T26" fmla="*/ 50 w 84"/>
              <a:gd name="T27" fmla="*/ 0 h 99"/>
              <a:gd name="T28" fmla="*/ 84 w 84"/>
              <a:gd name="T29" fmla="*/ 33 h 99"/>
              <a:gd name="T30" fmla="*/ 80 w 84"/>
              <a:gd name="T31" fmla="*/ 38 h 99"/>
              <a:gd name="T32" fmla="*/ 76 w 84"/>
              <a:gd name="T33" fmla="*/ 33 h 99"/>
              <a:gd name="T34" fmla="*/ 50 w 84"/>
              <a:gd name="T35" fmla="*/ 8 h 99"/>
              <a:gd name="T36" fmla="*/ 24 w 84"/>
              <a:gd name="T37" fmla="*/ 33 h 99"/>
              <a:gd name="T38" fmla="*/ 24 w 84"/>
              <a:gd name="T39" fmla="*/ 39 h 99"/>
              <a:gd name="T40" fmla="*/ 52 w 84"/>
              <a:gd name="T41" fmla="*/ 39 h 99"/>
              <a:gd name="T42" fmla="*/ 56 w 84"/>
              <a:gd name="T43" fmla="*/ 43 h 99"/>
              <a:gd name="T44" fmla="*/ 52 w 84"/>
              <a:gd name="T45" fmla="*/ 47 h 99"/>
              <a:gd name="T46" fmla="*/ 24 w 84"/>
              <a:gd name="T47" fmla="*/ 47 h 99"/>
              <a:gd name="T48" fmla="*/ 24 w 84"/>
              <a:gd name="T49" fmla="*/ 51 h 99"/>
              <a:gd name="T50" fmla="*/ 44 w 84"/>
              <a:gd name="T51" fmla="*/ 51 h 99"/>
              <a:gd name="T52" fmla="*/ 48 w 84"/>
              <a:gd name="T53" fmla="*/ 55 h 99"/>
              <a:gd name="T54" fmla="*/ 44 w 84"/>
              <a:gd name="T55" fmla="*/ 59 h 99"/>
              <a:gd name="T56" fmla="*/ 24 w 84"/>
              <a:gd name="T57" fmla="*/ 59 h 99"/>
              <a:gd name="T58" fmla="*/ 24 w 84"/>
              <a:gd name="T59" fmla="*/ 65 h 99"/>
              <a:gd name="T60" fmla="*/ 50 w 84"/>
              <a:gd name="T61" fmla="*/ 91 h 99"/>
              <a:gd name="T62" fmla="*/ 76 w 84"/>
              <a:gd name="T63" fmla="*/ 65 h 99"/>
              <a:gd name="T64" fmla="*/ 80 w 84"/>
              <a:gd name="T65" fmla="*/ 61 h 99"/>
              <a:gd name="T66" fmla="*/ 84 w 84"/>
              <a:gd name="T67" fmla="*/ 65 h 99"/>
              <a:gd name="T68" fmla="*/ 50 w 84"/>
              <a:gd name="T6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99">
                <a:moveTo>
                  <a:pt x="50" y="99"/>
                </a:moveTo>
                <a:cubicBezTo>
                  <a:pt x="31" y="99"/>
                  <a:pt x="16" y="84"/>
                  <a:pt x="16" y="65"/>
                </a:cubicBezTo>
                <a:cubicBezTo>
                  <a:pt x="16" y="59"/>
                  <a:pt x="16" y="59"/>
                  <a:pt x="16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58"/>
                  <a:pt x="0" y="55"/>
                </a:cubicBezTo>
                <a:cubicBezTo>
                  <a:pt x="0" y="53"/>
                  <a:pt x="2" y="51"/>
                  <a:pt x="4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47"/>
                  <a:pt x="16" y="47"/>
                  <a:pt x="16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2" y="47"/>
                  <a:pt x="0" y="46"/>
                  <a:pt x="0" y="43"/>
                </a:cubicBezTo>
                <a:cubicBezTo>
                  <a:pt x="0" y="41"/>
                  <a:pt x="2" y="39"/>
                  <a:pt x="4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15"/>
                  <a:pt x="31" y="0"/>
                  <a:pt x="50" y="0"/>
                </a:cubicBezTo>
                <a:cubicBezTo>
                  <a:pt x="69" y="0"/>
                  <a:pt x="84" y="15"/>
                  <a:pt x="84" y="33"/>
                </a:cubicBezTo>
                <a:cubicBezTo>
                  <a:pt x="84" y="36"/>
                  <a:pt x="82" y="38"/>
                  <a:pt x="80" y="38"/>
                </a:cubicBezTo>
                <a:cubicBezTo>
                  <a:pt x="78" y="38"/>
                  <a:pt x="76" y="36"/>
                  <a:pt x="76" y="33"/>
                </a:cubicBezTo>
                <a:cubicBezTo>
                  <a:pt x="76" y="19"/>
                  <a:pt x="64" y="8"/>
                  <a:pt x="50" y="8"/>
                </a:cubicBezTo>
                <a:cubicBezTo>
                  <a:pt x="36" y="8"/>
                  <a:pt x="24" y="19"/>
                  <a:pt x="24" y="33"/>
                </a:cubicBezTo>
                <a:cubicBezTo>
                  <a:pt x="24" y="39"/>
                  <a:pt x="24" y="39"/>
                  <a:pt x="24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1"/>
                  <a:pt x="56" y="43"/>
                </a:cubicBezTo>
                <a:cubicBezTo>
                  <a:pt x="56" y="46"/>
                  <a:pt x="54" y="47"/>
                  <a:pt x="52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51"/>
                  <a:pt x="24" y="51"/>
                  <a:pt x="2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6" y="51"/>
                  <a:pt x="48" y="53"/>
                  <a:pt x="48" y="55"/>
                </a:cubicBezTo>
                <a:cubicBezTo>
                  <a:pt x="48" y="58"/>
                  <a:pt x="46" y="59"/>
                  <a:pt x="44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79"/>
                  <a:pt x="36" y="91"/>
                  <a:pt x="50" y="91"/>
                </a:cubicBezTo>
                <a:cubicBezTo>
                  <a:pt x="64" y="91"/>
                  <a:pt x="76" y="79"/>
                  <a:pt x="76" y="65"/>
                </a:cubicBezTo>
                <a:cubicBezTo>
                  <a:pt x="76" y="63"/>
                  <a:pt x="78" y="61"/>
                  <a:pt x="80" y="61"/>
                </a:cubicBezTo>
                <a:cubicBezTo>
                  <a:pt x="82" y="61"/>
                  <a:pt x="84" y="63"/>
                  <a:pt x="84" y="65"/>
                </a:cubicBezTo>
                <a:cubicBezTo>
                  <a:pt x="84" y="84"/>
                  <a:pt x="69" y="99"/>
                  <a:pt x="50" y="99"/>
                </a:cubicBezTo>
                <a:close/>
              </a:path>
            </a:pathLst>
          </a:custGeom>
          <a:solidFill>
            <a:srgbClr val="00A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" name="Picture Placeholder 3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6746" r="29584" b="25631"/>
          <a:stretch/>
        </p:blipFill>
        <p:spPr/>
      </p:pic>
    </p:spTree>
    <p:extLst>
      <p:ext uri="{BB962C8B-B14F-4D97-AF65-F5344CB8AC3E}">
        <p14:creationId xmlns:p14="http://schemas.microsoft.com/office/powerpoint/2010/main" val="40765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hteck 4"/>
          <p:cNvSpPr>
            <a:spLocks noChangeAspect="1"/>
          </p:cNvSpPr>
          <p:nvPr/>
        </p:nvSpPr>
        <p:spPr>
          <a:xfrm>
            <a:off x="6900575" y="1"/>
            <a:ext cx="188147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de-DE" dirty="0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81556" y="237002"/>
            <a:ext cx="6913466" cy="3851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Innovation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en-GB" dirty="0"/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761256" y="1120834"/>
            <a:ext cx="7948538" cy="607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12713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7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Innovation success</a:t>
            </a:r>
            <a:endParaRPr lang="en-GB" dirty="0" smtClean="0"/>
          </a:p>
        </p:txBody>
      </p:sp>
      <p:pic>
        <p:nvPicPr>
          <p:cNvPr id="85" name="Picture Placeholder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2" y="3448519"/>
            <a:ext cx="1908563" cy="1907941"/>
          </a:xfrm>
          <a:prstGeom prst="ellipse">
            <a:avLst/>
          </a:prstGeom>
        </p:spPr>
      </p:pic>
      <p:pic>
        <p:nvPicPr>
          <p:cNvPr id="86" name="Picture Placeholder 2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3434908"/>
            <a:ext cx="1908721" cy="1907941"/>
          </a:xfrm>
          <a:prstGeom prst="ellipse">
            <a:avLst/>
          </a:prstGeom>
        </p:spPr>
      </p:pic>
      <p:sp>
        <p:nvSpPr>
          <p:cNvPr id="87" name="TextBox 18"/>
          <p:cNvSpPr txBox="1"/>
          <p:nvPr/>
        </p:nvSpPr>
        <p:spPr>
          <a:xfrm>
            <a:off x="559533" y="5480897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Energy storage</a:t>
            </a:r>
          </a:p>
        </p:txBody>
      </p:sp>
      <p:sp>
        <p:nvSpPr>
          <p:cNvPr id="88" name="TextBox 19"/>
          <p:cNvSpPr txBox="1"/>
          <p:nvPr/>
        </p:nvSpPr>
        <p:spPr>
          <a:xfrm>
            <a:off x="2692884" y="5480897"/>
            <a:ext cx="1908563" cy="432670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Smart Electric Grid</a:t>
            </a:r>
          </a:p>
        </p:txBody>
      </p:sp>
      <p:sp>
        <p:nvSpPr>
          <p:cNvPr id="89" name="TextBox 20"/>
          <p:cNvSpPr txBox="1"/>
          <p:nvPr/>
        </p:nvSpPr>
        <p:spPr>
          <a:xfrm>
            <a:off x="4826236" y="5480897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Smart and efficient buildings and cities</a:t>
            </a:r>
          </a:p>
        </p:txBody>
      </p:sp>
      <p:pic>
        <p:nvPicPr>
          <p:cNvPr id="90" name="Imagen 1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65" y="3448520"/>
            <a:ext cx="1908533" cy="1907941"/>
          </a:xfrm>
          <a:prstGeom prst="ellipse">
            <a:avLst/>
          </a:prstGeom>
        </p:spPr>
      </p:pic>
      <p:sp>
        <p:nvSpPr>
          <p:cNvPr id="91" name="TextBox 26"/>
          <p:cNvSpPr txBox="1"/>
          <p:nvPr/>
        </p:nvSpPr>
        <p:spPr>
          <a:xfrm>
            <a:off x="559613" y="2089983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HYMES</a:t>
            </a:r>
          </a:p>
          <a:p>
            <a:pPr algn="ctr"/>
            <a:r>
              <a:rPr lang="en-GB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Hydroelectric mechanical energy storage</a:t>
            </a:r>
          </a:p>
        </p:txBody>
      </p:sp>
      <p:sp>
        <p:nvSpPr>
          <p:cNvPr id="92" name="TextBox 27"/>
          <p:cNvSpPr txBox="1"/>
          <p:nvPr/>
        </p:nvSpPr>
        <p:spPr>
          <a:xfrm>
            <a:off x="2692884" y="2089983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MrCySeMoL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tool</a:t>
            </a:r>
          </a:p>
        </p:txBody>
      </p:sp>
      <p:sp>
        <p:nvSpPr>
          <p:cNvPr id="93" name="TextBox 28"/>
          <p:cNvSpPr txBox="1"/>
          <p:nvPr/>
        </p:nvSpPr>
        <p:spPr>
          <a:xfrm>
            <a:off x="4826236" y="2089983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Active Substations</a:t>
            </a:r>
          </a:p>
          <a:p>
            <a:pPr algn="ctr"/>
            <a:r>
              <a:rPr lang="en-GB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monitoring</a:t>
            </a:r>
          </a:p>
        </p:txBody>
      </p:sp>
      <p:sp>
        <p:nvSpPr>
          <p:cNvPr id="94" name="Textfeld 31"/>
          <p:cNvSpPr txBox="1">
            <a:spLocks noChangeAspect="1"/>
          </p:cNvSpPr>
          <p:nvPr/>
        </p:nvSpPr>
        <p:spPr>
          <a:xfrm>
            <a:off x="7061492" y="3807610"/>
            <a:ext cx="1568527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1000" dirty="0">
                <a:latin typeface="Arial"/>
                <a:cs typeface="Arial"/>
              </a:rPr>
              <a:t>Manufacturing </a:t>
            </a:r>
            <a:r>
              <a:rPr lang="en-GB" sz="1000" dirty="0">
                <a:latin typeface="Arial"/>
                <a:cs typeface="Arial"/>
              </a:rPr>
              <a:t>facilities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en-GB" sz="1000" dirty="0">
                <a:latin typeface="Arial"/>
                <a:cs typeface="Arial"/>
              </a:rPr>
              <a:t>constructed</a:t>
            </a:r>
          </a:p>
        </p:txBody>
      </p:sp>
      <p:sp>
        <p:nvSpPr>
          <p:cNvPr id="95" name="Textfeld 33"/>
          <p:cNvSpPr txBox="1">
            <a:spLocks noChangeAspect="1"/>
          </p:cNvSpPr>
          <p:nvPr/>
        </p:nvSpPr>
        <p:spPr>
          <a:xfrm>
            <a:off x="7288453" y="2101636"/>
            <a:ext cx="1340199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1000" dirty="0">
                <a:latin typeface="Arial"/>
                <a:cs typeface="Arial"/>
              </a:rPr>
              <a:t>Patents </a:t>
            </a:r>
            <a:r>
              <a:rPr lang="en-GB" sz="1000" dirty="0">
                <a:latin typeface="Arial"/>
                <a:cs typeface="Arial"/>
              </a:rPr>
              <a:t>filed</a:t>
            </a:r>
          </a:p>
        </p:txBody>
      </p:sp>
      <p:sp>
        <p:nvSpPr>
          <p:cNvPr id="96" name="Textfeld 35"/>
          <p:cNvSpPr txBox="1">
            <a:spLocks noChangeAspect="1"/>
          </p:cNvSpPr>
          <p:nvPr/>
        </p:nvSpPr>
        <p:spPr>
          <a:xfrm>
            <a:off x="6761377" y="5697231"/>
            <a:ext cx="1905924" cy="379177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en-GB" sz="1000" dirty="0">
                <a:latin typeface="Arial"/>
                <a:cs typeface="Arial"/>
              </a:rPr>
              <a:t>Billion euros in project costs</a:t>
            </a:r>
          </a:p>
        </p:txBody>
      </p:sp>
      <p:sp>
        <p:nvSpPr>
          <p:cNvPr id="97" name="Textfeld 37"/>
          <p:cNvSpPr txBox="1">
            <a:spLocks noChangeAspect="1"/>
          </p:cNvSpPr>
          <p:nvPr/>
        </p:nvSpPr>
        <p:spPr>
          <a:xfrm>
            <a:off x="7103532" y="1271818"/>
            <a:ext cx="1537161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en-GB" sz="1000" dirty="0">
                <a:latin typeface="Arial"/>
                <a:cs typeface="Arial"/>
              </a:rPr>
              <a:t>Project partners across Europe</a:t>
            </a:r>
          </a:p>
        </p:txBody>
      </p:sp>
      <p:sp>
        <p:nvSpPr>
          <p:cNvPr id="98" name="Textfeld 39"/>
          <p:cNvSpPr txBox="1">
            <a:spLocks noChangeAspect="1"/>
          </p:cNvSpPr>
          <p:nvPr/>
        </p:nvSpPr>
        <p:spPr>
          <a:xfrm>
            <a:off x="6734768" y="4760787"/>
            <a:ext cx="1905924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en-GB" sz="1000" dirty="0">
                <a:latin typeface="Arial"/>
                <a:cs typeface="Arial"/>
              </a:rPr>
              <a:t>Million euros of </a:t>
            </a:r>
            <a:br>
              <a:rPr lang="en-GB" sz="1000" dirty="0">
                <a:latin typeface="Arial"/>
                <a:cs typeface="Arial"/>
              </a:rPr>
            </a:br>
            <a:r>
              <a:rPr lang="en-GB" sz="1000" dirty="0">
                <a:latin typeface="Arial"/>
                <a:cs typeface="Arial"/>
              </a:rPr>
              <a:t>EIT InnoEnergy investment</a:t>
            </a:r>
          </a:p>
        </p:txBody>
      </p:sp>
      <p:sp>
        <p:nvSpPr>
          <p:cNvPr id="99" name="Textfeld 33"/>
          <p:cNvSpPr txBox="1">
            <a:spLocks noChangeAspect="1"/>
          </p:cNvSpPr>
          <p:nvPr/>
        </p:nvSpPr>
        <p:spPr>
          <a:xfrm>
            <a:off x="7304271" y="2866457"/>
            <a:ext cx="1325749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en-GB" sz="1000" dirty="0">
                <a:latin typeface="Arial"/>
                <a:cs typeface="Arial"/>
              </a:rPr>
              <a:t>Products and services supported</a:t>
            </a:r>
          </a:p>
        </p:txBody>
      </p:sp>
      <p:grpSp>
        <p:nvGrpSpPr>
          <p:cNvPr id="100" name="Group 8"/>
          <p:cNvGrpSpPr/>
          <p:nvPr/>
        </p:nvGrpSpPr>
        <p:grpSpPr>
          <a:xfrm>
            <a:off x="7287897" y="753023"/>
            <a:ext cx="1359904" cy="5887243"/>
            <a:chOff x="10365009" y="1071315"/>
            <a:chExt cx="1934085" cy="8375693"/>
          </a:xfrm>
        </p:grpSpPr>
        <p:sp>
          <p:nvSpPr>
            <p:cNvPr id="101" name="Textfeld 30"/>
            <p:cNvSpPr txBox="1">
              <a:spLocks noChangeAspect="1"/>
            </p:cNvSpPr>
            <p:nvPr/>
          </p:nvSpPr>
          <p:spPr>
            <a:xfrm>
              <a:off x="10715567" y="4529788"/>
              <a:ext cx="1545228" cy="115212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2" name="Textfeld 32"/>
            <p:cNvSpPr txBox="1">
              <a:spLocks noChangeAspect="1"/>
            </p:cNvSpPr>
            <p:nvPr/>
          </p:nvSpPr>
          <p:spPr>
            <a:xfrm>
              <a:off x="10736577" y="2251885"/>
              <a:ext cx="1552408" cy="115212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</a:t>
              </a:r>
            </a:p>
          </p:txBody>
        </p:sp>
        <p:sp>
          <p:nvSpPr>
            <p:cNvPr id="103" name="Textfeld 34"/>
            <p:cNvSpPr txBox="1">
              <a:spLocks noChangeAspect="1"/>
            </p:cNvSpPr>
            <p:nvPr/>
          </p:nvSpPr>
          <p:spPr>
            <a:xfrm>
              <a:off x="10431121" y="7273875"/>
              <a:ext cx="1830464" cy="115212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</a:p>
          </p:txBody>
        </p:sp>
        <p:sp>
          <p:nvSpPr>
            <p:cNvPr id="104" name="Textfeld 36"/>
            <p:cNvSpPr txBox="1">
              <a:spLocks noChangeAspect="1"/>
            </p:cNvSpPr>
            <p:nvPr/>
          </p:nvSpPr>
          <p:spPr>
            <a:xfrm>
              <a:off x="10521571" y="1071315"/>
              <a:ext cx="1767413" cy="115212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</a:p>
          </p:txBody>
        </p:sp>
        <p:sp>
          <p:nvSpPr>
            <p:cNvPr id="105" name="Textfeld 38"/>
            <p:cNvSpPr txBox="1">
              <a:spLocks noChangeAspect="1"/>
            </p:cNvSpPr>
            <p:nvPr/>
          </p:nvSpPr>
          <p:spPr>
            <a:xfrm>
              <a:off x="10365009" y="5958507"/>
              <a:ext cx="1887333" cy="9325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 </a:t>
              </a:r>
            </a:p>
          </p:txBody>
        </p:sp>
        <p:sp>
          <p:nvSpPr>
            <p:cNvPr id="106" name="Textfeld 32"/>
            <p:cNvSpPr txBox="1">
              <a:spLocks noChangeAspect="1"/>
            </p:cNvSpPr>
            <p:nvPr/>
          </p:nvSpPr>
          <p:spPr>
            <a:xfrm>
              <a:off x="10726467" y="3225415"/>
              <a:ext cx="1572627" cy="115212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</a:t>
              </a:r>
            </a:p>
          </p:txBody>
        </p:sp>
        <p:sp>
          <p:nvSpPr>
            <p:cNvPr id="107" name="Textfeld 30"/>
            <p:cNvSpPr txBox="1">
              <a:spLocks noChangeAspect="1"/>
            </p:cNvSpPr>
            <p:nvPr/>
          </p:nvSpPr>
          <p:spPr>
            <a:xfrm>
              <a:off x="10716357" y="8294880"/>
              <a:ext cx="1535985" cy="115212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>
                <a:spcAft>
                  <a:spcPts val="422"/>
                </a:spcAft>
              </a:pPr>
              <a:r>
                <a:rPr lang="de-DE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8" name="Rectangle 7"/>
          <p:cNvSpPr>
            <a:spLocks noChangeAspect="1"/>
          </p:cNvSpPr>
          <p:nvPr/>
        </p:nvSpPr>
        <p:spPr>
          <a:xfrm>
            <a:off x="6820235" y="6364620"/>
            <a:ext cx="1820458" cy="372686"/>
          </a:xfrm>
          <a:prstGeom prst="rect">
            <a:avLst/>
          </a:prstGeom>
        </p:spPr>
        <p:txBody>
          <a:bodyPr wrap="square" lIns="64282" tIns="32141" rIns="64282" bIns="32141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Billion euros in </a:t>
            </a:r>
          </a:p>
          <a:p>
            <a:pPr algn="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forecasted sales</a:t>
            </a:r>
          </a:p>
        </p:txBody>
      </p:sp>
      <p:sp>
        <p:nvSpPr>
          <p:cNvPr id="1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2441" y="318695"/>
            <a:ext cx="443395" cy="365125"/>
          </a:xfrm>
        </p:spPr>
        <p:txBody>
          <a:bodyPr/>
          <a:lstStyle/>
          <a:p>
            <a:fld id="{21CB1516-1F55-41A8-B9A9-A7CDA6426D9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5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1169643" y="2322081"/>
            <a:ext cx="1170432" cy="1170432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Innovation Projects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0689" y="1107781"/>
            <a:ext cx="6543551" cy="343659"/>
          </a:xfrm>
        </p:spPr>
        <p:txBody>
          <a:bodyPr>
            <a:normAutofit/>
          </a:bodyPr>
          <a:lstStyle/>
          <a:p>
            <a:r>
              <a:rPr lang="en-GB" dirty="0"/>
              <a:t>About Innovation Projects</a:t>
            </a:r>
          </a:p>
        </p:txBody>
      </p:sp>
      <p:sp>
        <p:nvSpPr>
          <p:cNvPr id="8" name="Oval 7"/>
          <p:cNvSpPr/>
          <p:nvPr/>
        </p:nvSpPr>
        <p:spPr>
          <a:xfrm>
            <a:off x="3977573" y="2326653"/>
            <a:ext cx="1165860" cy="1165860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8625"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85503" y="2326653"/>
            <a:ext cx="1165860" cy="1165860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8625"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61754" y="4071396"/>
            <a:ext cx="1165860" cy="1165860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8625"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89070" y="4071396"/>
            <a:ext cx="1165860" cy="1165860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8625"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6386" y="4071396"/>
            <a:ext cx="1165860" cy="1165860"/>
          </a:xfrm>
          <a:prstGeom prst="ellips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8625"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576" y="3536811"/>
            <a:ext cx="1870128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00" dirty="0"/>
              <a:t>Investing in commercially</a:t>
            </a:r>
            <a:br>
              <a:rPr lang="en-GB" sz="1300" dirty="0"/>
            </a:br>
            <a:r>
              <a:rPr lang="en-GB" sz="1300" dirty="0"/>
              <a:t>focused R&amp;D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6378" y="3536811"/>
            <a:ext cx="1632883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/>
              <a:t>Finding partners for </a:t>
            </a:r>
            <a:br>
              <a:rPr lang="en-US" sz="1300" dirty="0"/>
            </a:br>
            <a:r>
              <a:rPr lang="en-US" sz="1300" dirty="0"/>
              <a:t>product development</a:t>
            </a:r>
            <a:endParaRPr lang="en-GB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6523243" y="3536811"/>
            <a:ext cx="1752146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/>
              <a:t>Turning prototypes into</a:t>
            </a:r>
          </a:p>
          <a:p>
            <a:pPr algn="ctr">
              <a:lnSpc>
                <a:spcPct val="90000"/>
              </a:lnSpc>
            </a:pPr>
            <a:r>
              <a:rPr lang="en-US" sz="1300" dirty="0"/>
              <a:t>viable products</a:t>
            </a:r>
            <a:endParaRPr lang="en-GB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2373" y="5285528"/>
            <a:ext cx="1295547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00" dirty="0"/>
              <a:t>Shortening time </a:t>
            </a:r>
            <a:br>
              <a:rPr lang="en-GB" sz="1300" dirty="0"/>
            </a:br>
            <a:r>
              <a:rPr lang="en-GB" sz="1300" dirty="0"/>
              <a:t>to market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270" y="5285528"/>
            <a:ext cx="1943096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/>
              <a:t>Reducing financial risks of </a:t>
            </a:r>
            <a:br>
              <a:rPr lang="en-US" sz="1300" dirty="0"/>
            </a:br>
            <a:r>
              <a:rPr lang="en-US" sz="1300" dirty="0"/>
              <a:t>product development</a:t>
            </a:r>
            <a:endParaRPr lang="en-GB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6624520" y="5285528"/>
            <a:ext cx="1549591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00" dirty="0"/>
              <a:t>Supporting on-going</a:t>
            </a:r>
          </a:p>
          <a:p>
            <a:pPr algn="ctr">
              <a:lnSpc>
                <a:spcPct val="90000"/>
              </a:lnSpc>
            </a:pPr>
            <a:r>
              <a:rPr lang="en-GB" sz="1300" dirty="0"/>
              <a:t>industrialisation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3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InnovationProjects</a:t>
            </a:r>
            <a:r>
              <a:rPr lang="cs-CZ" dirty="0" smtClean="0"/>
              <a:t> &amp; Business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Combining the best of private and public models 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14947" y="722306"/>
            <a:ext cx="6543551" cy="343659"/>
          </a:xfrm>
        </p:spPr>
        <p:txBody>
          <a:bodyPr>
            <a:normAutofit/>
          </a:bodyPr>
          <a:lstStyle/>
          <a:p>
            <a:r>
              <a:rPr lang="en-GB" dirty="0"/>
              <a:t>Working with </a:t>
            </a:r>
            <a:r>
              <a:rPr lang="en-GB" dirty="0" err="1" smtClean="0"/>
              <a:t>InnEnergy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0" y="2704905"/>
            <a:ext cx="9144000" cy="3332577"/>
            <a:chOff x="1143881" y="2085765"/>
            <a:chExt cx="6857120" cy="3094466"/>
          </a:xfrm>
        </p:grpSpPr>
        <p:sp>
          <p:nvSpPr>
            <p:cNvPr id="7" name="Pentagon 6"/>
            <p:cNvSpPr/>
            <p:nvPr/>
          </p:nvSpPr>
          <p:spPr>
            <a:xfrm rot="16200000">
              <a:off x="5968692" y="3147921"/>
              <a:ext cx="3094463" cy="970154"/>
            </a:xfrm>
            <a:prstGeom prst="homePlate">
              <a:avLst>
                <a:gd name="adj" fmla="val 25312"/>
              </a:avLst>
            </a:prstGeom>
            <a:gradFill>
              <a:gsLst>
                <a:gs pos="21000">
                  <a:srgbClr val="D4EAF8">
                    <a:alpha val="75000"/>
                  </a:srgbClr>
                </a:gs>
                <a:gs pos="100000">
                  <a:schemeClr val="bg1">
                    <a:alpha val="75000"/>
                  </a:schemeClr>
                </a:gs>
              </a:gsLst>
              <a:lin ang="102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rot="16200000">
              <a:off x="4109023" y="3046164"/>
              <a:ext cx="3094463" cy="1173666"/>
            </a:xfrm>
            <a:prstGeom prst="homePlate">
              <a:avLst>
                <a:gd name="adj" fmla="val 25312"/>
              </a:avLst>
            </a:prstGeom>
            <a:gradFill>
              <a:gsLst>
                <a:gs pos="21000">
                  <a:srgbClr val="D4EAF8">
                    <a:alpha val="75000"/>
                  </a:srgbClr>
                </a:gs>
                <a:gs pos="100000">
                  <a:schemeClr val="bg1">
                    <a:alpha val="75000"/>
                  </a:schemeClr>
                </a:gs>
              </a:gsLst>
              <a:lin ang="102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rot="16200000">
              <a:off x="1746266" y="2840447"/>
              <a:ext cx="3094463" cy="1585103"/>
            </a:xfrm>
            <a:prstGeom prst="homePlate">
              <a:avLst>
                <a:gd name="adj" fmla="val 21619"/>
              </a:avLst>
            </a:prstGeom>
            <a:gradFill>
              <a:gsLst>
                <a:gs pos="21000">
                  <a:srgbClr val="D4EAF8">
                    <a:alpha val="75000"/>
                  </a:srgbClr>
                </a:gs>
                <a:gs pos="100000">
                  <a:schemeClr val="bg1">
                    <a:alpha val="75000"/>
                  </a:schemeClr>
                </a:gs>
              </a:gsLst>
              <a:lin ang="102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 rot="16200000">
              <a:off x="5341091" y="3358853"/>
              <a:ext cx="2591752" cy="1051003"/>
            </a:xfrm>
            <a:prstGeom prst="homePlate">
              <a:avLst>
                <a:gd name="adj" fmla="val 25312"/>
              </a:avLst>
            </a:prstGeom>
            <a:gradFill>
              <a:gsLst>
                <a:gs pos="21000">
                  <a:srgbClr val="E0E9AA">
                    <a:alpha val="75000"/>
                  </a:srgbClr>
                </a:gs>
                <a:gs pos="100000">
                  <a:schemeClr val="bg1">
                    <a:alpha val="75000"/>
                  </a:schemeClr>
                </a:gs>
              </a:gsLst>
              <a:lin ang="102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rot="16200000">
              <a:off x="3222862" y="3202048"/>
              <a:ext cx="2709746" cy="1246619"/>
            </a:xfrm>
            <a:prstGeom prst="homePlate">
              <a:avLst>
                <a:gd name="adj" fmla="val 25312"/>
              </a:avLst>
            </a:prstGeom>
            <a:gradFill>
              <a:gsLst>
                <a:gs pos="21000">
                  <a:srgbClr val="E0E9AA">
                    <a:alpha val="75000"/>
                  </a:srgbClr>
                </a:gs>
                <a:gs pos="100000">
                  <a:schemeClr val="bg1">
                    <a:alpha val="75000"/>
                  </a:schemeClr>
                </a:gs>
              </a:gsLst>
              <a:lin ang="102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 rot="16200000">
              <a:off x="514986" y="3062648"/>
              <a:ext cx="2746477" cy="1488688"/>
            </a:xfrm>
            <a:prstGeom prst="homePlate">
              <a:avLst>
                <a:gd name="adj" fmla="val 21941"/>
              </a:avLst>
            </a:prstGeom>
            <a:gradFill>
              <a:gsLst>
                <a:gs pos="21000">
                  <a:srgbClr val="E0E9AA">
                    <a:alpha val="75000"/>
                  </a:srgbClr>
                </a:gs>
                <a:gs pos="100000">
                  <a:schemeClr val="bg1">
                    <a:alpha val="75000"/>
                  </a:schemeClr>
                </a:gs>
              </a:gsLst>
              <a:lin ang="102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8625" algn="ctr"/>
              <a:endParaRPr lang="en-GB" sz="16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52112" y="2850385"/>
              <a:ext cx="1072223" cy="1306477"/>
              <a:chOff x="295144" y="3800507"/>
              <a:chExt cx="1429631" cy="174196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95144" y="3800507"/>
                <a:ext cx="1429631" cy="87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spc="-113" dirty="0">
                    <a:latin typeface="+mj-lt"/>
                  </a:rPr>
                  <a:t>0.5-50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2371" y="4566146"/>
                <a:ext cx="723182" cy="342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Million €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9860" y="4818484"/>
                <a:ext cx="1288200" cy="723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+mj-lt"/>
                  </a:rPr>
                  <a:t>Project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budget range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23361" y="2371001"/>
              <a:ext cx="1094437" cy="1313175"/>
              <a:chOff x="249786" y="3672230"/>
              <a:chExt cx="1459249" cy="175089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02296" y="3672230"/>
                <a:ext cx="1184467" cy="876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spc="-113" dirty="0">
                    <a:latin typeface="+mj-lt"/>
                  </a:rPr>
                  <a:t>0.2-5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813" y="4446800"/>
                <a:ext cx="723182" cy="342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Million €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9786" y="4699138"/>
                <a:ext cx="1459249" cy="723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+mj-lt"/>
                  </a:rPr>
                  <a:t>Typical value of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participation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56848" y="2850380"/>
              <a:ext cx="641777" cy="1538423"/>
              <a:chOff x="582113" y="3800507"/>
              <a:chExt cx="855703" cy="20512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11603" y="3800507"/>
                <a:ext cx="796719" cy="87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spc="-113" dirty="0">
                    <a:latin typeface="+mj-lt"/>
                  </a:rPr>
                  <a:t>2.6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8369" y="4570567"/>
                <a:ext cx="723183" cy="34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Million €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2113" y="4822908"/>
                <a:ext cx="855703" cy="1028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+mj-lt"/>
                  </a:rPr>
                  <a:t>Average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project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budget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312404" y="2371000"/>
              <a:ext cx="687696" cy="1409738"/>
              <a:chOff x="551497" y="3887442"/>
              <a:chExt cx="916927" cy="187965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51497" y="3887442"/>
                <a:ext cx="916927" cy="87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spc="-113" dirty="0">
                    <a:latin typeface="+mj-lt"/>
                  </a:rPr>
                  <a:t>61</a:t>
                </a:r>
                <a:r>
                  <a:rPr lang="en-GB" sz="2800" spc="-113" dirty="0">
                    <a:latin typeface="+mj-lt"/>
                  </a:rPr>
                  <a:t>%</a:t>
                </a:r>
                <a:endParaRPr lang="en-GB" sz="4000" spc="-113" dirty="0"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6567" y="4738263"/>
                <a:ext cx="855701" cy="1028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+mj-lt"/>
                  </a:rPr>
                  <a:t>Average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ratio of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funding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213569" y="2850379"/>
              <a:ext cx="846806" cy="2019371"/>
              <a:chOff x="445436" y="3621348"/>
              <a:chExt cx="1129075" cy="26924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94921" y="3621348"/>
                <a:ext cx="630092" cy="876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spc="-113" dirty="0">
                    <a:latin typeface="+mj-lt"/>
                  </a:rPr>
                  <a:t>1</a:t>
                </a:r>
                <a:r>
                  <a:rPr lang="en-GB" sz="4000" spc="-113" dirty="0"/>
                  <a:t>x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5436" y="4370497"/>
                <a:ext cx="1129075" cy="1943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+mj-lt"/>
                  </a:rPr>
                  <a:t>ROI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Expected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within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5 years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of project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completion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218652" y="2404182"/>
              <a:ext cx="710248" cy="1393334"/>
              <a:chOff x="613604" y="3012128"/>
              <a:chExt cx="946995" cy="185778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72053" y="3012128"/>
                <a:ext cx="630091" cy="87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spc="-113" dirty="0">
                    <a:latin typeface="+mj-lt"/>
                  </a:rPr>
                  <a:t>5</a:t>
                </a:r>
                <a:r>
                  <a:rPr lang="en-GB" sz="4000" spc="-113" dirty="0"/>
                  <a:t>x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3604" y="3841077"/>
                <a:ext cx="946995" cy="1028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+mj-lt"/>
                  </a:rPr>
                  <a:t>ROI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Expected</a:t>
                </a:r>
                <a:br>
                  <a:rPr lang="en-GB" sz="1600" dirty="0">
                    <a:latin typeface="+mj-lt"/>
                  </a:rPr>
                </a:br>
                <a:r>
                  <a:rPr lang="en-GB" sz="1600" dirty="0">
                    <a:latin typeface="+mj-lt"/>
                  </a:rPr>
                  <a:t>overall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59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Education</a:t>
            </a:r>
            <a:r>
              <a:rPr lang="cs-CZ" dirty="0"/>
              <a:t> - </a:t>
            </a:r>
            <a:r>
              <a:rPr lang="pl-PL" dirty="0"/>
              <a:t>InnoEnergy Master School</a:t>
            </a:r>
            <a:endParaRPr lang="es-E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183" y="855276"/>
            <a:ext cx="6541422" cy="736484"/>
          </a:xfrm>
        </p:spPr>
        <p:txBody>
          <a:bodyPr>
            <a:normAutofit fontScale="92500" lnSpcReduction="10000"/>
          </a:bodyPr>
          <a:lstStyle/>
          <a:p>
            <a:r>
              <a:rPr lang="pl-PL" sz="2530" dirty="0"/>
              <a:t/>
            </a:r>
            <a:br>
              <a:rPr lang="pl-PL" sz="2530" dirty="0"/>
            </a:br>
            <a:r>
              <a:rPr lang="pl-PL" sz="3374" b="1" dirty="0" err="1"/>
              <a:t>What</a:t>
            </a:r>
            <a:r>
              <a:rPr lang="pl-PL" sz="3374" b="1" dirty="0"/>
              <a:t> </a:t>
            </a:r>
            <a:r>
              <a:rPr lang="pl-PL" sz="3374" b="1" dirty="0" err="1"/>
              <a:t>is</a:t>
            </a:r>
            <a:r>
              <a:rPr lang="pl-PL" sz="3374" b="1" dirty="0"/>
              <a:t> IE Master School?</a:t>
            </a:r>
            <a:endParaRPr lang="pl-PL" sz="2812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4881" y="2294126"/>
            <a:ext cx="2834392" cy="2682550"/>
          </a:xfrm>
          <a:prstGeom prst="rect">
            <a:avLst/>
          </a:prstGeom>
        </p:spPr>
        <p:txBody>
          <a:bodyPr vert="horz" wrap="square" lIns="64273" tIns="32136" rIns="64273" bIns="32136" rtlCol="0" anchor="t">
            <a:noAutofit/>
          </a:bodyPr>
          <a:lstStyle/>
          <a:p>
            <a:pPr>
              <a:spcAft>
                <a:spcPts val="422"/>
              </a:spcAft>
            </a:pPr>
            <a:endParaRPr lang="pl-PL" sz="1757" dirty="0">
              <a:latin typeface="Arial"/>
              <a:cs typeface="Arial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4881" y="2416718"/>
            <a:ext cx="3276065" cy="2559958"/>
          </a:xfrm>
          <a:prstGeom prst="rect">
            <a:avLst/>
          </a:prstGeom>
        </p:spPr>
        <p:txBody>
          <a:bodyPr vert="horz" wrap="square" lIns="64273" tIns="32136" rIns="64273" bIns="32136" rtlCol="0" anchor="t">
            <a:noAutofit/>
          </a:bodyPr>
          <a:lstStyle/>
          <a:p>
            <a:pPr>
              <a:spcAft>
                <a:spcPts val="422"/>
              </a:spcAft>
            </a:pPr>
            <a:endParaRPr lang="pl-PL" sz="1757" dirty="0">
              <a:latin typeface="Arial"/>
              <a:cs typeface="Arial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88" y="1772411"/>
            <a:ext cx="4467273" cy="4895895"/>
          </a:xfrm>
          <a:prstGeom prst="rect">
            <a:avLst/>
          </a:prstGeom>
        </p:spPr>
        <p:txBody>
          <a:bodyPr vert="horz" wrap="square" lIns="64273" tIns="32136" rIns="64273" bIns="32136" rtlCol="0" anchor="t">
            <a:noAutofit/>
          </a:bodyPr>
          <a:lstStyle/>
          <a:p>
            <a:pPr marL="241024" indent="-241024">
              <a:spcBef>
                <a:spcPts val="1265"/>
              </a:spcBef>
              <a:spcAft>
                <a:spcPts val="1265"/>
              </a:spcAft>
              <a:buFont typeface="Arial" panose="020B0604020202020204" pitchFamily="34" charset="0"/>
              <a:buChar char="•"/>
            </a:pPr>
            <a:r>
              <a:rPr lang="pl-PL" sz="2249" b="1" dirty="0">
                <a:cs typeface="Arial"/>
              </a:rPr>
              <a:t>12</a:t>
            </a:r>
            <a:r>
              <a:rPr lang="en-US" sz="2249" b="1" dirty="0">
                <a:cs typeface="Arial"/>
              </a:rPr>
              <a:t> technical universities</a:t>
            </a:r>
            <a:endParaRPr lang="pl-PL" sz="2249" b="1" dirty="0">
              <a:cs typeface="Arial"/>
            </a:endParaRPr>
          </a:p>
          <a:p>
            <a:pPr marL="241024" indent="-241024">
              <a:spcBef>
                <a:spcPts val="1265"/>
              </a:spcBef>
              <a:spcAft>
                <a:spcPts val="1265"/>
              </a:spcAft>
              <a:buFont typeface="Arial" panose="020B0604020202020204" pitchFamily="34" charset="0"/>
              <a:buChar char="•"/>
            </a:pPr>
            <a:r>
              <a:rPr lang="pl-PL" sz="2249" b="1" dirty="0">
                <a:cs typeface="Arial"/>
              </a:rPr>
              <a:t>The</a:t>
            </a:r>
            <a:r>
              <a:rPr lang="pl-PL" sz="2249" dirty="0">
                <a:cs typeface="Arial"/>
              </a:rPr>
              <a:t> </a:t>
            </a:r>
            <a:r>
              <a:rPr lang="en-US" sz="2249" b="1" dirty="0">
                <a:cs typeface="Arial"/>
              </a:rPr>
              <a:t>biggest Energy sector companies</a:t>
            </a:r>
            <a:r>
              <a:rPr lang="en-US" sz="2249" dirty="0">
                <a:cs typeface="Arial"/>
              </a:rPr>
              <a:t>.</a:t>
            </a:r>
            <a:endParaRPr lang="pl-PL" sz="2249" dirty="0">
              <a:cs typeface="Arial"/>
            </a:endParaRPr>
          </a:p>
          <a:p>
            <a:pPr marL="241024" indent="-241024">
              <a:spcBef>
                <a:spcPts val="1265"/>
              </a:spcBef>
              <a:spcAft>
                <a:spcPts val="1265"/>
              </a:spcAft>
              <a:buFont typeface="Arial" panose="020B0604020202020204" pitchFamily="34" charset="0"/>
              <a:buChar char="•"/>
            </a:pPr>
            <a:r>
              <a:rPr lang="pl-PL" sz="2249" b="1" dirty="0">
                <a:cs typeface="Arial"/>
              </a:rPr>
              <a:t>Innovation and </a:t>
            </a:r>
            <a:br>
              <a:rPr lang="pl-PL" sz="2249" b="1" dirty="0">
                <a:cs typeface="Arial"/>
              </a:rPr>
            </a:br>
            <a:r>
              <a:rPr lang="pl-PL" sz="2249" b="1" dirty="0" err="1">
                <a:cs typeface="Arial"/>
              </a:rPr>
              <a:t>entrepreneurship</a:t>
            </a:r>
            <a:r>
              <a:rPr lang="pl-PL" sz="2249" b="1" dirty="0">
                <a:cs typeface="Arial"/>
              </a:rPr>
              <a:t> training</a:t>
            </a:r>
            <a:endParaRPr lang="pl-PL" sz="2249" dirty="0">
              <a:cs typeface="Arial"/>
            </a:endParaRPr>
          </a:p>
          <a:p>
            <a:pPr marL="241024" indent="-241024">
              <a:spcBef>
                <a:spcPts val="1265"/>
              </a:spcBef>
              <a:spcAft>
                <a:spcPts val="1265"/>
              </a:spcAft>
              <a:buFont typeface="Arial" panose="020B0604020202020204" pitchFamily="34" charset="0"/>
              <a:buChar char="•"/>
            </a:pPr>
            <a:r>
              <a:rPr lang="pl-PL" sz="2249" b="1" dirty="0">
                <a:cs typeface="Arial"/>
              </a:rPr>
              <a:t>Summer schools or internships</a:t>
            </a:r>
          </a:p>
          <a:p>
            <a:pPr marL="241024" indent="-241024">
              <a:spcBef>
                <a:spcPts val="1265"/>
              </a:spcBef>
              <a:spcAft>
                <a:spcPts val="1265"/>
              </a:spcAft>
              <a:buFont typeface="Arial" panose="020B0604020202020204" pitchFamily="34" charset="0"/>
              <a:buChar char="•"/>
            </a:pPr>
            <a:r>
              <a:rPr lang="pl-PL" sz="2249" b="1" dirty="0" err="1">
                <a:cs typeface="Arial"/>
              </a:rPr>
              <a:t>Double</a:t>
            </a:r>
            <a:r>
              <a:rPr lang="pl-PL" sz="2249" b="1" dirty="0">
                <a:cs typeface="Arial"/>
              </a:rPr>
              <a:t> </a:t>
            </a:r>
            <a:r>
              <a:rPr lang="pl-PL" sz="2249" b="1" dirty="0" err="1">
                <a:cs typeface="Arial"/>
              </a:rPr>
              <a:t>degree</a:t>
            </a:r>
            <a:endParaRPr lang="pl-PL" sz="2249" b="1" dirty="0">
              <a:cs typeface="Arial"/>
            </a:endParaRPr>
          </a:p>
          <a:p>
            <a:pPr marL="241024" indent="-241024">
              <a:spcBef>
                <a:spcPts val="1265"/>
              </a:spcBef>
              <a:spcAft>
                <a:spcPts val="1265"/>
              </a:spcAft>
              <a:buFont typeface="Arial" panose="020B0604020202020204" pitchFamily="34" charset="0"/>
              <a:buChar char="•"/>
            </a:pPr>
            <a:r>
              <a:rPr lang="pl-PL" sz="2249" b="1" dirty="0">
                <a:cs typeface="Arial"/>
              </a:rPr>
              <a:t>Chance for </a:t>
            </a:r>
            <a:r>
              <a:rPr lang="pl-PL" sz="2249" b="1" dirty="0" err="1">
                <a:cs typeface="Arial"/>
              </a:rPr>
              <a:t>scholarship</a:t>
            </a:r>
            <a:r>
              <a:rPr lang="pl-PL" sz="2249" b="1" dirty="0">
                <a:cs typeface="Arial"/>
              </a:rPr>
              <a:t> (</a:t>
            </a:r>
            <a:r>
              <a:rPr lang="pl-PL" sz="2249" b="1" dirty="0" err="1">
                <a:cs typeface="Arial"/>
              </a:rPr>
              <a:t>up</a:t>
            </a:r>
            <a:r>
              <a:rPr lang="pl-PL" sz="2249" b="1" dirty="0">
                <a:cs typeface="Arial"/>
              </a:rPr>
              <a:t> to 750€)</a:t>
            </a:r>
          </a:p>
          <a:p>
            <a:pPr>
              <a:spcBef>
                <a:spcPts val="1265"/>
              </a:spcBef>
              <a:spcAft>
                <a:spcPts val="1265"/>
              </a:spcAft>
            </a:pPr>
            <a:endParaRPr lang="pl-PL" sz="2249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9" b="96926" l="9942" r="89623">
                        <a14:foregroundMark x1="29608" y1="23668" x2="31567" y2="27561"/>
                        <a14:foregroundMark x1="46807" y1="13934" x2="47242" y2="17930"/>
                        <a14:foregroundMark x1="44993" y1="14959" x2="46952" y2="19262"/>
                        <a14:foregroundMark x1="63280" y1="23258" x2="63280" y2="29611"/>
                        <a14:foregroundMark x1="28374" y1="71209" x2="32366" y2="75717"/>
                        <a14:foregroundMark x1="21190" y1="50102" x2="50726" y2="18545"/>
                        <a14:foregroundMark x1="52830" y1="39242" x2="54935" y2="28791"/>
                        <a14:foregroundMark x1="69158" y1="51434" x2="72496" y2="47336"/>
                        <a14:foregroundMark x1="65675" y1="74795" x2="36430" y2="65266"/>
                        <a14:foregroundMark x1="47097" y1="84836" x2="47388" y2="80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62" y="864471"/>
            <a:ext cx="8024306" cy="56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pl-PL" dirty="0" smtClean="0"/>
              <a:t>InnoEnergy </a:t>
            </a:r>
            <a:r>
              <a:rPr lang="pl-PL" dirty="0"/>
              <a:t>Master School</a:t>
            </a:r>
            <a:endParaRPr lang="cs-CZ" dirty="0"/>
          </a:p>
        </p:txBody>
      </p:sp>
      <p:sp>
        <p:nvSpPr>
          <p:cNvPr id="12" name="Rechteck 4"/>
          <p:cNvSpPr/>
          <p:nvPr/>
        </p:nvSpPr>
        <p:spPr>
          <a:xfrm>
            <a:off x="6938119" y="-63377"/>
            <a:ext cx="1873333" cy="7035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de-DE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4639" y="345712"/>
            <a:ext cx="405045" cy="365125"/>
          </a:xfrm>
        </p:spPr>
        <p:txBody>
          <a:bodyPr/>
          <a:lstStyle/>
          <a:p>
            <a:fld id="{5B270B78-2767-4B9A-91AE-E4DE4DC6EC2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4" name="TextBox 18"/>
          <p:cNvSpPr txBox="1"/>
          <p:nvPr/>
        </p:nvSpPr>
        <p:spPr>
          <a:xfrm>
            <a:off x="568265" y="5480897"/>
            <a:ext cx="1908563" cy="248785"/>
          </a:xfrm>
          <a:prstGeom prst="rect">
            <a:avLst/>
          </a:prstGeom>
          <a:noFill/>
        </p:spPr>
        <p:txBody>
          <a:bodyPr wrap="square" lIns="0" tIns="32141" rIns="0" bIns="32141" rtlCol="0">
            <a:no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Gregory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Kotsis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MSc SENSE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Project engineer at IREC Barcelona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2703197" y="5480897"/>
            <a:ext cx="1908563" cy="432670"/>
          </a:xfrm>
          <a:prstGeom prst="rect">
            <a:avLst/>
          </a:prstGeom>
          <a:noFill/>
        </p:spPr>
        <p:txBody>
          <a:bodyPr wrap="square" lIns="0" tIns="32141" rIns="0" bIns="32141" rtlCol="0">
            <a:no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Roberta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Cirillo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MSc EMINE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engineer, CEA Grenoble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32483" y="5480897"/>
            <a:ext cx="1908563" cy="248785"/>
          </a:xfrm>
          <a:prstGeom prst="rect">
            <a:avLst/>
          </a:prstGeom>
          <a:noFill/>
        </p:spPr>
        <p:txBody>
          <a:bodyPr wrap="square" lIns="0" tIns="32141" rIns="0" bIns="32141" rtlCol="0">
            <a:noAutofit/>
          </a:bodyPr>
          <a:lstStyle/>
          <a:p>
            <a:pPr algn="ctr"/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Joeri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Siborgs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spc="-28" dirty="0">
                <a:latin typeface="Arial" panose="020B0604020202020204" pitchFamily="34" charset="0"/>
                <a:cs typeface="Arial" panose="020B0604020202020204" pitchFamily="34" charset="0"/>
              </a:rPr>
              <a:t>MSc Energy for Smart Cities</a:t>
            </a:r>
          </a:p>
          <a:p>
            <a:pPr algn="ctr"/>
            <a:r>
              <a:rPr lang="en-GB" sz="1200" spc="-28" dirty="0">
                <a:latin typeface="Arial" panose="020B0604020202020204" pitchFamily="34" charset="0"/>
                <a:cs typeface="Arial" panose="020B0604020202020204" pitchFamily="34" charset="0"/>
              </a:rPr>
              <a:t>R&amp;D project engineer,</a:t>
            </a:r>
            <a:br>
              <a:rPr lang="en-GB" sz="1200" spc="-2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spc="-28" dirty="0">
                <a:latin typeface="Arial" panose="020B0604020202020204" pitchFamily="34" charset="0"/>
                <a:cs typeface="Arial" panose="020B0604020202020204" pitchFamily="34" charset="0"/>
              </a:rPr>
              <a:t>Elia Brussels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568265" y="2089983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need to</a:t>
            </a:r>
          </a:p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more</a:t>
            </a:r>
          </a:p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green power”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2703197" y="2089983"/>
            <a:ext cx="1908563" cy="248785"/>
          </a:xfrm>
          <a:prstGeom prst="rect">
            <a:avLst/>
          </a:prstGeom>
          <a:noFill/>
        </p:spPr>
        <p:txBody>
          <a:bodyPr wrap="square" lIns="0" tIns="32141" rIns="0" bIns="32141" rtlCol="0">
            <a:noAutofit/>
          </a:bodyPr>
          <a:lstStyle/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"Long-term vision</a:t>
            </a:r>
          </a:p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key</a:t>
            </a:r>
          </a:p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future"</a:t>
            </a:r>
          </a:p>
        </p:txBody>
      </p:sp>
      <p:sp>
        <p:nvSpPr>
          <p:cNvPr id="19" name="TextBox 28"/>
          <p:cNvSpPr txBox="1"/>
          <p:nvPr/>
        </p:nvSpPr>
        <p:spPr>
          <a:xfrm>
            <a:off x="4832483" y="2089983"/>
            <a:ext cx="1908563" cy="248785"/>
          </a:xfrm>
          <a:prstGeom prst="rect">
            <a:avLst/>
          </a:prstGeom>
          <a:noFill/>
        </p:spPr>
        <p:txBody>
          <a:bodyPr wrap="square" lIns="64282" tIns="32141" rIns="64282" bIns="32141" rtlCol="0">
            <a:noAutofit/>
          </a:bodyPr>
          <a:lstStyle/>
          <a:p>
            <a:pPr algn="ctr"/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“Versatility, </a:t>
            </a:r>
            <a:r>
              <a:rPr lang="en-GB" b="1" i="1" spc="-28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spc="-28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international experience</a:t>
            </a:r>
            <a:r>
              <a:rPr lang="en-GB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0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2" r="13341" b="5060"/>
          <a:stretch/>
        </p:blipFill>
        <p:spPr>
          <a:xfrm>
            <a:off x="4824595" y="3373034"/>
            <a:ext cx="1911094" cy="1902201"/>
          </a:xfrm>
          <a:prstGeom prst="ellipse">
            <a:avLst/>
          </a:prstGeom>
        </p:spPr>
      </p:pic>
      <p:pic>
        <p:nvPicPr>
          <p:cNvPr id="21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15986"/>
          <a:stretch/>
        </p:blipFill>
        <p:spPr>
          <a:xfrm>
            <a:off x="572063" y="3352688"/>
            <a:ext cx="1936406" cy="1902201"/>
          </a:xfrm>
          <a:prstGeom prst="ellipse">
            <a:avLst/>
          </a:prstGeom>
        </p:spPr>
      </p:pic>
      <p:pic>
        <p:nvPicPr>
          <p:cNvPr id="22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/>
        </p:blipFill>
        <p:spPr>
          <a:xfrm>
            <a:off x="2708688" y="3365851"/>
            <a:ext cx="1936406" cy="1889037"/>
          </a:xfrm>
          <a:prstGeom prst="ellipse">
            <a:avLst/>
          </a:prstGeom>
        </p:spPr>
      </p:pic>
      <p:sp>
        <p:nvSpPr>
          <p:cNvPr id="23" name="Textfeld 23"/>
          <p:cNvSpPr txBox="1"/>
          <p:nvPr/>
        </p:nvSpPr>
        <p:spPr>
          <a:xfrm>
            <a:off x="7047767" y="890222"/>
            <a:ext cx="1551917" cy="809826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24" name="Textfeld 24"/>
          <p:cNvSpPr txBox="1"/>
          <p:nvPr/>
        </p:nvSpPr>
        <p:spPr>
          <a:xfrm>
            <a:off x="7334383" y="1581583"/>
            <a:ext cx="1266324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1000" dirty="0" err="1">
                <a:latin typeface="Arial"/>
                <a:cs typeface="Arial"/>
              </a:rPr>
              <a:t>Graduates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from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the</a:t>
            </a:r>
            <a:r>
              <a:rPr lang="de-DE" sz="1000" dirty="0">
                <a:latin typeface="Arial"/>
                <a:cs typeface="Arial"/>
              </a:rPr>
              <a:t> EIT </a:t>
            </a:r>
            <a:r>
              <a:rPr lang="de-DE" sz="1000" dirty="0" err="1">
                <a:latin typeface="Arial"/>
                <a:cs typeface="Arial"/>
              </a:rPr>
              <a:t>InnoEnergy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Master‘s</a:t>
            </a:r>
            <a:r>
              <a:rPr lang="de-DE" sz="1000" dirty="0">
                <a:latin typeface="Arial"/>
                <a:cs typeface="Arial"/>
              </a:rPr>
              <a:t> School</a:t>
            </a:r>
          </a:p>
        </p:txBody>
      </p:sp>
      <p:sp>
        <p:nvSpPr>
          <p:cNvPr id="25" name="Textfeld 30"/>
          <p:cNvSpPr txBox="1"/>
          <p:nvPr/>
        </p:nvSpPr>
        <p:spPr>
          <a:xfrm>
            <a:off x="6938119" y="2338768"/>
            <a:ext cx="1661565" cy="809826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9500</a:t>
            </a:r>
          </a:p>
        </p:txBody>
      </p:sp>
      <p:sp>
        <p:nvSpPr>
          <p:cNvPr id="26" name="Textfeld 31"/>
          <p:cNvSpPr txBox="1"/>
          <p:nvPr/>
        </p:nvSpPr>
        <p:spPr>
          <a:xfrm>
            <a:off x="7333360" y="3030128"/>
            <a:ext cx="1266324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1000" dirty="0" err="1">
                <a:latin typeface="Arial"/>
                <a:cs typeface="Arial"/>
              </a:rPr>
              <a:t>Applicants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to</a:t>
            </a:r>
            <a:r>
              <a:rPr lang="de-DE" sz="1000" dirty="0">
                <a:latin typeface="Arial"/>
                <a:cs typeface="Arial"/>
              </a:rPr>
              <a:t> </a:t>
            </a:r>
            <a:br>
              <a:rPr lang="de-DE" sz="1000" dirty="0">
                <a:latin typeface="Arial"/>
                <a:cs typeface="Arial"/>
              </a:rPr>
            </a:br>
            <a:r>
              <a:rPr lang="de-DE" sz="1000" dirty="0">
                <a:latin typeface="Arial"/>
                <a:cs typeface="Arial"/>
              </a:rPr>
              <a:t>EIT </a:t>
            </a:r>
            <a:r>
              <a:rPr lang="de-DE" sz="1000" dirty="0" err="1">
                <a:latin typeface="Arial"/>
                <a:cs typeface="Arial"/>
              </a:rPr>
              <a:t>InnoEnergy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Master‘s</a:t>
            </a:r>
            <a:r>
              <a:rPr lang="de-DE" sz="1000" dirty="0">
                <a:latin typeface="Arial"/>
                <a:cs typeface="Arial"/>
              </a:rPr>
              <a:t> School</a:t>
            </a:r>
          </a:p>
        </p:txBody>
      </p:sp>
      <p:sp>
        <p:nvSpPr>
          <p:cNvPr id="27" name="Textfeld 32"/>
          <p:cNvSpPr txBox="1"/>
          <p:nvPr/>
        </p:nvSpPr>
        <p:spPr>
          <a:xfrm>
            <a:off x="6850379" y="3808898"/>
            <a:ext cx="1749305" cy="809826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</p:txBody>
      </p:sp>
      <p:sp>
        <p:nvSpPr>
          <p:cNvPr id="28" name="Textfeld 33"/>
          <p:cNvSpPr txBox="1"/>
          <p:nvPr/>
        </p:nvSpPr>
        <p:spPr>
          <a:xfrm>
            <a:off x="7203771" y="4500259"/>
            <a:ext cx="1395913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1000" dirty="0" err="1">
                <a:latin typeface="Arial"/>
                <a:cs typeface="Arial"/>
              </a:rPr>
              <a:t>Graduates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who</a:t>
            </a:r>
            <a:r>
              <a:rPr lang="de-DE" sz="1000" dirty="0">
                <a:latin typeface="Arial"/>
                <a:cs typeface="Arial"/>
              </a:rPr>
              <a:t> find a </a:t>
            </a:r>
            <a:r>
              <a:rPr lang="de-DE" sz="1000" dirty="0" err="1">
                <a:latin typeface="Arial"/>
                <a:cs typeface="Arial"/>
              </a:rPr>
              <a:t>job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within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six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months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of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graduating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29" name="Textfeld 34"/>
          <p:cNvSpPr txBox="1"/>
          <p:nvPr/>
        </p:nvSpPr>
        <p:spPr>
          <a:xfrm>
            <a:off x="6938119" y="5254888"/>
            <a:ext cx="1662588" cy="809826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30" name="Textfeld 35"/>
          <p:cNvSpPr txBox="1"/>
          <p:nvPr/>
        </p:nvSpPr>
        <p:spPr>
          <a:xfrm>
            <a:off x="7333360" y="5906532"/>
            <a:ext cx="1266324" cy="582063"/>
          </a:xfrm>
          <a:prstGeom prst="rect">
            <a:avLst/>
          </a:prstGeom>
        </p:spPr>
        <p:txBody>
          <a:bodyPr vert="horz" wrap="square" lIns="64282" tIns="32141" rIns="64282" bIns="32141" rtlCol="0" anchor="t">
            <a:noAutofit/>
          </a:bodyPr>
          <a:lstStyle/>
          <a:p>
            <a:pPr algn="r">
              <a:spcAft>
                <a:spcPts val="422"/>
              </a:spcAft>
            </a:pPr>
            <a:r>
              <a:rPr lang="de-DE" sz="1000" dirty="0">
                <a:latin typeface="Arial"/>
                <a:cs typeface="Arial"/>
              </a:rPr>
              <a:t>Average </a:t>
            </a:r>
            <a:r>
              <a:rPr lang="de-DE" sz="1000" dirty="0" err="1">
                <a:latin typeface="Arial"/>
                <a:cs typeface="Arial"/>
              </a:rPr>
              <a:t>annual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salary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earnings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over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graduates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of</a:t>
            </a:r>
            <a:r>
              <a:rPr lang="de-DE" sz="1000" dirty="0">
                <a:latin typeface="Arial"/>
                <a:cs typeface="Arial"/>
              </a:rPr>
              <a:t> </a:t>
            </a:r>
            <a:br>
              <a:rPr lang="de-DE" sz="1000" dirty="0">
                <a:latin typeface="Arial"/>
                <a:cs typeface="Arial"/>
              </a:rPr>
            </a:br>
            <a:r>
              <a:rPr lang="de-DE" sz="1000" dirty="0" err="1">
                <a:latin typeface="Arial"/>
                <a:cs typeface="Arial"/>
              </a:rPr>
              <a:t>similar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lang="de-DE" sz="1000" dirty="0" err="1">
                <a:latin typeface="Arial"/>
                <a:cs typeface="Arial"/>
              </a:rPr>
              <a:t>programmes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063" y="1025111"/>
            <a:ext cx="6543551" cy="73648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2"/>
                </a:solidFill>
                <a:latin typeface="+mn-lt"/>
              </a:rPr>
              <a:t>Our alumni</a:t>
            </a:r>
          </a:p>
        </p:txBody>
      </p:sp>
    </p:spTree>
    <p:extLst>
      <p:ext uri="{BB962C8B-B14F-4D97-AF65-F5344CB8AC3E}">
        <p14:creationId xmlns:p14="http://schemas.microsoft.com/office/powerpoint/2010/main" val="7438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</a:t>
            </a:r>
            <a:r>
              <a:rPr lang="pl-PL" dirty="0" err="1"/>
              <a:t>vision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0227" y="3111161"/>
            <a:ext cx="77422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i="1" dirty="0" err="1"/>
              <a:t>Power</a:t>
            </a:r>
            <a:r>
              <a:rPr lang="pl-PL" sz="3200" dirty="0" err="1"/>
              <a:t>Alliance</a:t>
            </a:r>
            <a:r>
              <a:rPr lang="pl-PL" sz="2400" dirty="0"/>
              <a:t>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 err="1"/>
              <a:t>Toolbox</a:t>
            </a:r>
            <a:r>
              <a:rPr lang="pl-PL" sz="2400" dirty="0"/>
              <a:t> for </a:t>
            </a:r>
            <a:r>
              <a:rPr lang="pl-PL" sz="2400" dirty="0" err="1"/>
              <a:t>connecting</a:t>
            </a:r>
            <a:r>
              <a:rPr lang="pl-PL" sz="2400" dirty="0"/>
              <a:t> </a:t>
            </a:r>
            <a:r>
              <a:rPr lang="pl-PL" sz="2400" dirty="0" err="1"/>
              <a:t>ecosystems</a:t>
            </a:r>
            <a:r>
              <a:rPr lang="pl-PL" sz="2400" dirty="0"/>
              <a:t> </a:t>
            </a:r>
          </a:p>
          <a:p>
            <a:pPr algn="just"/>
            <a:endParaRPr lang="pl-PL" sz="2400" dirty="0"/>
          </a:p>
          <a:p>
            <a:pPr algn="just"/>
            <a:r>
              <a:rPr lang="pl-PL" b="1" dirty="0"/>
              <a:t>Power </a:t>
            </a:r>
            <a:r>
              <a:rPr lang="pl-PL" b="1" dirty="0" err="1"/>
              <a:t>lies</a:t>
            </a:r>
            <a:r>
              <a:rPr lang="pl-PL" b="1" dirty="0"/>
              <a:t> in the network </a:t>
            </a:r>
            <a:r>
              <a:rPr lang="pl-PL" dirty="0"/>
              <a:t>–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assumption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</a:t>
            </a:r>
            <a:r>
              <a:rPr lang="pl-PL" b="1" i="1" dirty="0" err="1"/>
              <a:t>Power</a:t>
            </a:r>
            <a:r>
              <a:rPr lang="pl-PL" dirty="0" err="1"/>
              <a:t>Alliance</a:t>
            </a:r>
            <a:r>
              <a:rPr lang="pl-PL" dirty="0"/>
              <a:t> platform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unlock</a:t>
            </a:r>
            <a:r>
              <a:rPr lang="pl-PL" dirty="0"/>
              <a:t> </a:t>
            </a:r>
            <a:r>
              <a:rPr lang="pl-PL" dirty="0" err="1"/>
              <a:t>smooth</a:t>
            </a:r>
            <a:r>
              <a:rPr lang="pl-PL" dirty="0"/>
              <a:t> </a:t>
            </a:r>
            <a:r>
              <a:rPr lang="pl-PL" dirty="0" err="1"/>
              <a:t>diffusion</a:t>
            </a:r>
            <a:r>
              <a:rPr lang="pl-PL" dirty="0"/>
              <a:t> of know-how, </a:t>
            </a:r>
            <a:r>
              <a:rPr lang="pl-PL" dirty="0" err="1"/>
              <a:t>innovators</a:t>
            </a:r>
            <a:r>
              <a:rPr lang="pl-PL" dirty="0"/>
              <a:t> and </a:t>
            </a:r>
            <a:r>
              <a:rPr lang="pl-PL" dirty="0" err="1"/>
              <a:t>investors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dispersed</a:t>
            </a:r>
            <a:r>
              <a:rPr lang="pl-PL" dirty="0"/>
              <a:t>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innovation</a:t>
            </a:r>
            <a:r>
              <a:rPr lang="pl-PL" dirty="0"/>
              <a:t> </a:t>
            </a:r>
            <a:r>
              <a:rPr lang="pl-PL" dirty="0" err="1"/>
              <a:t>ecosystems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7" y="780107"/>
            <a:ext cx="7605486" cy="2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17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InnoEnergy Tool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62102" y="3818522"/>
            <a:ext cx="1679041" cy="310791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000" dirty="0"/>
              <a:t>BOOSTWAY</a:t>
            </a:r>
            <a:r>
              <a:rPr lang="pl-PL" sz="2000" baseline="30000" dirty="0"/>
              <a:t>TM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515588" y="3818522"/>
            <a:ext cx="1679041" cy="310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12713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7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HIGHWAY</a:t>
            </a:r>
            <a:r>
              <a:rPr lang="pl-PL" sz="2000" baseline="30000" dirty="0"/>
              <a:t>TM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5144" y="3818522"/>
            <a:ext cx="2460173" cy="31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12713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7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900" dirty="0"/>
              <a:t>Acceleration </a:t>
            </a:r>
          </a:p>
          <a:p>
            <a:pPr algn="ctr"/>
            <a:r>
              <a:rPr lang="pl-PL" sz="1900" dirty="0" err="1"/>
              <a:t>Primer</a:t>
            </a:r>
            <a:endParaRPr lang="pl-PL" sz="1900" baseline="300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6325588" y="3818522"/>
            <a:ext cx="2303155" cy="543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12713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7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err="1"/>
              <a:t>Innovation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 err="1"/>
              <a:t>Projects</a:t>
            </a:r>
            <a:endParaRPr lang="pl-PL" sz="2000" baseline="30000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703944" y="2387602"/>
            <a:ext cx="78667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703944" y="2516293"/>
            <a:ext cx="1444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everything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prepared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for HIGHWAY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42674" y="2066032"/>
            <a:ext cx="1566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/>
              <a:t>Early-stage</a:t>
            </a:r>
            <a:r>
              <a:rPr lang="pl-PL" sz="1400" dirty="0"/>
              <a:t> venture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571752" y="2066031"/>
            <a:ext cx="1566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/>
              <a:t>Early-stage</a:t>
            </a:r>
            <a:r>
              <a:rPr lang="pl-PL" sz="1400" dirty="0"/>
              <a:t> venture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633021" y="2516293"/>
            <a:ext cx="144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roadmap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, solid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pitch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deck, idea for Business Model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003980" y="2066030"/>
            <a:ext cx="795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/>
              <a:t>Scale-up</a:t>
            </a:r>
            <a:endParaRPr lang="pl-PL" sz="1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562102" y="2516293"/>
            <a:ext cx="1624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b="1" dirty="0" err="1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sales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seeks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internationalization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7223730" y="2057644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/>
              <a:t>SME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665025" y="2516293"/>
            <a:ext cx="1624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Has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solution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TRL 5 (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higher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).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looking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rapid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commercialization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145144" y="921472"/>
            <a:ext cx="8724735" cy="73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12713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775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/>
              <a:t>For every stage of the innovation journey</a:t>
            </a:r>
            <a:endParaRPr lang="en-GB" sz="2400" dirty="0"/>
          </a:p>
        </p:txBody>
      </p:sp>
      <p:pic>
        <p:nvPicPr>
          <p:cNvPr id="31" name="Picture Placeholder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2154" r="16097" b="43161"/>
          <a:stretch/>
        </p:blipFill>
        <p:spPr>
          <a:xfrm>
            <a:off x="6665025" y="4640657"/>
            <a:ext cx="1620000" cy="1620000"/>
          </a:xfrm>
          <a:prstGeom prst="ellipse">
            <a:avLst/>
          </a:prstGeom>
        </p:spPr>
      </p:pic>
      <p:pic>
        <p:nvPicPr>
          <p:cNvPr id="32" name="Picture Placeholder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13692" r="32888" b="28671"/>
          <a:stretch/>
        </p:blipFill>
        <p:spPr>
          <a:xfrm>
            <a:off x="2545107" y="4640657"/>
            <a:ext cx="1620000" cy="1620000"/>
          </a:xfrm>
          <a:prstGeom prst="ellipse">
            <a:avLst/>
          </a:prstGeom>
        </p:spPr>
      </p:pic>
      <p:pic>
        <p:nvPicPr>
          <p:cNvPr id="33" name="Picture Placeholder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601" y="4640657"/>
            <a:ext cx="1619258" cy="1620000"/>
          </a:xfrm>
          <a:prstGeom prst="ellipse">
            <a:avLst/>
          </a:prstGeom>
        </p:spPr>
      </p:pic>
      <p:pic>
        <p:nvPicPr>
          <p:cNvPr id="1026" name="Picture 2" descr="http://www.launchhawk.com/wp-content/uploads/2014/05/experience-Grow-1024x8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57" y="4640657"/>
            <a:ext cx="1678168" cy="1620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Łącznik prosty 17"/>
          <p:cNvCxnSpPr>
            <a:cxnSpLocks/>
            <a:endCxn id="33" idx="0"/>
          </p:cNvCxnSpPr>
          <p:nvPr/>
        </p:nvCxnSpPr>
        <p:spPr>
          <a:xfrm>
            <a:off x="1375230" y="4288971"/>
            <a:ext cx="0" cy="3516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34"/>
          <p:cNvCxnSpPr>
            <a:cxnSpLocks/>
            <a:stCxn id="14" idx="2"/>
          </p:cNvCxnSpPr>
          <p:nvPr/>
        </p:nvCxnSpPr>
        <p:spPr>
          <a:xfrm flipH="1">
            <a:off x="3351481" y="4129313"/>
            <a:ext cx="0" cy="51134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36"/>
          <p:cNvCxnSpPr>
            <a:cxnSpLocks/>
          </p:cNvCxnSpPr>
          <p:nvPr/>
        </p:nvCxnSpPr>
        <p:spPr>
          <a:xfrm flipH="1">
            <a:off x="5343893" y="4129313"/>
            <a:ext cx="0" cy="51134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Łącznik prosty 37"/>
          <p:cNvCxnSpPr>
            <a:cxnSpLocks/>
          </p:cNvCxnSpPr>
          <p:nvPr/>
        </p:nvCxnSpPr>
        <p:spPr>
          <a:xfrm>
            <a:off x="7475025" y="4267199"/>
            <a:ext cx="0" cy="3516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18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Acceleration </a:t>
            </a:r>
            <a:r>
              <a:rPr lang="pl-PL" dirty="0" err="1"/>
              <a:t>Primer</a:t>
            </a:r>
            <a:r>
              <a:rPr lang="pl-PL" dirty="0"/>
              <a:t> - </a:t>
            </a:r>
            <a:r>
              <a:rPr lang="pl-PL" dirty="0" err="1"/>
              <a:t>general</a:t>
            </a:r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9765" y="2506705"/>
            <a:ext cx="850607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Pre-acceleration/incubation </a:t>
            </a:r>
            <a:r>
              <a:rPr lang="pl-PL" u="sng" dirty="0"/>
              <a:t>service</a:t>
            </a:r>
            <a:r>
              <a:rPr lang="pl-PL" dirty="0"/>
              <a:t> provided by HUBs, utilizing their know-how and </a:t>
            </a:r>
            <a:br>
              <a:rPr lang="pl-PL" dirty="0"/>
            </a:br>
            <a:r>
              <a:rPr lang="pl-PL" dirty="0"/>
              <a:t>experience, supported by InnoEnergy’s tools and methodology. </a:t>
            </a:r>
            <a:endParaRPr lang="en-US" dirty="0"/>
          </a:p>
        </p:txBody>
      </p:sp>
      <p:sp>
        <p:nvSpPr>
          <p:cNvPr id="9" name="Strzałka: pagon 8"/>
          <p:cNvSpPr/>
          <p:nvPr/>
        </p:nvSpPr>
        <p:spPr>
          <a:xfrm rot="5400000">
            <a:off x="2203529" y="3255977"/>
            <a:ext cx="359764" cy="659567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trzałka: pagon 14"/>
          <p:cNvSpPr/>
          <p:nvPr/>
        </p:nvSpPr>
        <p:spPr>
          <a:xfrm rot="5400000">
            <a:off x="6081542" y="3255977"/>
            <a:ext cx="359764" cy="659567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079460" y="4002920"/>
            <a:ext cx="478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Deliverables</a:t>
            </a:r>
            <a:r>
              <a:rPr lang="pl-PL" b="1" dirty="0"/>
              <a:t> </a:t>
            </a:r>
            <a:r>
              <a:rPr lang="pl-PL" b="1" dirty="0" err="1"/>
              <a:t>after</a:t>
            </a:r>
            <a:r>
              <a:rPr lang="pl-PL" b="1" dirty="0"/>
              <a:t> </a:t>
            </a:r>
            <a:r>
              <a:rPr lang="pl-PL" b="1" dirty="0" err="1"/>
              <a:t>completing</a:t>
            </a:r>
            <a:r>
              <a:rPr lang="pl-PL" b="1" dirty="0"/>
              <a:t> Acceleration </a:t>
            </a:r>
            <a:r>
              <a:rPr lang="pl-PL" b="1" dirty="0" err="1"/>
              <a:t>Primer</a:t>
            </a:r>
            <a:r>
              <a:rPr lang="pl-PL" b="1" dirty="0"/>
              <a:t>:</a:t>
            </a:r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Roadmap</a:t>
            </a:r>
            <a:r>
              <a:rPr lang="pl-PL" dirty="0"/>
              <a:t> (BCS </a:t>
            </a:r>
            <a:r>
              <a:rPr lang="pl-PL" dirty="0" err="1"/>
              <a:t>Template</a:t>
            </a:r>
            <a:r>
              <a:rPr lang="pl-PL" dirty="0"/>
              <a:t>) </a:t>
            </a:r>
            <a:r>
              <a:rPr lang="pl-PL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Pitch Deck </a:t>
            </a:r>
            <a:r>
              <a:rPr lang="pl-PL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Go-to-market </a:t>
            </a:r>
            <a:r>
              <a:rPr lang="pl-PL" dirty="0" err="1"/>
              <a:t>strategy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Competitive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Landscape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Business Model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Canvas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Proof of interest/LOI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59765" y="4001799"/>
            <a:ext cx="4122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InnoEnergy’s</a:t>
            </a:r>
            <a:r>
              <a:rPr lang="pl-PL" b="1" dirty="0"/>
              <a:t> </a:t>
            </a:r>
            <a:r>
              <a:rPr lang="pl-PL" b="1" dirty="0" err="1"/>
              <a:t>tools</a:t>
            </a:r>
            <a:r>
              <a:rPr lang="pl-PL" b="1" dirty="0"/>
              <a:t>:</a:t>
            </a:r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Workbook</a:t>
            </a:r>
            <a:r>
              <a:rPr lang="pl-PL" dirty="0"/>
              <a:t> 2.0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Library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MOOCs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Dedicated</a:t>
            </a:r>
            <a:r>
              <a:rPr lang="pl-PL" dirty="0"/>
              <a:t> materials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Primer</a:t>
            </a:r>
            <a:r>
              <a:rPr lang="pl-PL" dirty="0"/>
              <a:t> </a:t>
            </a:r>
            <a:r>
              <a:rPr lang="pl-PL" dirty="0" err="1"/>
              <a:t>example</a:t>
            </a:r>
            <a:endParaRPr lang="pl-PL" dirty="0"/>
          </a:p>
        </p:txBody>
      </p:sp>
      <p:sp>
        <p:nvSpPr>
          <p:cNvPr id="12" name="pole tekstowe 3"/>
          <p:cNvSpPr txBox="1"/>
          <p:nvPr/>
        </p:nvSpPr>
        <p:spPr>
          <a:xfrm>
            <a:off x="1066798" y="1554351"/>
            <a:ext cx="30126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InnoEnergy’s</a:t>
            </a:r>
            <a:br>
              <a:rPr lang="pl-PL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Acceleration Primer</a:t>
            </a:r>
            <a:endParaRPr lang="en-US" sz="20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1" y="844841"/>
            <a:ext cx="5128856" cy="1500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9094" y="6379244"/>
            <a:ext cx="30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Working prorotype is a must-have.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</a:t>
            </a:fld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29155" y="817001"/>
            <a:ext cx="5808065" cy="3903504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b="1" dirty="0"/>
              <a:t>InnoEnergy </a:t>
            </a:r>
            <a:endParaRPr lang="pl-PL" sz="28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 smtClean="0">
                <a:solidFill>
                  <a:schemeClr val="bg1"/>
                </a:solidFill>
              </a:rPr>
              <a:t>Business </a:t>
            </a:r>
            <a:r>
              <a:rPr lang="pl-PL" sz="2800" dirty="0">
                <a:solidFill>
                  <a:schemeClr val="bg1"/>
                </a:solidFill>
              </a:rPr>
              <a:t>Creation Services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 err="1">
                <a:solidFill>
                  <a:schemeClr val="bg1"/>
                </a:solidFill>
              </a:rPr>
              <a:t>Innovation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Projects</a:t>
            </a:r>
            <a:endParaRPr lang="pl-PL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 err="1">
                <a:solidFill>
                  <a:schemeClr val="bg1"/>
                </a:solidFill>
              </a:rPr>
              <a:t>Education</a:t>
            </a:r>
            <a:endParaRPr lang="pl-PL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 smtClean="0">
                <a:solidFill>
                  <a:schemeClr val="bg1"/>
                </a:solidFill>
              </a:rPr>
              <a:t>PowerAlliance </a:t>
            </a:r>
            <a:r>
              <a:rPr lang="pl-PL" sz="2800" dirty="0">
                <a:solidFill>
                  <a:schemeClr val="bg1"/>
                </a:solidFill>
              </a:rPr>
              <a:t>&amp; Acceleration Primer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 smtClean="0">
                <a:solidFill>
                  <a:schemeClr val="bg1"/>
                </a:solidFill>
              </a:rPr>
              <a:t>Tools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Power Alliance Structure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447" y="4267200"/>
            <a:ext cx="2045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Worbook v 2.0</a:t>
            </a:r>
            <a:br>
              <a:rPr lang="pl-PL" dirty="0"/>
            </a:br>
            <a:r>
              <a:rPr lang="pl-PL" sz="1400" dirty="0"/>
              <a:t>(ex-KICStart your business)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1781" y="4267199"/>
            <a:ext cx="185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InnoEnergy’s</a:t>
            </a:r>
            <a:br>
              <a:rPr lang="pl-PL" dirty="0"/>
            </a:br>
            <a:r>
              <a:rPr lang="pl-PL" dirty="0"/>
              <a:t>Digital Library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8278" y="4267199"/>
            <a:ext cx="185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Monthly Meeting</a:t>
            </a:r>
            <a:br>
              <a:rPr lang="pl-PL" dirty="0"/>
            </a:br>
            <a:r>
              <a:rPr lang="pl-PL" dirty="0"/>
              <a:t>of the Ecosystem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446" y="5370338"/>
            <a:ext cx="1760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schemeClr val="accent6">
                    <a:lumMod val="50000"/>
                  </a:schemeClr>
                </a:solidFill>
              </a:rPr>
              <a:t>(Guiding Entrepreneurs to Power)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370489" y="5368731"/>
            <a:ext cx="1567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schemeClr val="accent6">
                    <a:lumMod val="50000"/>
                  </a:schemeClr>
                </a:solidFill>
              </a:rPr>
              <a:t>(where we store more power and charge people when needed)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278" y="5368731"/>
            <a:ext cx="1758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schemeClr val="accent6">
                    <a:lumMod val="50000"/>
                  </a:schemeClr>
                </a:solidFill>
              </a:rPr>
              <a:t>(where people share power)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0334" y="5357845"/>
            <a:ext cx="1758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schemeClr val="accent6">
                    <a:lumMod val="50000"/>
                  </a:schemeClr>
                </a:solidFill>
              </a:rPr>
              <a:t>(where you can power up your business to a new level)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0334" y="4256313"/>
            <a:ext cx="185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Annual Competition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4623" y="3823382"/>
            <a:ext cx="11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>
                <a:solidFill>
                  <a:srgbClr val="00468B"/>
                </a:solidFill>
              </a:rPr>
              <a:t>and more..</a:t>
            </a:r>
            <a:endParaRPr lang="en-US" b="1" i="1" dirty="0">
              <a:solidFill>
                <a:srgbClr val="00468B"/>
              </a:solidFill>
            </a:endParaRPr>
          </a:p>
        </p:txBody>
      </p:sp>
      <p:sp>
        <p:nvSpPr>
          <p:cNvPr id="4" name="Trójkąt równoramienny 3"/>
          <p:cNvSpPr/>
          <p:nvPr/>
        </p:nvSpPr>
        <p:spPr>
          <a:xfrm>
            <a:off x="741775" y="2914315"/>
            <a:ext cx="7772399" cy="479685"/>
          </a:xfrm>
          <a:prstGeom prst="triangl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58754"/>
            <a:ext cx="5984024" cy="175108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2" y="3767132"/>
            <a:ext cx="1654629" cy="48918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074" y="3765226"/>
            <a:ext cx="1452249" cy="48564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280" y="3767132"/>
            <a:ext cx="1581500" cy="49153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278" y="3765226"/>
            <a:ext cx="1533496" cy="5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09577" y="4895305"/>
            <a:ext cx="5250725" cy="104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45883" y="4090565"/>
            <a:ext cx="5845341" cy="1045549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2966" y="2868898"/>
            <a:ext cx="5135809" cy="104554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27359" y="1997898"/>
            <a:ext cx="7078315" cy="10455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Power Alliance Structure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7496" t="7848"/>
          <a:stretch/>
        </p:blipFill>
        <p:spPr>
          <a:xfrm>
            <a:off x="235643" y="3525022"/>
            <a:ext cx="7926041" cy="913147"/>
          </a:xfrm>
          <a:prstGeom prst="rect">
            <a:avLst/>
          </a:prstGeom>
        </p:spPr>
      </p:pic>
      <p:sp>
        <p:nvSpPr>
          <p:cNvPr id="24" name="Marcador de título 1"/>
          <p:cNvSpPr txBox="1">
            <a:spLocks/>
          </p:cNvSpPr>
          <p:nvPr/>
        </p:nvSpPr>
        <p:spPr>
          <a:xfrm>
            <a:off x="509577" y="885825"/>
            <a:ext cx="7782812" cy="42163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2953"/>
              </a:spcAft>
            </a:pPr>
            <a:r>
              <a:rPr lang="cs-CZ" sz="3200" b="1" dirty="0" err="1" smtClean="0">
                <a:solidFill>
                  <a:schemeClr val="tx2"/>
                </a:solidFill>
                <a:latin typeface="+mj-lt"/>
                <a:cs typeface="Arial"/>
              </a:rPr>
              <a:t>PowerHUB</a:t>
            </a:r>
            <a:r>
              <a:rPr lang="cs-CZ" sz="3200" b="1" dirty="0" smtClean="0">
                <a:solidFill>
                  <a:schemeClr val="tx2"/>
                </a:solidFill>
                <a:latin typeface="+mj-lt"/>
                <a:cs typeface="Arial"/>
              </a:rPr>
              <a:t> CZ – </a:t>
            </a:r>
            <a:r>
              <a:rPr lang="cs-CZ" sz="3200" b="1" dirty="0" err="1" smtClean="0">
                <a:solidFill>
                  <a:schemeClr val="tx2"/>
                </a:solidFill>
                <a:latin typeface="+mj-lt"/>
                <a:cs typeface="Arial"/>
              </a:rPr>
              <a:t>InnoEnergy</a:t>
            </a:r>
            <a:r>
              <a:rPr lang="cs-CZ" sz="3200" b="1" dirty="0" smtClean="0">
                <a:solidFill>
                  <a:schemeClr val="tx2"/>
                </a:solidFill>
                <a:latin typeface="+mj-lt"/>
                <a:cs typeface="Arial"/>
              </a:rPr>
              <a:t> HUB Czech</a:t>
            </a:r>
            <a:endParaRPr lang="cs-CZ" sz="1800" b="1" dirty="0" smtClean="0">
              <a:solidFill>
                <a:schemeClr val="tx2"/>
              </a:solidFill>
              <a:latin typeface="+mj-lt"/>
              <a:cs typeface="Arial"/>
            </a:endParaRPr>
          </a:p>
          <a:p>
            <a:pPr>
              <a:spcAft>
                <a:spcPts val="2953"/>
              </a:spcAft>
            </a:pPr>
            <a:r>
              <a:rPr lang="cs-CZ" sz="1800" b="1" dirty="0" err="1" smtClean="0">
                <a:solidFill>
                  <a:schemeClr val="tx2"/>
                </a:solidFill>
                <a:latin typeface="+mj-lt"/>
                <a:cs typeface="Arial"/>
              </a:rPr>
              <a:t>Combining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+mj-lt"/>
                <a:cs typeface="Arial"/>
              </a:rPr>
              <a:t>Global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+mj-lt"/>
                <a:cs typeface="Arial"/>
              </a:rPr>
              <a:t>Approach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  <a:cs typeface="Arial"/>
              </a:rPr>
              <a:t> and </a:t>
            </a:r>
            <a:r>
              <a:rPr lang="cs-CZ" sz="1800" b="1" dirty="0" err="1" smtClean="0">
                <a:solidFill>
                  <a:schemeClr val="tx2"/>
                </a:solidFill>
                <a:latin typeface="+mj-lt"/>
                <a:cs typeface="Arial"/>
              </a:rPr>
              <a:t>Local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+mj-lt"/>
                <a:cs typeface="Arial"/>
              </a:rPr>
              <a:t>Knowledge</a:t>
            </a:r>
            <a:endParaRPr lang="es-ES_tradnl" sz="1800" b="1" dirty="0" smtClean="0">
              <a:solidFill>
                <a:schemeClr val="tx2"/>
              </a:solidFill>
              <a:latin typeface="+mj-lt"/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2109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     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Innovation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&amp;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PowerHUB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CZ &amp; SK (+V4 &amp; CEE)</a:t>
            </a:r>
            <a:endParaRPr lang="es-ES_tradnl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2109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     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Deep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knowledge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CEE 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Market</a:t>
            </a:r>
          </a:p>
          <a:p>
            <a:pPr marL="285750" indent="-285750">
              <a:lnSpc>
                <a:spcPct val="150000"/>
              </a:lnSpc>
              <a:spcAft>
                <a:spcPts val="2109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      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CROSS OVER FOCUS –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Energy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/ Communications / Mobility</a:t>
            </a:r>
            <a:endParaRPr lang="es-ES_tradnl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2109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     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Based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Prague 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5 (and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cooperation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CITY)</a:t>
            </a:r>
          </a:p>
          <a:p>
            <a:pPr marL="285750" indent="-285750">
              <a:lnSpc>
                <a:spcPct val="150000"/>
              </a:lnSpc>
              <a:spcAft>
                <a:spcPts val="2109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    ABC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PowerHUB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US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Landing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Program</a:t>
            </a:r>
            <a:endParaRPr lang="es-ES_tradnl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endParaRPr lang="cs-CZ" sz="1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2953"/>
              </a:spcAft>
            </a:pPr>
            <a:r>
              <a:rPr lang="cs-CZ" sz="1800" b="1" dirty="0" smtClean="0">
                <a:solidFill>
                  <a:schemeClr val="tx2"/>
                </a:solidFill>
                <a:latin typeface="+mj-lt"/>
                <a:cs typeface="Arial"/>
              </a:rPr>
              <a:t>E</a:t>
            </a:r>
            <a:r>
              <a:rPr lang="en-GB" sz="1800" b="1" dirty="0" err="1">
                <a:solidFill>
                  <a:schemeClr val="tx2"/>
                </a:solidFill>
                <a:latin typeface="+mj-lt"/>
                <a:cs typeface="Arial"/>
              </a:rPr>
              <a:t>xpanding</a:t>
            </a:r>
            <a:r>
              <a:rPr lang="en-GB" sz="1800" b="1" dirty="0">
                <a:solidFill>
                  <a:schemeClr val="tx2"/>
                </a:solidFill>
                <a:latin typeface="+mj-lt"/>
                <a:cs typeface="Arial"/>
              </a:rPr>
              <a:t> the circle of innovation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+mj-lt"/>
                <a:cs typeface="Arial"/>
              </a:rPr>
              <a:t>for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+mj-lt"/>
                <a:cs typeface="Arial"/>
              </a:rPr>
              <a:t>energy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and </a:t>
            </a:r>
            <a:r>
              <a:rPr lang="cs-CZ" sz="1800" b="1" dirty="0" err="1">
                <a:solidFill>
                  <a:schemeClr val="tx2"/>
                </a:solidFill>
                <a:latin typeface="+mj-lt"/>
                <a:cs typeface="Arial"/>
              </a:rPr>
              <a:t>cross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+mj-lt"/>
                <a:cs typeface="Arial"/>
              </a:rPr>
              <a:t>over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+mj-lt"/>
                <a:cs typeface="Arial"/>
              </a:rPr>
              <a:t>projects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en-GB" sz="1800" b="1" dirty="0">
                <a:solidFill>
                  <a:schemeClr val="tx2"/>
                </a:solidFill>
                <a:latin typeface="+mj-lt"/>
                <a:cs typeface="Arial"/>
              </a:rPr>
              <a:t>in 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Czech and </a:t>
            </a:r>
            <a:r>
              <a:rPr lang="cs-CZ" sz="1800" b="1" dirty="0" err="1">
                <a:solidFill>
                  <a:schemeClr val="tx2"/>
                </a:solidFill>
                <a:latin typeface="+mj-lt"/>
                <a:cs typeface="Arial"/>
              </a:rPr>
              <a:t>Slovak</a:t>
            </a:r>
            <a:r>
              <a:rPr lang="cs-CZ" sz="1800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endParaRPr lang="en-GB" sz="18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0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PowerHUB CZ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1256" y="1120834"/>
            <a:ext cx="7948538" cy="607021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PowerHUB</a:t>
            </a:r>
            <a:r>
              <a:rPr lang="cs-CZ" sz="3200" dirty="0" smtClean="0"/>
              <a:t> CZ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Activities</a:t>
            </a:r>
            <a:endParaRPr lang="en-GB" sz="3200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97010" y="4579439"/>
            <a:ext cx="6475673" cy="1045549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33225" y="5402952"/>
            <a:ext cx="6121094" cy="1045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6891" y="2786272"/>
            <a:ext cx="6475673" cy="104554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7496" t="7848"/>
          <a:stretch/>
        </p:blipFill>
        <p:spPr>
          <a:xfrm>
            <a:off x="73650" y="3831821"/>
            <a:ext cx="7308592" cy="913147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3650" y="1907311"/>
            <a:ext cx="6680670" cy="1045549"/>
          </a:xfrm>
          <a:prstGeom prst="rect">
            <a:avLst/>
          </a:prstGeom>
        </p:spPr>
      </p:pic>
      <p:sp>
        <p:nvSpPr>
          <p:cNvPr id="14" name="Marcador de título 1"/>
          <p:cNvSpPr txBox="1">
            <a:spLocks/>
          </p:cNvSpPr>
          <p:nvPr/>
        </p:nvSpPr>
        <p:spPr>
          <a:xfrm>
            <a:off x="846020" y="1907311"/>
            <a:ext cx="5297606" cy="4079769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dirty="0" err="1"/>
              <a:t>Innovation</a:t>
            </a:r>
            <a:r>
              <a:rPr lang="cs-CZ" sz="2000" dirty="0"/>
              <a:t> Centre </a:t>
            </a:r>
            <a:r>
              <a:rPr lang="cs-CZ" sz="2000" dirty="0" err="1"/>
              <a:t>Services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lvl="1" defTabSz="321412">
              <a:spcBef>
                <a:spcPts val="844"/>
              </a:spcBef>
            </a:pPr>
            <a:r>
              <a:rPr lang="cs-CZ" sz="1600" dirty="0" smtClean="0"/>
              <a:t>(</a:t>
            </a:r>
            <a:r>
              <a:rPr lang="cs-CZ" sz="1600" dirty="0" err="1"/>
              <a:t>Legal</a:t>
            </a:r>
            <a:r>
              <a:rPr lang="cs-CZ" sz="1600" dirty="0"/>
              <a:t>, Finance, </a:t>
            </a:r>
            <a:r>
              <a:rPr lang="cs-CZ" sz="1600" dirty="0" err="1"/>
              <a:t>Accounting</a:t>
            </a:r>
            <a:r>
              <a:rPr lang="cs-CZ" sz="1600" dirty="0"/>
              <a:t>, </a:t>
            </a:r>
            <a:r>
              <a:rPr lang="cs-CZ" sz="1600" dirty="0" smtClean="0"/>
              <a:t>Project Management</a:t>
            </a:r>
            <a:r>
              <a:rPr lang="cs-CZ" sz="1600" dirty="0"/>
              <a:t>, </a:t>
            </a:r>
            <a:r>
              <a:rPr lang="cs-CZ" sz="1600" dirty="0" err="1"/>
              <a:t>Production</a:t>
            </a:r>
            <a:r>
              <a:rPr lang="cs-CZ" sz="1600" dirty="0"/>
              <a:t>, </a:t>
            </a:r>
            <a:r>
              <a:rPr lang="cs-CZ" sz="1600" dirty="0" err="1"/>
              <a:t>Mentoring</a:t>
            </a:r>
            <a:r>
              <a:rPr lang="cs-CZ" sz="1600" dirty="0"/>
              <a:t>, </a:t>
            </a:r>
            <a:r>
              <a:rPr lang="cs-CZ" sz="1600" dirty="0" err="1"/>
              <a:t>Couching</a:t>
            </a:r>
            <a:r>
              <a:rPr lang="cs-CZ" sz="1600" dirty="0" smtClean="0"/>
              <a:t>, US </a:t>
            </a:r>
            <a:r>
              <a:rPr lang="cs-CZ" sz="1600" dirty="0" err="1" smtClean="0"/>
              <a:t>Landing</a:t>
            </a:r>
            <a:r>
              <a:rPr lang="cs-CZ" sz="1600" dirty="0" smtClean="0"/>
              <a:t>) </a:t>
            </a:r>
            <a:endParaRPr lang="cs-CZ" sz="1600" dirty="0"/>
          </a:p>
          <a:p>
            <a:pPr marL="241059" lvl="1" indent="-241059" defTabSz="321412">
              <a:spcBef>
                <a:spcPts val="844"/>
              </a:spcBef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err="1"/>
              <a:t>Scouting</a:t>
            </a:r>
            <a:r>
              <a:rPr lang="cs-CZ" sz="2000" dirty="0"/>
              <a:t> </a:t>
            </a:r>
            <a:r>
              <a:rPr lang="cs-CZ" sz="2000" dirty="0" err="1"/>
              <a:t>Projects</a:t>
            </a:r>
            <a:r>
              <a:rPr lang="cs-CZ" sz="2000" dirty="0"/>
              <a:t> and </a:t>
            </a:r>
            <a:r>
              <a:rPr lang="cs-CZ" sz="2000" dirty="0" err="1"/>
              <a:t>Investment</a:t>
            </a:r>
            <a:r>
              <a:rPr lang="cs-CZ" sz="2000" dirty="0"/>
              <a:t> </a:t>
            </a:r>
            <a:r>
              <a:rPr lang="cs-CZ" sz="2000" dirty="0" err="1"/>
              <a:t>tools</a:t>
            </a:r>
            <a:r>
              <a:rPr lang="cs-CZ" sz="2000" dirty="0"/>
              <a:t> </a:t>
            </a:r>
            <a:endParaRPr lang="cs-CZ" sz="2000" dirty="0"/>
          </a:p>
          <a:p>
            <a:pPr marL="0" lvl="1" defTabSz="321412">
              <a:spcBef>
                <a:spcPts val="844"/>
              </a:spcBef>
            </a:pPr>
            <a:r>
              <a:rPr lang="cs-CZ" sz="1600" dirty="0" smtClean="0"/>
              <a:t>Venture </a:t>
            </a:r>
            <a:r>
              <a:rPr lang="cs-CZ" sz="1600" dirty="0" err="1"/>
              <a:t>Capital</a:t>
            </a:r>
            <a:r>
              <a:rPr lang="cs-CZ" sz="1600" dirty="0"/>
              <a:t>, </a:t>
            </a:r>
            <a:r>
              <a:rPr lang="cs-CZ" sz="1600" dirty="0" err="1"/>
              <a:t>Investment</a:t>
            </a:r>
            <a:r>
              <a:rPr lang="cs-CZ" sz="1600" dirty="0"/>
              <a:t> </a:t>
            </a:r>
            <a:r>
              <a:rPr lang="cs-CZ" sz="1600" dirty="0" err="1"/>
              <a:t>Funds</a:t>
            </a:r>
            <a:r>
              <a:rPr lang="cs-CZ" sz="1600" dirty="0"/>
              <a:t> Management</a:t>
            </a: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E-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Accelerator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Energy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Community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cs-CZ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r>
              <a:rPr lang="cs-CZ" sz="1600" dirty="0" smtClean="0">
                <a:solidFill>
                  <a:schemeClr val="tx1"/>
                </a:solidFill>
                <a:latin typeface="Arial"/>
                <a:cs typeface="Arial"/>
              </a:rPr>
              <a:t>2-weekly </a:t>
            </a:r>
            <a:r>
              <a:rPr lang="cs-CZ" sz="1600" dirty="0" err="1">
                <a:solidFill>
                  <a:schemeClr val="tx1"/>
                </a:solidFill>
                <a:latin typeface="Arial"/>
                <a:cs typeface="Arial"/>
              </a:rPr>
              <a:t>energy</a:t>
            </a:r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Arial"/>
                <a:cs typeface="Arial"/>
              </a:rPr>
              <a:t>breakfasts</a:t>
            </a:r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 – </a:t>
            </a:r>
            <a:r>
              <a:rPr lang="cs-CZ" sz="1600" dirty="0" err="1">
                <a:solidFill>
                  <a:schemeClr val="tx1"/>
                </a:solidFill>
                <a:latin typeface="Arial"/>
                <a:cs typeface="Arial"/>
              </a:rPr>
              <a:t>brunches</a:t>
            </a:r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; </a:t>
            </a:r>
            <a:r>
              <a:rPr lang="cs-CZ" sz="1600" dirty="0" err="1">
                <a:solidFill>
                  <a:schemeClr val="tx1"/>
                </a:solidFill>
                <a:latin typeface="Arial"/>
                <a:cs typeface="Arial"/>
              </a:rPr>
              <a:t>students-professionals</a:t>
            </a:r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/>
                <a:cs typeface="Arial"/>
              </a:rPr>
              <a:t>mixture</a:t>
            </a: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i="1" dirty="0" err="1" smtClean="0"/>
              <a:t>Partner‘s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PowerHUB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</a:t>
            </a:r>
            <a:r>
              <a:rPr lang="cs-CZ" sz="2000" i="1" dirty="0" err="1" smtClean="0"/>
              <a:t>reSeed</a:t>
            </a:r>
            <a:r>
              <a:rPr lang="cs-CZ" sz="2000" i="1" dirty="0" smtClean="0"/>
              <a:t> </a:t>
            </a:r>
            <a:r>
              <a:rPr lang="cs-CZ" sz="2000" i="1" dirty="0" err="1"/>
              <a:t>Fund</a:t>
            </a:r>
            <a:r>
              <a:rPr lang="cs-CZ" sz="2000" i="1" dirty="0"/>
              <a:t> </a:t>
            </a:r>
            <a:endParaRPr lang="cs-CZ" sz="2000" i="1" dirty="0" smtClean="0"/>
          </a:p>
          <a:p>
            <a:pPr marL="0" lvl="1" defTabSz="321412">
              <a:spcBef>
                <a:spcPct val="0"/>
              </a:spcBef>
              <a:spcAft>
                <a:spcPts val="422"/>
              </a:spcAft>
            </a:pPr>
            <a:r>
              <a:rPr lang="cs-CZ" sz="1600" dirty="0" err="1" smtClean="0"/>
              <a:t>Pre</a:t>
            </a:r>
            <a:r>
              <a:rPr lang="cs-CZ" sz="1600" dirty="0" smtClean="0"/>
              <a:t> </a:t>
            </a:r>
            <a:r>
              <a:rPr lang="cs-CZ" sz="1600" dirty="0" err="1"/>
              <a:t>Acceleration</a:t>
            </a:r>
            <a:r>
              <a:rPr lang="cs-CZ" sz="1600" dirty="0"/>
              <a:t> </a:t>
            </a:r>
            <a:r>
              <a:rPr lang="cs-CZ" sz="1600" dirty="0" err="1"/>
              <a:t>Fund</a:t>
            </a:r>
            <a:r>
              <a:rPr lang="cs-CZ" sz="1600" dirty="0"/>
              <a:t>; 5 – 10 Mil. CZK/ </a:t>
            </a:r>
            <a:r>
              <a:rPr lang="cs-CZ" sz="1600" dirty="0" err="1" smtClean="0"/>
              <a:t>Year</a:t>
            </a:r>
            <a:endParaRPr lang="cs-CZ" sz="1600" dirty="0" smtClean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2000" dirty="0" err="1" smtClean="0"/>
              <a:t>Technical</a:t>
            </a:r>
            <a:r>
              <a:rPr lang="cs-CZ" sz="2000" dirty="0" smtClean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 + </a:t>
            </a:r>
            <a:r>
              <a:rPr lang="cs-CZ" sz="2000" dirty="0" err="1"/>
              <a:t>Elementary</a:t>
            </a:r>
            <a:r>
              <a:rPr lang="cs-CZ" sz="2000" dirty="0"/>
              <a:t> and </a:t>
            </a:r>
            <a:r>
              <a:rPr lang="cs-CZ" sz="2000" dirty="0" err="1"/>
              <a:t>High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 </a:t>
            </a:r>
            <a:r>
              <a:rPr lang="cs-CZ" sz="2000" dirty="0" err="1"/>
              <a:t>Cooperation</a:t>
            </a:r>
            <a:endParaRPr lang="cs-CZ" sz="2000" dirty="0"/>
          </a:p>
          <a:p>
            <a:pPr marL="0" lvl="1" defTabSz="321412">
              <a:spcBef>
                <a:spcPct val="0"/>
              </a:spcBef>
              <a:spcAft>
                <a:spcPts val="422"/>
              </a:spcAft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41059" lvl="1" indent="-241059" defTabSz="321412">
              <a:spcBef>
                <a:spcPct val="0"/>
              </a:spcBef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8447" y="4971895"/>
            <a:ext cx="6475673" cy="141719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7496" t="7848"/>
          <a:stretch/>
        </p:blipFill>
        <p:spPr>
          <a:xfrm>
            <a:off x="0" y="3433701"/>
            <a:ext cx="7308592" cy="1436735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8446" y="2109166"/>
            <a:ext cx="6275625" cy="1045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PowerHUB</a:t>
            </a:r>
            <a:r>
              <a:rPr lang="cs-CZ" dirty="0" smtClean="0"/>
              <a:t> CZ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1255" y="1120834"/>
            <a:ext cx="8164978" cy="607021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  <a:latin typeface="+mj-lt"/>
              </a:rPr>
              <a:t>Partnership</a:t>
            </a:r>
            <a:r>
              <a:rPr lang="cs-CZ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+mj-lt"/>
              </a:rPr>
              <a:t>with</a:t>
            </a:r>
            <a:r>
              <a:rPr lang="cs-CZ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+mj-lt"/>
              </a:rPr>
              <a:t>PowerHUB</a:t>
            </a:r>
            <a:endParaRPr lang="en-GB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Marcador de título 1"/>
          <p:cNvSpPr txBox="1">
            <a:spLocks/>
          </p:cNvSpPr>
          <p:nvPr/>
        </p:nvSpPr>
        <p:spPr>
          <a:xfrm>
            <a:off x="758849" y="2197104"/>
            <a:ext cx="5238937" cy="3909930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InnoEnergy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PowerUP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! 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opening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 June 2017</a:t>
            </a:r>
          </a:p>
          <a:p>
            <a:pPr>
              <a:spcAft>
                <a:spcPts val="422"/>
              </a:spcAft>
            </a:pP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	-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any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project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suitable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Primer</a:t>
            </a:r>
            <a:endParaRPr lang="cs-CZ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	-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closing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Date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Septemeber</a:t>
            </a:r>
            <a:r>
              <a:rPr lang="cs-CZ" sz="1800" b="1" dirty="0" smtClean="0">
                <a:solidFill>
                  <a:schemeClr val="tx1"/>
                </a:solidFill>
                <a:latin typeface="Arial"/>
                <a:cs typeface="Arial"/>
              </a:rPr>
              <a:t> 2017</a:t>
            </a:r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shall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evaluated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by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unique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tool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- 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EIT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InnoEnergy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Highway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process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evaluation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) and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use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tools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events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EIT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InnoEnergy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CC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Poland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Plus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Countries</a:t>
            </a: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Efficient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capacity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10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new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per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year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within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CZ and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Slovak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market (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primarily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based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in Prague,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option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other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cities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+ 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Prague 5 Project)</a:t>
            </a:r>
          </a:p>
        </p:txBody>
      </p:sp>
    </p:spTree>
    <p:extLst>
      <p:ext uri="{BB962C8B-B14F-4D97-AF65-F5344CB8AC3E}">
        <p14:creationId xmlns:p14="http://schemas.microsoft.com/office/powerpoint/2010/main" val="18952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9771" y="5048653"/>
            <a:ext cx="7217502" cy="1467810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7496" t="7848"/>
          <a:stretch/>
        </p:blipFill>
        <p:spPr>
          <a:xfrm>
            <a:off x="28693" y="3580842"/>
            <a:ext cx="7356684" cy="1315968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2891" y="1758733"/>
            <a:ext cx="6781931" cy="155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PowerHUB</a:t>
            </a:r>
            <a:r>
              <a:rPr lang="cs-CZ" dirty="0" smtClean="0"/>
              <a:t> CZ</a:t>
            </a:r>
            <a:br>
              <a:rPr lang="cs-CZ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1255" y="1120834"/>
            <a:ext cx="8164978" cy="607021"/>
          </a:xfrm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  <a:latin typeface="+mj-lt"/>
              </a:rPr>
              <a:t>Partnership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with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+mj-lt"/>
              </a:rPr>
              <a:t>PowerHUB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Marcador de título 1"/>
          <p:cNvSpPr txBox="1">
            <a:spLocks/>
          </p:cNvSpPr>
          <p:nvPr/>
        </p:nvSpPr>
        <p:spPr>
          <a:xfrm>
            <a:off x="758849" y="1758733"/>
            <a:ext cx="5737115" cy="4369973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Re/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Cobranding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Prague </a:t>
            </a:r>
            <a:r>
              <a:rPr lang="cs-CZ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PowerHUB</a:t>
            </a: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All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activities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E-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Accelerator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in Czech and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Slovak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shall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co-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branded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Partners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Schemes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incl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. CZ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activities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like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E-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Nergy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Club, E-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Nergy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Fund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etc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.)</a:t>
            </a:r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case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interest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possibility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to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expand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into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other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CEE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countries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>
              <a:spcAft>
                <a:spcPts val="422"/>
              </a:spcAft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Bulgaria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Croatia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Greece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Hungary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Poland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	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Romania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Serbia</a:t>
            </a:r>
            <a:r>
              <a:rPr lang="cs-CZ" sz="18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  <a:latin typeface="Arial"/>
                <a:cs typeface="Arial"/>
              </a:rPr>
              <a:t>Slovenia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Montenegro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Baltics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Partnership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according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to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scope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/>
                <a:cs typeface="Arial"/>
              </a:rPr>
              <a:t>activities</a:t>
            </a:r>
            <a:r>
              <a:rPr lang="cs-CZ" sz="18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Activities</a:t>
            </a: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Finanical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/>
                <a:cs typeface="Arial"/>
              </a:rPr>
              <a:t>Participation</a:t>
            </a: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059" indent="-241059">
              <a:spcAft>
                <a:spcPts val="422"/>
              </a:spcAft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422"/>
              </a:spcAft>
            </a:pPr>
            <a:endParaRPr lang="es-ES_tradnl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6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407035" y="1144665"/>
            <a:ext cx="7017658" cy="504721"/>
          </a:xfrm>
        </p:spPr>
        <p:txBody>
          <a:bodyPr>
            <a:normAutofit/>
          </a:bodyPr>
          <a:lstStyle/>
          <a:p>
            <a:r>
              <a:rPr lang="pl-PL" dirty="0" smtClean="0"/>
              <a:t>InnoEnergy Introduction</a:t>
            </a:r>
            <a:endParaRPr lang="en-GB" dirty="0"/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464183" y="1792365"/>
            <a:ext cx="7412991" cy="5047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3000" b="0" kern="1200" spc="-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/>
              <a:t>Petr Bažant  				</a:t>
            </a:r>
          </a:p>
          <a:p>
            <a:r>
              <a:rPr lang="pl-PL" sz="2400" dirty="0" smtClean="0"/>
              <a:t>petr@e-accelerator.cz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60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830718" y="1845178"/>
            <a:ext cx="3687839" cy="368783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8625"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InnoEnergy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r>
              <a:rPr lang="en-GB" dirty="0"/>
              <a:t>Who we are</a:t>
            </a:r>
          </a:p>
        </p:txBody>
      </p:sp>
      <p:sp>
        <p:nvSpPr>
          <p:cNvPr id="8" name="Pentagon 7"/>
          <p:cNvSpPr/>
          <p:nvPr/>
        </p:nvSpPr>
        <p:spPr>
          <a:xfrm>
            <a:off x="21286" y="2115957"/>
            <a:ext cx="3003794" cy="720626"/>
          </a:xfrm>
          <a:prstGeom prst="homePlate">
            <a:avLst>
              <a:gd name="adj" fmla="val 21765"/>
            </a:avLst>
          </a:prstGeom>
          <a:gradFill flip="none" rotWithShape="1">
            <a:gsLst>
              <a:gs pos="28000">
                <a:schemeClr val="accent6">
                  <a:lumMod val="75000"/>
                  <a:alpha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2031" indent="-2714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9" y="2224135"/>
            <a:ext cx="2316358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Europe’s engine for innovation in sustainable energy</a:t>
            </a:r>
            <a:endParaRPr lang="en-GB" sz="1350" dirty="0"/>
          </a:p>
        </p:txBody>
      </p:sp>
      <p:sp>
        <p:nvSpPr>
          <p:cNvPr id="22" name="Pentagon 7"/>
          <p:cNvSpPr/>
          <p:nvPr/>
        </p:nvSpPr>
        <p:spPr>
          <a:xfrm>
            <a:off x="11336" y="2746798"/>
            <a:ext cx="3265788" cy="720626"/>
          </a:xfrm>
          <a:prstGeom prst="homePlate">
            <a:avLst>
              <a:gd name="adj" fmla="val 21765"/>
            </a:avLst>
          </a:prstGeom>
          <a:gradFill flip="none" rotWithShape="1">
            <a:gsLst>
              <a:gs pos="28000">
                <a:schemeClr val="accent2">
                  <a:alpha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2031" indent="-2714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359" y="2862987"/>
            <a:ext cx="2316358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Empowering every stage </a:t>
            </a:r>
            <a:br>
              <a:rPr lang="en-US" sz="1350" dirty="0"/>
            </a:br>
            <a:r>
              <a:rPr lang="en-US" sz="1350" dirty="0"/>
              <a:t>of the innovation process</a:t>
            </a:r>
            <a:endParaRPr lang="en-GB" sz="1350" dirty="0"/>
          </a:p>
        </p:txBody>
      </p:sp>
      <p:sp>
        <p:nvSpPr>
          <p:cNvPr id="25" name="Pentagon 7"/>
          <p:cNvSpPr/>
          <p:nvPr/>
        </p:nvSpPr>
        <p:spPr>
          <a:xfrm>
            <a:off x="0" y="3377640"/>
            <a:ext cx="3564340" cy="720626"/>
          </a:xfrm>
          <a:prstGeom prst="homePlate">
            <a:avLst>
              <a:gd name="adj" fmla="val 21765"/>
            </a:avLst>
          </a:prstGeom>
          <a:gradFill flip="none" rotWithShape="1">
            <a:gsLst>
              <a:gs pos="28000">
                <a:srgbClr val="009370">
                  <a:alpha val="75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2031" indent="-2714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9" y="3495883"/>
            <a:ext cx="2748619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Investing in people, </a:t>
            </a:r>
            <a:br>
              <a:rPr lang="en-US" sz="1350" dirty="0"/>
            </a:br>
            <a:r>
              <a:rPr lang="en-US" sz="1350" dirty="0"/>
              <a:t>technologies, businesses</a:t>
            </a:r>
            <a:endParaRPr lang="en-GB" sz="1350" dirty="0"/>
          </a:p>
        </p:txBody>
      </p:sp>
      <p:sp>
        <p:nvSpPr>
          <p:cNvPr id="28" name="Pentagon 7"/>
          <p:cNvSpPr/>
          <p:nvPr/>
        </p:nvSpPr>
        <p:spPr>
          <a:xfrm>
            <a:off x="11336" y="4008481"/>
            <a:ext cx="3265788" cy="720626"/>
          </a:xfrm>
          <a:prstGeom prst="homePlate">
            <a:avLst>
              <a:gd name="adj" fmla="val 21765"/>
            </a:avLst>
          </a:prstGeom>
          <a:gradFill flip="none" rotWithShape="1">
            <a:gsLst>
              <a:gs pos="28000">
                <a:schemeClr val="accent2">
                  <a:alpha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2031" indent="-2714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359" y="4125852"/>
            <a:ext cx="2316358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Established 2010:</a:t>
            </a:r>
            <a:br>
              <a:rPr lang="en-US" sz="1350" dirty="0"/>
            </a:br>
            <a:r>
              <a:rPr lang="en-US" sz="1350" dirty="0"/>
              <a:t>supported by the EIT</a:t>
            </a:r>
            <a:endParaRPr lang="en-GB" sz="1350" dirty="0"/>
          </a:p>
        </p:txBody>
      </p:sp>
      <p:sp>
        <p:nvSpPr>
          <p:cNvPr id="31" name="Pentagon 7"/>
          <p:cNvSpPr/>
          <p:nvPr/>
        </p:nvSpPr>
        <p:spPr>
          <a:xfrm>
            <a:off x="21286" y="4639324"/>
            <a:ext cx="3003794" cy="720626"/>
          </a:xfrm>
          <a:prstGeom prst="homePlate">
            <a:avLst>
              <a:gd name="adj" fmla="val 21765"/>
            </a:avLst>
          </a:prstGeom>
          <a:gradFill flip="none" rotWithShape="1">
            <a:gsLst>
              <a:gs pos="28000">
                <a:schemeClr val="accent6">
                  <a:lumMod val="75000"/>
                  <a:alpha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2031" indent="-2714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359" y="4716460"/>
            <a:ext cx="2384156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Public-private partnership aiming for financial sustainability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9089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 in Europe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r>
              <a:rPr lang="en-GB" dirty="0"/>
              <a:t>The Innovation Engine for Europe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4804" y="2408206"/>
            <a:ext cx="7074392" cy="3244526"/>
            <a:chOff x="2152650" y="2067941"/>
            <a:chExt cx="8368792" cy="3838177"/>
          </a:xfrm>
        </p:grpSpPr>
        <p:sp>
          <p:nvSpPr>
            <p:cNvPr id="45" name="Pentagon 44"/>
            <p:cNvSpPr/>
            <p:nvPr/>
          </p:nvSpPr>
          <p:spPr>
            <a:xfrm>
              <a:off x="6470589" y="4552613"/>
              <a:ext cx="3642361" cy="1079500"/>
            </a:xfrm>
            <a:prstGeom prst="homePlate">
              <a:avLst>
                <a:gd name="adj" fmla="val 26645"/>
              </a:avLst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12031" indent="-271463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2197964" y="3042552"/>
              <a:ext cx="3958275" cy="557413"/>
            </a:xfrm>
            <a:prstGeom prst="homePlate">
              <a:avLst>
                <a:gd name="adj" fmla="val 44007"/>
              </a:avLst>
            </a:prstGeom>
            <a:gradFill flip="none" rotWithShape="1">
              <a:gsLst>
                <a:gs pos="61000">
                  <a:srgbClr val="E9F4FA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12031" indent="-271463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GB" sz="18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Pentagon 40"/>
            <p:cNvSpPr/>
            <p:nvPr/>
          </p:nvSpPr>
          <p:spPr>
            <a:xfrm>
              <a:off x="2152650" y="3958721"/>
              <a:ext cx="5156886" cy="557413"/>
            </a:xfrm>
            <a:prstGeom prst="homePlate">
              <a:avLst>
                <a:gd name="adj" fmla="val 44007"/>
              </a:avLst>
            </a:prstGeom>
            <a:gradFill flip="none" rotWithShape="1">
              <a:gsLst>
                <a:gs pos="61000">
                  <a:srgbClr val="EEF3D3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12031" indent="-271463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GB" sz="18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2222056" y="4860270"/>
              <a:ext cx="3992078" cy="557413"/>
            </a:xfrm>
            <a:prstGeom prst="homePlate">
              <a:avLst>
                <a:gd name="adj" fmla="val 44007"/>
              </a:avLst>
            </a:prstGeom>
            <a:gradFill flip="none" rotWithShape="1">
              <a:gsLst>
                <a:gs pos="61000">
                  <a:srgbClr val="E3F1F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12031" indent="-271463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GB" sz="18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>
              <a:off x="5975861" y="2843745"/>
              <a:ext cx="4073732" cy="1009416"/>
            </a:xfrm>
            <a:prstGeom prst="homePlate">
              <a:avLst>
                <a:gd name="adj" fmla="val 26645"/>
              </a:avLst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12031" indent="-271463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7709111" y="3705958"/>
              <a:ext cx="2812331" cy="1009416"/>
            </a:xfrm>
            <a:prstGeom prst="homePlate">
              <a:avLst>
                <a:gd name="adj" fmla="val 26645"/>
              </a:avLst>
            </a:prstGeom>
            <a:solidFill>
              <a:schemeClr val="accent2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12031" indent="-271463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Group 16"/>
            <p:cNvGrpSpPr>
              <a:grpSpLocks noChangeAspect="1"/>
            </p:cNvGrpSpPr>
            <p:nvPr/>
          </p:nvGrpSpPr>
          <p:grpSpPr bwMode="auto">
            <a:xfrm>
              <a:off x="5287963" y="2567605"/>
              <a:ext cx="2686050" cy="3338513"/>
              <a:chOff x="1975" y="1684"/>
              <a:chExt cx="1692" cy="2103"/>
            </a:xfrm>
            <a:solidFill>
              <a:schemeClr val="bg1"/>
            </a:solidFill>
          </p:grpSpPr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1975" y="1684"/>
                <a:ext cx="941" cy="945"/>
              </a:xfrm>
              <a:custGeom>
                <a:avLst/>
                <a:gdLst>
                  <a:gd name="T0" fmla="*/ 164 w 182"/>
                  <a:gd name="T1" fmla="*/ 113 h 183"/>
                  <a:gd name="T2" fmla="*/ 164 w 182"/>
                  <a:gd name="T3" fmla="*/ 113 h 183"/>
                  <a:gd name="T4" fmla="*/ 182 w 182"/>
                  <a:gd name="T5" fmla="*/ 96 h 183"/>
                  <a:gd name="T6" fmla="*/ 165 w 182"/>
                  <a:gd name="T7" fmla="*/ 78 h 183"/>
                  <a:gd name="T8" fmla="*/ 163 w 182"/>
                  <a:gd name="T9" fmla="*/ 78 h 183"/>
                  <a:gd name="T10" fmla="*/ 156 w 182"/>
                  <a:gd name="T11" fmla="*/ 57 h 183"/>
                  <a:gd name="T12" fmla="*/ 157 w 182"/>
                  <a:gd name="T13" fmla="*/ 55 h 183"/>
                  <a:gd name="T14" fmla="*/ 159 w 182"/>
                  <a:gd name="T15" fmla="*/ 31 h 183"/>
                  <a:gd name="T16" fmla="*/ 134 w 182"/>
                  <a:gd name="T17" fmla="*/ 29 h 183"/>
                  <a:gd name="T18" fmla="*/ 134 w 182"/>
                  <a:gd name="T19" fmla="*/ 31 h 183"/>
                  <a:gd name="T20" fmla="*/ 116 w 182"/>
                  <a:gd name="T21" fmla="*/ 21 h 183"/>
                  <a:gd name="T22" fmla="*/ 116 w 182"/>
                  <a:gd name="T23" fmla="*/ 19 h 183"/>
                  <a:gd name="T24" fmla="*/ 99 w 182"/>
                  <a:gd name="T25" fmla="*/ 1 h 183"/>
                  <a:gd name="T26" fmla="*/ 81 w 182"/>
                  <a:gd name="T27" fmla="*/ 17 h 183"/>
                  <a:gd name="T28" fmla="*/ 81 w 182"/>
                  <a:gd name="T29" fmla="*/ 19 h 183"/>
                  <a:gd name="T30" fmla="*/ 58 w 182"/>
                  <a:gd name="T31" fmla="*/ 27 h 183"/>
                  <a:gd name="T32" fmla="*/ 55 w 182"/>
                  <a:gd name="T33" fmla="*/ 25 h 183"/>
                  <a:gd name="T34" fmla="*/ 31 w 182"/>
                  <a:gd name="T35" fmla="*/ 24 h 183"/>
                  <a:gd name="T36" fmla="*/ 29 w 182"/>
                  <a:gd name="T37" fmla="*/ 48 h 183"/>
                  <a:gd name="T38" fmla="*/ 30 w 182"/>
                  <a:gd name="T39" fmla="*/ 50 h 183"/>
                  <a:gd name="T40" fmla="*/ 21 w 182"/>
                  <a:gd name="T41" fmla="*/ 70 h 183"/>
                  <a:gd name="T42" fmla="*/ 18 w 182"/>
                  <a:gd name="T43" fmla="*/ 70 h 183"/>
                  <a:gd name="T44" fmla="*/ 0 w 182"/>
                  <a:gd name="T45" fmla="*/ 87 h 183"/>
                  <a:gd name="T46" fmla="*/ 17 w 182"/>
                  <a:gd name="T47" fmla="*/ 105 h 183"/>
                  <a:gd name="T48" fmla="*/ 19 w 182"/>
                  <a:gd name="T49" fmla="*/ 105 h 183"/>
                  <a:gd name="T50" fmla="*/ 26 w 182"/>
                  <a:gd name="T51" fmla="*/ 127 h 183"/>
                  <a:gd name="T52" fmla="*/ 25 w 182"/>
                  <a:gd name="T53" fmla="*/ 128 h 183"/>
                  <a:gd name="T54" fmla="*/ 23 w 182"/>
                  <a:gd name="T55" fmla="*/ 153 h 183"/>
                  <a:gd name="T56" fmla="*/ 48 w 182"/>
                  <a:gd name="T57" fmla="*/ 154 h 183"/>
                  <a:gd name="T58" fmla="*/ 51 w 182"/>
                  <a:gd name="T59" fmla="*/ 152 h 183"/>
                  <a:gd name="T60" fmla="*/ 73 w 182"/>
                  <a:gd name="T61" fmla="*/ 162 h 183"/>
                  <a:gd name="T62" fmla="*/ 73 w 182"/>
                  <a:gd name="T63" fmla="*/ 164 h 183"/>
                  <a:gd name="T64" fmla="*/ 90 w 182"/>
                  <a:gd name="T65" fmla="*/ 183 h 183"/>
                  <a:gd name="T66" fmla="*/ 108 w 182"/>
                  <a:gd name="T67" fmla="*/ 166 h 183"/>
                  <a:gd name="T68" fmla="*/ 108 w 182"/>
                  <a:gd name="T69" fmla="*/ 164 h 183"/>
                  <a:gd name="T70" fmla="*/ 128 w 182"/>
                  <a:gd name="T71" fmla="*/ 156 h 183"/>
                  <a:gd name="T72" fmla="*/ 128 w 182"/>
                  <a:gd name="T73" fmla="*/ 158 h 183"/>
                  <a:gd name="T74" fmla="*/ 152 w 182"/>
                  <a:gd name="T75" fmla="*/ 159 h 183"/>
                  <a:gd name="T76" fmla="*/ 153 w 182"/>
                  <a:gd name="T77" fmla="*/ 135 h 183"/>
                  <a:gd name="T78" fmla="*/ 153 w 182"/>
                  <a:gd name="T79" fmla="*/ 13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2" h="183">
                    <a:moveTo>
                      <a:pt x="164" y="113"/>
                    </a:moveTo>
                    <a:cubicBezTo>
                      <a:pt x="164" y="113"/>
                      <a:pt x="164" y="113"/>
                      <a:pt x="164" y="113"/>
                    </a:cubicBezTo>
                    <a:cubicBezTo>
                      <a:pt x="173" y="113"/>
                      <a:pt x="181" y="106"/>
                      <a:pt x="182" y="96"/>
                    </a:cubicBezTo>
                    <a:cubicBezTo>
                      <a:pt x="182" y="87"/>
                      <a:pt x="175" y="79"/>
                      <a:pt x="165" y="78"/>
                    </a:cubicBezTo>
                    <a:cubicBezTo>
                      <a:pt x="163" y="78"/>
                      <a:pt x="163" y="78"/>
                      <a:pt x="163" y="78"/>
                    </a:cubicBezTo>
                    <a:cubicBezTo>
                      <a:pt x="162" y="70"/>
                      <a:pt x="159" y="63"/>
                      <a:pt x="156" y="57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64" y="49"/>
                      <a:pt x="165" y="38"/>
                      <a:pt x="159" y="31"/>
                    </a:cubicBezTo>
                    <a:cubicBezTo>
                      <a:pt x="152" y="24"/>
                      <a:pt x="141" y="23"/>
                      <a:pt x="134" y="29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28" y="27"/>
                      <a:pt x="120" y="23"/>
                      <a:pt x="116" y="21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9"/>
                      <a:pt x="109" y="1"/>
                      <a:pt x="99" y="1"/>
                    </a:cubicBezTo>
                    <a:cubicBezTo>
                      <a:pt x="90" y="0"/>
                      <a:pt x="82" y="8"/>
                      <a:pt x="81" y="17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2" y="21"/>
                      <a:pt x="64" y="23"/>
                      <a:pt x="58" y="2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49" y="18"/>
                      <a:pt x="38" y="17"/>
                      <a:pt x="31" y="24"/>
                    </a:cubicBezTo>
                    <a:cubicBezTo>
                      <a:pt x="23" y="30"/>
                      <a:pt x="23" y="41"/>
                      <a:pt x="29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6" y="56"/>
                      <a:pt x="23" y="63"/>
                      <a:pt x="21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9" y="70"/>
                      <a:pt x="1" y="77"/>
                      <a:pt x="0" y="87"/>
                    </a:cubicBezTo>
                    <a:cubicBezTo>
                      <a:pt x="0" y="96"/>
                      <a:pt x="7" y="105"/>
                      <a:pt x="17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13"/>
                      <a:pt x="23" y="120"/>
                      <a:pt x="26" y="127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18" y="134"/>
                      <a:pt x="17" y="145"/>
                      <a:pt x="23" y="153"/>
                    </a:cubicBezTo>
                    <a:cubicBezTo>
                      <a:pt x="30" y="160"/>
                      <a:pt x="41" y="160"/>
                      <a:pt x="48" y="154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7" y="157"/>
                      <a:pt x="65" y="160"/>
                      <a:pt x="73" y="162"/>
                    </a:cubicBezTo>
                    <a:cubicBezTo>
                      <a:pt x="73" y="164"/>
                      <a:pt x="73" y="164"/>
                      <a:pt x="73" y="164"/>
                    </a:cubicBezTo>
                    <a:cubicBezTo>
                      <a:pt x="73" y="174"/>
                      <a:pt x="80" y="182"/>
                      <a:pt x="90" y="183"/>
                    </a:cubicBezTo>
                    <a:cubicBezTo>
                      <a:pt x="99" y="183"/>
                      <a:pt x="107" y="176"/>
                      <a:pt x="108" y="166"/>
                    </a:cubicBezTo>
                    <a:cubicBezTo>
                      <a:pt x="108" y="164"/>
                      <a:pt x="108" y="164"/>
                      <a:pt x="108" y="164"/>
                    </a:cubicBezTo>
                    <a:cubicBezTo>
                      <a:pt x="112" y="163"/>
                      <a:pt x="121" y="160"/>
                      <a:pt x="128" y="156"/>
                    </a:cubicBezTo>
                    <a:cubicBezTo>
                      <a:pt x="128" y="158"/>
                      <a:pt x="128" y="158"/>
                      <a:pt x="128" y="158"/>
                    </a:cubicBezTo>
                    <a:cubicBezTo>
                      <a:pt x="135" y="165"/>
                      <a:pt x="145" y="166"/>
                      <a:pt x="152" y="159"/>
                    </a:cubicBezTo>
                    <a:cubicBezTo>
                      <a:pt x="159" y="153"/>
                      <a:pt x="160" y="142"/>
                      <a:pt x="153" y="135"/>
                    </a:cubicBezTo>
                    <a:cubicBezTo>
                      <a:pt x="153" y="133"/>
                      <a:pt x="153" y="133"/>
                      <a:pt x="153" y="13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5" name="Freeform 18"/>
              <p:cNvSpPr>
                <a:spLocks/>
              </p:cNvSpPr>
              <p:nvPr/>
            </p:nvSpPr>
            <p:spPr bwMode="auto">
              <a:xfrm>
                <a:off x="2721" y="2248"/>
                <a:ext cx="946" cy="940"/>
              </a:xfrm>
              <a:custGeom>
                <a:avLst/>
                <a:gdLst>
                  <a:gd name="T0" fmla="*/ 164 w 183"/>
                  <a:gd name="T1" fmla="*/ 111 h 182"/>
                  <a:gd name="T2" fmla="*/ 164 w 183"/>
                  <a:gd name="T3" fmla="*/ 111 h 182"/>
                  <a:gd name="T4" fmla="*/ 182 w 183"/>
                  <a:gd name="T5" fmla="*/ 94 h 182"/>
                  <a:gd name="T6" fmla="*/ 166 w 183"/>
                  <a:gd name="T7" fmla="*/ 76 h 182"/>
                  <a:gd name="T8" fmla="*/ 163 w 183"/>
                  <a:gd name="T9" fmla="*/ 76 h 182"/>
                  <a:gd name="T10" fmla="*/ 156 w 183"/>
                  <a:gd name="T11" fmla="*/ 55 h 182"/>
                  <a:gd name="T12" fmla="*/ 157 w 183"/>
                  <a:gd name="T13" fmla="*/ 53 h 182"/>
                  <a:gd name="T14" fmla="*/ 158 w 183"/>
                  <a:gd name="T15" fmla="*/ 29 h 182"/>
                  <a:gd name="T16" fmla="*/ 133 w 183"/>
                  <a:gd name="T17" fmla="*/ 28 h 182"/>
                  <a:gd name="T18" fmla="*/ 134 w 183"/>
                  <a:gd name="T19" fmla="*/ 29 h 182"/>
                  <a:gd name="T20" fmla="*/ 115 w 183"/>
                  <a:gd name="T21" fmla="*/ 20 h 182"/>
                  <a:gd name="T22" fmla="*/ 115 w 183"/>
                  <a:gd name="T23" fmla="*/ 18 h 182"/>
                  <a:gd name="T24" fmla="*/ 98 w 183"/>
                  <a:gd name="T25" fmla="*/ 0 h 182"/>
                  <a:gd name="T26" fmla="*/ 80 w 183"/>
                  <a:gd name="T27" fmla="*/ 17 h 182"/>
                  <a:gd name="T28" fmla="*/ 80 w 183"/>
                  <a:gd name="T29" fmla="*/ 19 h 182"/>
                  <a:gd name="T30" fmla="*/ 57 w 183"/>
                  <a:gd name="T31" fmla="*/ 27 h 182"/>
                  <a:gd name="T32" fmla="*/ 55 w 183"/>
                  <a:gd name="T33" fmla="*/ 25 h 182"/>
                  <a:gd name="T34" fmla="*/ 30 w 183"/>
                  <a:gd name="T35" fmla="*/ 24 h 182"/>
                  <a:gd name="T36" fmla="*/ 29 w 183"/>
                  <a:gd name="T37" fmla="*/ 49 h 182"/>
                  <a:gd name="T38" fmla="*/ 30 w 183"/>
                  <a:gd name="T39" fmla="*/ 50 h 182"/>
                  <a:gd name="T40" fmla="*/ 21 w 183"/>
                  <a:gd name="T41" fmla="*/ 71 h 182"/>
                  <a:gd name="T42" fmla="*/ 18 w 183"/>
                  <a:gd name="T43" fmla="*/ 71 h 182"/>
                  <a:gd name="T44" fmla="*/ 0 w 183"/>
                  <a:gd name="T45" fmla="*/ 88 h 182"/>
                  <a:gd name="T46" fmla="*/ 17 w 183"/>
                  <a:gd name="T47" fmla="*/ 106 h 182"/>
                  <a:gd name="T48" fmla="*/ 19 w 183"/>
                  <a:gd name="T49" fmla="*/ 106 h 182"/>
                  <a:gd name="T50" fmla="*/ 27 w 183"/>
                  <a:gd name="T51" fmla="*/ 127 h 182"/>
                  <a:gd name="T52" fmla="*/ 26 w 183"/>
                  <a:gd name="T53" fmla="*/ 128 h 182"/>
                  <a:gd name="T54" fmla="*/ 25 w 183"/>
                  <a:gd name="T55" fmla="*/ 153 h 182"/>
                  <a:gd name="T56" fmla="*/ 49 w 183"/>
                  <a:gd name="T57" fmla="*/ 154 h 182"/>
                  <a:gd name="T58" fmla="*/ 53 w 183"/>
                  <a:gd name="T59" fmla="*/ 152 h 182"/>
                  <a:gd name="T60" fmla="*/ 75 w 183"/>
                  <a:gd name="T61" fmla="*/ 162 h 182"/>
                  <a:gd name="T62" fmla="*/ 75 w 183"/>
                  <a:gd name="T63" fmla="*/ 164 h 182"/>
                  <a:gd name="T64" fmla="*/ 92 w 183"/>
                  <a:gd name="T65" fmla="*/ 182 h 182"/>
                  <a:gd name="T66" fmla="*/ 110 w 183"/>
                  <a:gd name="T67" fmla="*/ 165 h 182"/>
                  <a:gd name="T68" fmla="*/ 110 w 183"/>
                  <a:gd name="T69" fmla="*/ 163 h 182"/>
                  <a:gd name="T70" fmla="*/ 129 w 183"/>
                  <a:gd name="T71" fmla="*/ 155 h 182"/>
                  <a:gd name="T72" fmla="*/ 130 w 183"/>
                  <a:gd name="T73" fmla="*/ 157 h 182"/>
                  <a:gd name="T74" fmla="*/ 154 w 183"/>
                  <a:gd name="T75" fmla="*/ 157 h 182"/>
                  <a:gd name="T76" fmla="*/ 155 w 183"/>
                  <a:gd name="T77" fmla="*/ 133 h 182"/>
                  <a:gd name="T78" fmla="*/ 154 w 183"/>
                  <a:gd name="T79" fmla="*/ 13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3" h="182">
                    <a:moveTo>
                      <a:pt x="164" y="111"/>
                    </a:moveTo>
                    <a:cubicBezTo>
                      <a:pt x="164" y="111"/>
                      <a:pt x="164" y="111"/>
                      <a:pt x="164" y="111"/>
                    </a:cubicBezTo>
                    <a:cubicBezTo>
                      <a:pt x="174" y="111"/>
                      <a:pt x="182" y="104"/>
                      <a:pt x="182" y="94"/>
                    </a:cubicBezTo>
                    <a:cubicBezTo>
                      <a:pt x="183" y="84"/>
                      <a:pt x="175" y="76"/>
                      <a:pt x="166" y="76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2" y="68"/>
                      <a:pt x="159" y="61"/>
                      <a:pt x="156" y="55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64" y="47"/>
                      <a:pt x="164" y="36"/>
                      <a:pt x="158" y="29"/>
                    </a:cubicBezTo>
                    <a:cubicBezTo>
                      <a:pt x="151" y="22"/>
                      <a:pt x="140" y="21"/>
                      <a:pt x="133" y="28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27" y="25"/>
                      <a:pt x="119" y="22"/>
                      <a:pt x="115" y="20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8"/>
                      <a:pt x="108" y="0"/>
                      <a:pt x="98" y="0"/>
                    </a:cubicBezTo>
                    <a:cubicBezTo>
                      <a:pt x="88" y="0"/>
                      <a:pt x="80" y="7"/>
                      <a:pt x="80" y="17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1" y="20"/>
                      <a:pt x="64" y="23"/>
                      <a:pt x="57" y="2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48" y="18"/>
                      <a:pt x="37" y="18"/>
                      <a:pt x="30" y="24"/>
                    </a:cubicBezTo>
                    <a:cubicBezTo>
                      <a:pt x="23" y="31"/>
                      <a:pt x="22" y="42"/>
                      <a:pt x="29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6" y="57"/>
                      <a:pt x="23" y="64"/>
                      <a:pt x="21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9" y="71"/>
                      <a:pt x="1" y="78"/>
                      <a:pt x="0" y="88"/>
                    </a:cubicBezTo>
                    <a:cubicBezTo>
                      <a:pt x="0" y="97"/>
                      <a:pt x="8" y="105"/>
                      <a:pt x="17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1" y="113"/>
                      <a:pt x="24" y="120"/>
                      <a:pt x="27" y="127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19" y="135"/>
                      <a:pt x="18" y="146"/>
                      <a:pt x="25" y="153"/>
                    </a:cubicBezTo>
                    <a:cubicBezTo>
                      <a:pt x="31" y="160"/>
                      <a:pt x="42" y="160"/>
                      <a:pt x="49" y="154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9" y="157"/>
                      <a:pt x="66" y="160"/>
                      <a:pt x="75" y="162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74"/>
                      <a:pt x="82" y="182"/>
                      <a:pt x="92" y="182"/>
                    </a:cubicBezTo>
                    <a:cubicBezTo>
                      <a:pt x="101" y="182"/>
                      <a:pt x="109" y="175"/>
                      <a:pt x="110" y="165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4" y="161"/>
                      <a:pt x="123" y="159"/>
                      <a:pt x="129" y="155"/>
                    </a:cubicBezTo>
                    <a:cubicBezTo>
                      <a:pt x="130" y="157"/>
                      <a:pt x="130" y="157"/>
                      <a:pt x="130" y="157"/>
                    </a:cubicBezTo>
                    <a:cubicBezTo>
                      <a:pt x="136" y="164"/>
                      <a:pt x="147" y="164"/>
                      <a:pt x="154" y="157"/>
                    </a:cubicBezTo>
                    <a:cubicBezTo>
                      <a:pt x="161" y="151"/>
                      <a:pt x="161" y="140"/>
                      <a:pt x="155" y="133"/>
                    </a:cubicBezTo>
                    <a:cubicBezTo>
                      <a:pt x="154" y="131"/>
                      <a:pt x="154" y="131"/>
                      <a:pt x="154" y="1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6" name="Freeform 19"/>
              <p:cNvSpPr>
                <a:spLocks/>
              </p:cNvSpPr>
              <p:nvPr/>
            </p:nvSpPr>
            <p:spPr bwMode="auto">
              <a:xfrm>
                <a:off x="1980" y="2842"/>
                <a:ext cx="946" cy="945"/>
              </a:xfrm>
              <a:custGeom>
                <a:avLst/>
                <a:gdLst>
                  <a:gd name="T0" fmla="*/ 167 w 183"/>
                  <a:gd name="T1" fmla="*/ 101 h 183"/>
                  <a:gd name="T2" fmla="*/ 167 w 183"/>
                  <a:gd name="T3" fmla="*/ 101 h 183"/>
                  <a:gd name="T4" fmla="*/ 182 w 183"/>
                  <a:gd name="T5" fmla="*/ 82 h 183"/>
                  <a:gd name="T6" fmla="*/ 163 w 183"/>
                  <a:gd name="T7" fmla="*/ 67 h 183"/>
                  <a:gd name="T8" fmla="*/ 161 w 183"/>
                  <a:gd name="T9" fmla="*/ 67 h 183"/>
                  <a:gd name="T10" fmla="*/ 150 w 183"/>
                  <a:gd name="T11" fmla="*/ 47 h 183"/>
                  <a:gd name="T12" fmla="*/ 152 w 183"/>
                  <a:gd name="T13" fmla="*/ 45 h 183"/>
                  <a:gd name="T14" fmla="*/ 149 w 183"/>
                  <a:gd name="T15" fmla="*/ 21 h 183"/>
                  <a:gd name="T16" fmla="*/ 125 w 183"/>
                  <a:gd name="T17" fmla="*/ 23 h 183"/>
                  <a:gd name="T18" fmla="*/ 125 w 183"/>
                  <a:gd name="T19" fmla="*/ 25 h 183"/>
                  <a:gd name="T20" fmla="*/ 105 w 183"/>
                  <a:gd name="T21" fmla="*/ 18 h 183"/>
                  <a:gd name="T22" fmla="*/ 105 w 183"/>
                  <a:gd name="T23" fmla="*/ 16 h 183"/>
                  <a:gd name="T24" fmla="*/ 86 w 183"/>
                  <a:gd name="T25" fmla="*/ 1 h 183"/>
                  <a:gd name="T26" fmla="*/ 70 w 183"/>
                  <a:gd name="T27" fmla="*/ 20 h 183"/>
                  <a:gd name="T28" fmla="*/ 71 w 183"/>
                  <a:gd name="T29" fmla="*/ 22 h 183"/>
                  <a:gd name="T30" fmla="*/ 49 w 183"/>
                  <a:gd name="T31" fmla="*/ 33 h 183"/>
                  <a:gd name="T32" fmla="*/ 46 w 183"/>
                  <a:gd name="T33" fmla="*/ 32 h 183"/>
                  <a:gd name="T34" fmla="*/ 21 w 183"/>
                  <a:gd name="T35" fmla="*/ 34 h 183"/>
                  <a:gd name="T36" fmla="*/ 24 w 183"/>
                  <a:gd name="T37" fmla="*/ 59 h 183"/>
                  <a:gd name="T38" fmla="*/ 25 w 183"/>
                  <a:gd name="T39" fmla="*/ 60 h 183"/>
                  <a:gd name="T40" fmla="*/ 19 w 183"/>
                  <a:gd name="T41" fmla="*/ 82 h 183"/>
                  <a:gd name="T42" fmla="*/ 17 w 183"/>
                  <a:gd name="T43" fmla="*/ 82 h 183"/>
                  <a:gd name="T44" fmla="*/ 1 w 183"/>
                  <a:gd name="T45" fmla="*/ 101 h 183"/>
                  <a:gd name="T46" fmla="*/ 20 w 183"/>
                  <a:gd name="T47" fmla="*/ 116 h 183"/>
                  <a:gd name="T48" fmla="*/ 22 w 183"/>
                  <a:gd name="T49" fmla="*/ 116 h 183"/>
                  <a:gd name="T50" fmla="*/ 33 w 183"/>
                  <a:gd name="T51" fmla="*/ 136 h 183"/>
                  <a:gd name="T52" fmla="*/ 32 w 183"/>
                  <a:gd name="T53" fmla="*/ 138 h 183"/>
                  <a:gd name="T54" fmla="*/ 35 w 183"/>
                  <a:gd name="T55" fmla="*/ 162 h 183"/>
                  <a:gd name="T56" fmla="*/ 59 w 183"/>
                  <a:gd name="T57" fmla="*/ 160 h 183"/>
                  <a:gd name="T58" fmla="*/ 62 w 183"/>
                  <a:gd name="T59" fmla="*/ 158 h 183"/>
                  <a:gd name="T60" fmla="*/ 85 w 183"/>
                  <a:gd name="T61" fmla="*/ 164 h 183"/>
                  <a:gd name="T62" fmla="*/ 86 w 183"/>
                  <a:gd name="T63" fmla="*/ 166 h 183"/>
                  <a:gd name="T64" fmla="*/ 105 w 183"/>
                  <a:gd name="T65" fmla="*/ 182 h 183"/>
                  <a:gd name="T66" fmla="*/ 120 w 183"/>
                  <a:gd name="T67" fmla="*/ 163 h 183"/>
                  <a:gd name="T68" fmla="*/ 120 w 183"/>
                  <a:gd name="T69" fmla="*/ 161 h 183"/>
                  <a:gd name="T70" fmla="*/ 138 w 183"/>
                  <a:gd name="T71" fmla="*/ 150 h 183"/>
                  <a:gd name="T72" fmla="*/ 139 w 183"/>
                  <a:gd name="T73" fmla="*/ 151 h 183"/>
                  <a:gd name="T74" fmla="*/ 163 w 183"/>
                  <a:gd name="T75" fmla="*/ 149 h 183"/>
                  <a:gd name="T76" fmla="*/ 160 w 183"/>
                  <a:gd name="T77" fmla="*/ 124 h 183"/>
                  <a:gd name="T78" fmla="*/ 159 w 183"/>
                  <a:gd name="T79" fmla="*/ 12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3" h="183">
                    <a:moveTo>
                      <a:pt x="167" y="101"/>
                    </a:move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6" y="100"/>
                      <a:pt x="183" y="92"/>
                      <a:pt x="182" y="82"/>
                    </a:cubicBezTo>
                    <a:cubicBezTo>
                      <a:pt x="181" y="72"/>
                      <a:pt x="173" y="66"/>
                      <a:pt x="163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58" y="59"/>
                      <a:pt x="155" y="53"/>
                      <a:pt x="150" y="47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58" y="38"/>
                      <a:pt x="156" y="27"/>
                      <a:pt x="149" y="21"/>
                    </a:cubicBezTo>
                    <a:cubicBezTo>
                      <a:pt x="142" y="15"/>
                      <a:pt x="131" y="16"/>
                      <a:pt x="125" y="23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18" y="22"/>
                      <a:pt x="109" y="19"/>
                      <a:pt x="105" y="18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4" y="6"/>
                      <a:pt x="95" y="0"/>
                      <a:pt x="86" y="1"/>
                    </a:cubicBezTo>
                    <a:cubicBezTo>
                      <a:pt x="76" y="2"/>
                      <a:pt x="69" y="10"/>
                      <a:pt x="70" y="20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2" y="24"/>
                      <a:pt x="55" y="28"/>
                      <a:pt x="49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39" y="26"/>
                      <a:pt x="28" y="27"/>
                      <a:pt x="21" y="34"/>
                    </a:cubicBezTo>
                    <a:cubicBezTo>
                      <a:pt x="15" y="42"/>
                      <a:pt x="16" y="53"/>
                      <a:pt x="24" y="59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2" y="67"/>
                      <a:pt x="20" y="74"/>
                      <a:pt x="19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7" y="83"/>
                      <a:pt x="0" y="91"/>
                      <a:pt x="1" y="101"/>
                    </a:cubicBezTo>
                    <a:cubicBezTo>
                      <a:pt x="2" y="111"/>
                      <a:pt x="11" y="117"/>
                      <a:pt x="20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5" y="124"/>
                      <a:pt x="29" y="130"/>
                      <a:pt x="33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26" y="145"/>
                      <a:pt x="27" y="156"/>
                      <a:pt x="35" y="162"/>
                    </a:cubicBezTo>
                    <a:cubicBezTo>
                      <a:pt x="42" y="168"/>
                      <a:pt x="53" y="167"/>
                      <a:pt x="59" y="160"/>
                    </a:cubicBezTo>
                    <a:cubicBezTo>
                      <a:pt x="62" y="158"/>
                      <a:pt x="62" y="158"/>
                      <a:pt x="62" y="158"/>
                    </a:cubicBezTo>
                    <a:cubicBezTo>
                      <a:pt x="69" y="161"/>
                      <a:pt x="77" y="163"/>
                      <a:pt x="85" y="164"/>
                    </a:cubicBezTo>
                    <a:cubicBezTo>
                      <a:pt x="86" y="166"/>
                      <a:pt x="86" y="166"/>
                      <a:pt x="86" y="166"/>
                    </a:cubicBezTo>
                    <a:cubicBezTo>
                      <a:pt x="87" y="176"/>
                      <a:pt x="95" y="183"/>
                      <a:pt x="105" y="182"/>
                    </a:cubicBezTo>
                    <a:cubicBezTo>
                      <a:pt x="114" y="181"/>
                      <a:pt x="121" y="172"/>
                      <a:pt x="120" y="163"/>
                    </a:cubicBezTo>
                    <a:cubicBezTo>
                      <a:pt x="120" y="161"/>
                      <a:pt x="120" y="161"/>
                      <a:pt x="120" y="161"/>
                    </a:cubicBezTo>
                    <a:cubicBezTo>
                      <a:pt x="124" y="158"/>
                      <a:pt x="132" y="154"/>
                      <a:pt x="138" y="150"/>
                    </a:cubicBezTo>
                    <a:cubicBezTo>
                      <a:pt x="139" y="151"/>
                      <a:pt x="139" y="151"/>
                      <a:pt x="139" y="151"/>
                    </a:cubicBezTo>
                    <a:cubicBezTo>
                      <a:pt x="146" y="157"/>
                      <a:pt x="157" y="156"/>
                      <a:pt x="163" y="149"/>
                    </a:cubicBezTo>
                    <a:cubicBezTo>
                      <a:pt x="169" y="141"/>
                      <a:pt x="168" y="130"/>
                      <a:pt x="160" y="124"/>
                    </a:cubicBezTo>
                    <a:cubicBezTo>
                      <a:pt x="159" y="123"/>
                      <a:pt x="159" y="123"/>
                      <a:pt x="159" y="1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06324" y="2067941"/>
              <a:ext cx="1179350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b="1" dirty="0">
                  <a:latin typeface="+mj-lt"/>
                </a:rPr>
                <a:t>InnoEnergy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287964" y="3451841"/>
              <a:ext cx="2687638" cy="2443162"/>
              <a:chOff x="3135314" y="3557588"/>
              <a:chExt cx="2687638" cy="2443162"/>
            </a:xfrm>
          </p:grpSpPr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4305301" y="3557588"/>
                <a:ext cx="1517651" cy="1517650"/>
              </a:xfrm>
              <a:custGeom>
                <a:avLst/>
                <a:gdLst>
                  <a:gd name="T0" fmla="*/ 94 w 187"/>
                  <a:gd name="T1" fmla="*/ 187 h 187"/>
                  <a:gd name="T2" fmla="*/ 75 w 187"/>
                  <a:gd name="T3" fmla="*/ 166 h 187"/>
                  <a:gd name="T4" fmla="*/ 52 w 187"/>
                  <a:gd name="T5" fmla="*/ 158 h 187"/>
                  <a:gd name="T6" fmla="*/ 25 w 187"/>
                  <a:gd name="T7" fmla="*/ 157 h 187"/>
                  <a:gd name="T8" fmla="*/ 27 w 187"/>
                  <a:gd name="T9" fmla="*/ 129 h 187"/>
                  <a:gd name="T10" fmla="*/ 19 w 187"/>
                  <a:gd name="T11" fmla="*/ 110 h 187"/>
                  <a:gd name="T12" fmla="*/ 7 w 187"/>
                  <a:gd name="T13" fmla="*/ 77 h 187"/>
                  <a:gd name="T14" fmla="*/ 21 w 187"/>
                  <a:gd name="T15" fmla="*/ 72 h 187"/>
                  <a:gd name="T16" fmla="*/ 29 w 187"/>
                  <a:gd name="T17" fmla="*/ 53 h 187"/>
                  <a:gd name="T18" fmla="*/ 44 w 187"/>
                  <a:gd name="T19" fmla="*/ 20 h 187"/>
                  <a:gd name="T20" fmla="*/ 59 w 187"/>
                  <a:gd name="T21" fmla="*/ 27 h 187"/>
                  <a:gd name="T22" fmla="*/ 80 w 187"/>
                  <a:gd name="T23" fmla="*/ 19 h 187"/>
                  <a:gd name="T24" fmla="*/ 119 w 187"/>
                  <a:gd name="T25" fmla="*/ 21 h 187"/>
                  <a:gd name="T26" fmla="*/ 121 w 187"/>
                  <a:gd name="T27" fmla="*/ 22 h 187"/>
                  <a:gd name="T28" fmla="*/ 148 w 187"/>
                  <a:gd name="T29" fmla="*/ 24 h 187"/>
                  <a:gd name="T30" fmla="*/ 160 w 187"/>
                  <a:gd name="T31" fmla="*/ 57 h 187"/>
                  <a:gd name="T32" fmla="*/ 167 w 187"/>
                  <a:gd name="T33" fmla="*/ 77 h 187"/>
                  <a:gd name="T34" fmla="*/ 186 w 187"/>
                  <a:gd name="T35" fmla="*/ 97 h 187"/>
                  <a:gd name="T36" fmla="*/ 166 w 187"/>
                  <a:gd name="T37" fmla="*/ 115 h 187"/>
                  <a:gd name="T38" fmla="*/ 166 w 187"/>
                  <a:gd name="T39" fmla="*/ 111 h 187"/>
                  <a:gd name="T40" fmla="*/ 182 w 187"/>
                  <a:gd name="T41" fmla="*/ 97 h 187"/>
                  <a:gd name="T42" fmla="*/ 164 w 187"/>
                  <a:gd name="T43" fmla="*/ 81 h 187"/>
                  <a:gd name="T44" fmla="*/ 156 w 187"/>
                  <a:gd name="T45" fmla="*/ 58 h 187"/>
                  <a:gd name="T46" fmla="*/ 158 w 187"/>
                  <a:gd name="T47" fmla="*/ 54 h 187"/>
                  <a:gd name="T48" fmla="*/ 148 w 187"/>
                  <a:gd name="T49" fmla="*/ 28 h 187"/>
                  <a:gd name="T50" fmla="*/ 138 w 187"/>
                  <a:gd name="T51" fmla="*/ 36 h 187"/>
                  <a:gd name="T52" fmla="*/ 119 w 187"/>
                  <a:gd name="T53" fmla="*/ 26 h 187"/>
                  <a:gd name="T54" fmla="*/ 115 w 187"/>
                  <a:gd name="T55" fmla="*/ 24 h 187"/>
                  <a:gd name="T56" fmla="*/ 100 w 187"/>
                  <a:gd name="T57" fmla="*/ 5 h 187"/>
                  <a:gd name="T58" fmla="*/ 84 w 187"/>
                  <a:gd name="T59" fmla="*/ 23 h 187"/>
                  <a:gd name="T60" fmla="*/ 60 w 187"/>
                  <a:gd name="T61" fmla="*/ 31 h 187"/>
                  <a:gd name="T62" fmla="*/ 55 w 187"/>
                  <a:gd name="T63" fmla="*/ 29 h 187"/>
                  <a:gd name="T64" fmla="*/ 33 w 187"/>
                  <a:gd name="T65" fmla="*/ 28 h 187"/>
                  <a:gd name="T66" fmla="*/ 35 w 187"/>
                  <a:gd name="T67" fmla="*/ 53 h 187"/>
                  <a:gd name="T68" fmla="*/ 24 w 187"/>
                  <a:gd name="T69" fmla="*/ 74 h 187"/>
                  <a:gd name="T70" fmla="*/ 20 w 187"/>
                  <a:gd name="T71" fmla="*/ 76 h 187"/>
                  <a:gd name="T72" fmla="*/ 4 w 187"/>
                  <a:gd name="T73" fmla="*/ 90 h 187"/>
                  <a:gd name="T74" fmla="*/ 23 w 187"/>
                  <a:gd name="T75" fmla="*/ 106 h 187"/>
                  <a:gd name="T76" fmla="*/ 31 w 187"/>
                  <a:gd name="T77" fmla="*/ 129 h 187"/>
                  <a:gd name="T78" fmla="*/ 29 w 187"/>
                  <a:gd name="T79" fmla="*/ 133 h 187"/>
                  <a:gd name="T80" fmla="*/ 39 w 187"/>
                  <a:gd name="T81" fmla="*/ 159 h 187"/>
                  <a:gd name="T82" fmla="*/ 50 w 187"/>
                  <a:gd name="T83" fmla="*/ 155 h 187"/>
                  <a:gd name="T84" fmla="*/ 56 w 187"/>
                  <a:gd name="T85" fmla="*/ 153 h 187"/>
                  <a:gd name="T86" fmla="*/ 79 w 187"/>
                  <a:gd name="T87" fmla="*/ 163 h 187"/>
                  <a:gd name="T88" fmla="*/ 94 w 187"/>
                  <a:gd name="T89" fmla="*/ 183 h 187"/>
                  <a:gd name="T90" fmla="*/ 110 w 187"/>
                  <a:gd name="T91" fmla="*/ 168 h 187"/>
                  <a:gd name="T92" fmla="*/ 111 w 187"/>
                  <a:gd name="T93" fmla="*/ 164 h 187"/>
                  <a:gd name="T94" fmla="*/ 130 w 187"/>
                  <a:gd name="T95" fmla="*/ 156 h 187"/>
                  <a:gd name="T96" fmla="*/ 134 w 187"/>
                  <a:gd name="T97" fmla="*/ 158 h 187"/>
                  <a:gd name="T98" fmla="*/ 155 w 187"/>
                  <a:gd name="T99" fmla="*/ 159 h 187"/>
                  <a:gd name="T100" fmla="*/ 155 w 187"/>
                  <a:gd name="T101" fmla="*/ 137 h 187"/>
                  <a:gd name="T102" fmla="*/ 155 w 187"/>
                  <a:gd name="T103" fmla="*/ 132 h 187"/>
                  <a:gd name="T104" fmla="*/ 158 w 187"/>
                  <a:gd name="T105" fmla="*/ 135 h 187"/>
                  <a:gd name="T106" fmla="*/ 144 w 187"/>
                  <a:gd name="T107" fmla="*/ 167 h 187"/>
                  <a:gd name="T108" fmla="*/ 130 w 187"/>
                  <a:gd name="T109" fmla="*/ 160 h 187"/>
                  <a:gd name="T110" fmla="*/ 114 w 187"/>
                  <a:gd name="T111" fmla="*/ 167 h 187"/>
                  <a:gd name="T112" fmla="*/ 107 w 187"/>
                  <a:gd name="T113" fmla="*/ 18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7" h="187">
                    <a:moveTo>
                      <a:pt x="94" y="187"/>
                    </a:moveTo>
                    <a:cubicBezTo>
                      <a:pt x="94" y="187"/>
                      <a:pt x="94" y="187"/>
                      <a:pt x="94" y="187"/>
                    </a:cubicBezTo>
                    <a:cubicBezTo>
                      <a:pt x="83" y="186"/>
                      <a:pt x="75" y="177"/>
                      <a:pt x="75" y="167"/>
                    </a:cubicBezTo>
                    <a:cubicBezTo>
                      <a:pt x="75" y="166"/>
                      <a:pt x="75" y="166"/>
                      <a:pt x="75" y="166"/>
                    </a:cubicBezTo>
                    <a:cubicBezTo>
                      <a:pt x="67" y="164"/>
                      <a:pt x="60" y="161"/>
                      <a:pt x="54" y="157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49" y="162"/>
                      <a:pt x="44" y="163"/>
                      <a:pt x="39" y="163"/>
                    </a:cubicBezTo>
                    <a:cubicBezTo>
                      <a:pt x="34" y="163"/>
                      <a:pt x="29" y="161"/>
                      <a:pt x="25" y="157"/>
                    </a:cubicBezTo>
                    <a:cubicBezTo>
                      <a:pt x="18" y="149"/>
                      <a:pt x="19" y="137"/>
                      <a:pt x="26" y="130"/>
                    </a:cubicBezTo>
                    <a:cubicBezTo>
                      <a:pt x="27" y="129"/>
                      <a:pt x="27" y="129"/>
                      <a:pt x="27" y="129"/>
                    </a:cubicBezTo>
                    <a:cubicBezTo>
                      <a:pt x="24" y="123"/>
                      <a:pt x="21" y="117"/>
                      <a:pt x="20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8" y="110"/>
                      <a:pt x="0" y="101"/>
                      <a:pt x="0" y="90"/>
                    </a:cubicBezTo>
                    <a:cubicBezTo>
                      <a:pt x="1" y="85"/>
                      <a:pt x="3" y="80"/>
                      <a:pt x="7" y="77"/>
                    </a:cubicBezTo>
                    <a:cubicBezTo>
                      <a:pt x="10" y="73"/>
                      <a:pt x="15" y="71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3" y="65"/>
                      <a:pt x="26" y="59"/>
                      <a:pt x="30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2" y="45"/>
                      <a:pt x="23" y="33"/>
                      <a:pt x="30" y="25"/>
                    </a:cubicBezTo>
                    <a:cubicBezTo>
                      <a:pt x="34" y="22"/>
                      <a:pt x="39" y="20"/>
                      <a:pt x="44" y="20"/>
                    </a:cubicBezTo>
                    <a:cubicBezTo>
                      <a:pt x="50" y="20"/>
                      <a:pt x="54" y="23"/>
                      <a:pt x="58" y="26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5" y="24"/>
                      <a:pt x="72" y="21"/>
                      <a:pt x="80" y="20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1" y="9"/>
                      <a:pt x="89" y="0"/>
                      <a:pt x="100" y="1"/>
                    </a:cubicBezTo>
                    <a:cubicBezTo>
                      <a:pt x="111" y="1"/>
                      <a:pt x="119" y="10"/>
                      <a:pt x="119" y="21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2"/>
                      <a:pt x="120" y="22"/>
                      <a:pt x="121" y="22"/>
                    </a:cubicBezTo>
                    <a:cubicBezTo>
                      <a:pt x="125" y="24"/>
                      <a:pt x="130" y="26"/>
                      <a:pt x="134" y="29"/>
                    </a:cubicBezTo>
                    <a:cubicBezTo>
                      <a:pt x="138" y="26"/>
                      <a:pt x="143" y="24"/>
                      <a:pt x="148" y="24"/>
                    </a:cubicBezTo>
                    <a:cubicBezTo>
                      <a:pt x="153" y="24"/>
                      <a:pt x="158" y="26"/>
                      <a:pt x="161" y="30"/>
                    </a:cubicBezTo>
                    <a:cubicBezTo>
                      <a:pt x="169" y="38"/>
                      <a:pt x="168" y="50"/>
                      <a:pt x="160" y="57"/>
                    </a:cubicBezTo>
                    <a:cubicBezTo>
                      <a:pt x="160" y="58"/>
                      <a:pt x="160" y="58"/>
                      <a:pt x="160" y="58"/>
                    </a:cubicBezTo>
                    <a:cubicBezTo>
                      <a:pt x="163" y="64"/>
                      <a:pt x="166" y="70"/>
                      <a:pt x="167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78" y="77"/>
                      <a:pt x="187" y="86"/>
                      <a:pt x="186" y="97"/>
                    </a:cubicBezTo>
                    <a:cubicBezTo>
                      <a:pt x="186" y="102"/>
                      <a:pt x="184" y="107"/>
                      <a:pt x="180" y="110"/>
                    </a:cubicBezTo>
                    <a:cubicBezTo>
                      <a:pt x="176" y="114"/>
                      <a:pt x="171" y="116"/>
                      <a:pt x="166" y="115"/>
                    </a:cubicBezTo>
                    <a:cubicBezTo>
                      <a:pt x="165" y="115"/>
                      <a:pt x="164" y="114"/>
                      <a:pt x="164" y="113"/>
                    </a:cubicBezTo>
                    <a:cubicBezTo>
                      <a:pt x="164" y="112"/>
                      <a:pt x="165" y="111"/>
                      <a:pt x="166" y="111"/>
                    </a:cubicBezTo>
                    <a:cubicBezTo>
                      <a:pt x="171" y="112"/>
                      <a:pt x="174" y="110"/>
                      <a:pt x="177" y="107"/>
                    </a:cubicBezTo>
                    <a:cubicBezTo>
                      <a:pt x="180" y="105"/>
                      <a:pt x="182" y="101"/>
                      <a:pt x="182" y="97"/>
                    </a:cubicBezTo>
                    <a:cubicBezTo>
                      <a:pt x="183" y="88"/>
                      <a:pt x="176" y="81"/>
                      <a:pt x="168" y="81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79"/>
                      <a:pt x="164" y="79"/>
                      <a:pt x="164" y="79"/>
                    </a:cubicBezTo>
                    <a:cubicBezTo>
                      <a:pt x="162" y="72"/>
                      <a:pt x="159" y="65"/>
                      <a:pt x="156" y="58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8" y="54"/>
                      <a:pt x="158" y="54"/>
                      <a:pt x="158" y="54"/>
                    </a:cubicBezTo>
                    <a:cubicBezTo>
                      <a:pt x="164" y="49"/>
                      <a:pt x="164" y="39"/>
                      <a:pt x="158" y="33"/>
                    </a:cubicBezTo>
                    <a:cubicBezTo>
                      <a:pt x="156" y="30"/>
                      <a:pt x="152" y="28"/>
                      <a:pt x="148" y="28"/>
                    </a:cubicBezTo>
                    <a:cubicBezTo>
                      <a:pt x="144" y="28"/>
                      <a:pt x="140" y="29"/>
                      <a:pt x="138" y="31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5" y="34"/>
                      <a:pt x="135" y="34"/>
                      <a:pt x="135" y="34"/>
                    </a:cubicBezTo>
                    <a:cubicBezTo>
                      <a:pt x="130" y="31"/>
                      <a:pt x="124" y="28"/>
                      <a:pt x="119" y="26"/>
                    </a:cubicBezTo>
                    <a:cubicBezTo>
                      <a:pt x="118" y="25"/>
                      <a:pt x="117" y="25"/>
                      <a:pt x="116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2"/>
                      <a:pt x="108" y="5"/>
                      <a:pt x="100" y="5"/>
                    </a:cubicBezTo>
                    <a:cubicBezTo>
                      <a:pt x="92" y="4"/>
                      <a:pt x="84" y="11"/>
                      <a:pt x="84" y="19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74" y="25"/>
                      <a:pt x="66" y="27"/>
                      <a:pt x="60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2" y="26"/>
                      <a:pt x="49" y="24"/>
                      <a:pt x="44" y="24"/>
                    </a:cubicBezTo>
                    <a:cubicBezTo>
                      <a:pt x="40" y="24"/>
                      <a:pt x="36" y="26"/>
                      <a:pt x="33" y="28"/>
                    </a:cubicBezTo>
                    <a:cubicBezTo>
                      <a:pt x="27" y="34"/>
                      <a:pt x="26" y="44"/>
                      <a:pt x="32" y="50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29" y="60"/>
                      <a:pt x="26" y="67"/>
                      <a:pt x="24" y="74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5"/>
                      <a:pt x="12" y="77"/>
                      <a:pt x="9" y="80"/>
                    </a:cubicBezTo>
                    <a:cubicBezTo>
                      <a:pt x="6" y="82"/>
                      <a:pt x="5" y="86"/>
                      <a:pt x="4" y="90"/>
                    </a:cubicBezTo>
                    <a:cubicBezTo>
                      <a:pt x="4" y="99"/>
                      <a:pt x="11" y="106"/>
                      <a:pt x="19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5" y="115"/>
                      <a:pt x="27" y="122"/>
                      <a:pt x="31" y="129"/>
                    </a:cubicBezTo>
                    <a:cubicBezTo>
                      <a:pt x="32" y="130"/>
                      <a:pt x="32" y="130"/>
                      <a:pt x="32" y="130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3" y="138"/>
                      <a:pt x="22" y="148"/>
                      <a:pt x="28" y="154"/>
                    </a:cubicBezTo>
                    <a:cubicBezTo>
                      <a:pt x="31" y="157"/>
                      <a:pt x="35" y="159"/>
                      <a:pt x="39" y="159"/>
                    </a:cubicBezTo>
                    <a:cubicBezTo>
                      <a:pt x="43" y="159"/>
                      <a:pt x="47" y="158"/>
                      <a:pt x="50" y="155"/>
                    </a:cubicBezTo>
                    <a:cubicBezTo>
                      <a:pt x="50" y="155"/>
                      <a:pt x="50" y="155"/>
                      <a:pt x="50" y="155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62" y="158"/>
                      <a:pt x="69" y="161"/>
                      <a:pt x="78" y="163"/>
                    </a:cubicBezTo>
                    <a:cubicBezTo>
                      <a:pt x="79" y="163"/>
                      <a:pt x="79" y="163"/>
                      <a:pt x="79" y="163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79" y="175"/>
                      <a:pt x="85" y="182"/>
                      <a:pt x="94" y="183"/>
                    </a:cubicBezTo>
                    <a:cubicBezTo>
                      <a:pt x="98" y="183"/>
                      <a:pt x="102" y="181"/>
                      <a:pt x="105" y="179"/>
                    </a:cubicBezTo>
                    <a:cubicBezTo>
                      <a:pt x="108" y="176"/>
                      <a:pt x="110" y="172"/>
                      <a:pt x="110" y="168"/>
                    </a:cubicBezTo>
                    <a:cubicBezTo>
                      <a:pt x="110" y="164"/>
                      <a:pt x="110" y="164"/>
                      <a:pt x="110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2" y="164"/>
                      <a:pt x="113" y="163"/>
                      <a:pt x="114" y="163"/>
                    </a:cubicBezTo>
                    <a:cubicBezTo>
                      <a:pt x="119" y="161"/>
                      <a:pt x="125" y="159"/>
                      <a:pt x="130" y="156"/>
                    </a:cubicBezTo>
                    <a:cubicBezTo>
                      <a:pt x="132" y="155"/>
                      <a:pt x="132" y="155"/>
                      <a:pt x="132" y="155"/>
                    </a:cubicBezTo>
                    <a:cubicBezTo>
                      <a:pt x="134" y="158"/>
                      <a:pt x="134" y="158"/>
                      <a:pt x="134" y="158"/>
                    </a:cubicBezTo>
                    <a:cubicBezTo>
                      <a:pt x="136" y="161"/>
                      <a:pt x="140" y="163"/>
                      <a:pt x="144" y="163"/>
                    </a:cubicBezTo>
                    <a:cubicBezTo>
                      <a:pt x="148" y="163"/>
                      <a:pt x="152" y="161"/>
                      <a:pt x="155" y="159"/>
                    </a:cubicBezTo>
                    <a:cubicBezTo>
                      <a:pt x="161" y="153"/>
                      <a:pt x="161" y="143"/>
                      <a:pt x="155" y="137"/>
                    </a:cubicBezTo>
                    <a:cubicBezTo>
                      <a:pt x="155" y="137"/>
                      <a:pt x="155" y="137"/>
                      <a:pt x="155" y="137"/>
                    </a:cubicBezTo>
                    <a:cubicBezTo>
                      <a:pt x="154" y="135"/>
                      <a:pt x="154" y="135"/>
                      <a:pt x="154" y="135"/>
                    </a:cubicBezTo>
                    <a:cubicBezTo>
                      <a:pt x="154" y="134"/>
                      <a:pt x="154" y="133"/>
                      <a:pt x="155" y="132"/>
                    </a:cubicBezTo>
                    <a:cubicBezTo>
                      <a:pt x="156" y="132"/>
                      <a:pt x="158" y="132"/>
                      <a:pt x="158" y="133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5" y="142"/>
                      <a:pt x="165" y="154"/>
                      <a:pt x="157" y="162"/>
                    </a:cubicBezTo>
                    <a:cubicBezTo>
                      <a:pt x="153" y="165"/>
                      <a:pt x="149" y="167"/>
                      <a:pt x="144" y="167"/>
                    </a:cubicBezTo>
                    <a:cubicBezTo>
                      <a:pt x="139" y="167"/>
                      <a:pt x="134" y="164"/>
                      <a:pt x="130" y="161"/>
                    </a:cubicBezTo>
                    <a:cubicBezTo>
                      <a:pt x="130" y="160"/>
                      <a:pt x="130" y="160"/>
                      <a:pt x="130" y="160"/>
                    </a:cubicBezTo>
                    <a:cubicBezTo>
                      <a:pt x="125" y="163"/>
                      <a:pt x="120" y="165"/>
                      <a:pt x="116" y="166"/>
                    </a:cubicBezTo>
                    <a:cubicBezTo>
                      <a:pt x="115" y="167"/>
                      <a:pt x="114" y="167"/>
                      <a:pt x="114" y="167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3" y="173"/>
                      <a:pt x="111" y="178"/>
                      <a:pt x="107" y="181"/>
                    </a:cubicBezTo>
                    <a:cubicBezTo>
                      <a:pt x="104" y="185"/>
                      <a:pt x="99" y="187"/>
                      <a:pt x="94" y="18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3135314" y="4498975"/>
                <a:ext cx="1519238" cy="1501775"/>
              </a:xfrm>
              <a:custGeom>
                <a:avLst/>
                <a:gdLst>
                  <a:gd name="T0" fmla="*/ 93 w 187"/>
                  <a:gd name="T1" fmla="*/ 181 h 185"/>
                  <a:gd name="T2" fmla="*/ 86 w 187"/>
                  <a:gd name="T3" fmla="*/ 168 h 185"/>
                  <a:gd name="T4" fmla="*/ 62 w 187"/>
                  <a:gd name="T5" fmla="*/ 163 h 185"/>
                  <a:gd name="T6" fmla="*/ 35 w 187"/>
                  <a:gd name="T7" fmla="*/ 165 h 185"/>
                  <a:gd name="T8" fmla="*/ 33 w 187"/>
                  <a:gd name="T9" fmla="*/ 138 h 185"/>
                  <a:gd name="T10" fmla="*/ 23 w 187"/>
                  <a:gd name="T11" fmla="*/ 120 h 185"/>
                  <a:gd name="T12" fmla="*/ 18 w 187"/>
                  <a:gd name="T13" fmla="*/ 82 h 185"/>
                  <a:gd name="T14" fmla="*/ 25 w 187"/>
                  <a:gd name="T15" fmla="*/ 62 h 185"/>
                  <a:gd name="T16" fmla="*/ 22 w 187"/>
                  <a:gd name="T17" fmla="*/ 35 h 185"/>
                  <a:gd name="T18" fmla="*/ 49 w 187"/>
                  <a:gd name="T19" fmla="*/ 32 h 185"/>
                  <a:gd name="T20" fmla="*/ 70 w 187"/>
                  <a:gd name="T21" fmla="*/ 22 h 185"/>
                  <a:gd name="T22" fmla="*/ 75 w 187"/>
                  <a:gd name="T23" fmla="*/ 7 h 185"/>
                  <a:gd name="T24" fmla="*/ 102 w 187"/>
                  <a:gd name="T25" fmla="*/ 4 h 185"/>
                  <a:gd name="T26" fmla="*/ 109 w 187"/>
                  <a:gd name="T27" fmla="*/ 18 h 185"/>
                  <a:gd name="T28" fmla="*/ 125 w 187"/>
                  <a:gd name="T29" fmla="*/ 24 h 185"/>
                  <a:gd name="T30" fmla="*/ 152 w 187"/>
                  <a:gd name="T31" fmla="*/ 21 h 185"/>
                  <a:gd name="T32" fmla="*/ 155 w 187"/>
                  <a:gd name="T33" fmla="*/ 49 h 185"/>
                  <a:gd name="T34" fmla="*/ 165 w 187"/>
                  <a:gd name="T35" fmla="*/ 66 h 185"/>
                  <a:gd name="T36" fmla="*/ 186 w 187"/>
                  <a:gd name="T37" fmla="*/ 83 h 185"/>
                  <a:gd name="T38" fmla="*/ 169 w 187"/>
                  <a:gd name="T39" fmla="*/ 105 h 185"/>
                  <a:gd name="T40" fmla="*/ 169 w 187"/>
                  <a:gd name="T41" fmla="*/ 101 h 185"/>
                  <a:gd name="T42" fmla="*/ 182 w 187"/>
                  <a:gd name="T43" fmla="*/ 84 h 185"/>
                  <a:gd name="T44" fmla="*/ 165 w 187"/>
                  <a:gd name="T45" fmla="*/ 70 h 185"/>
                  <a:gd name="T46" fmla="*/ 161 w 187"/>
                  <a:gd name="T47" fmla="*/ 69 h 185"/>
                  <a:gd name="T48" fmla="*/ 150 w 187"/>
                  <a:gd name="T49" fmla="*/ 48 h 185"/>
                  <a:gd name="T50" fmla="*/ 150 w 187"/>
                  <a:gd name="T51" fmla="*/ 24 h 185"/>
                  <a:gd name="T52" fmla="*/ 129 w 187"/>
                  <a:gd name="T53" fmla="*/ 25 h 185"/>
                  <a:gd name="T54" fmla="*/ 126 w 187"/>
                  <a:gd name="T55" fmla="*/ 28 h 185"/>
                  <a:gd name="T56" fmla="*/ 106 w 187"/>
                  <a:gd name="T57" fmla="*/ 22 h 185"/>
                  <a:gd name="T58" fmla="*/ 105 w 187"/>
                  <a:gd name="T59" fmla="*/ 18 h 185"/>
                  <a:gd name="T60" fmla="*/ 88 w 187"/>
                  <a:gd name="T61" fmla="*/ 4 h 185"/>
                  <a:gd name="T62" fmla="*/ 74 w 187"/>
                  <a:gd name="T63" fmla="*/ 21 h 185"/>
                  <a:gd name="T64" fmla="*/ 73 w 187"/>
                  <a:gd name="T65" fmla="*/ 25 h 185"/>
                  <a:gd name="T66" fmla="*/ 51 w 187"/>
                  <a:gd name="T67" fmla="*/ 37 h 185"/>
                  <a:gd name="T68" fmla="*/ 36 w 187"/>
                  <a:gd name="T69" fmla="*/ 31 h 185"/>
                  <a:gd name="T70" fmla="*/ 27 w 187"/>
                  <a:gd name="T71" fmla="*/ 59 h 185"/>
                  <a:gd name="T72" fmla="*/ 29 w 187"/>
                  <a:gd name="T73" fmla="*/ 62 h 185"/>
                  <a:gd name="T74" fmla="*/ 23 w 187"/>
                  <a:gd name="T75" fmla="*/ 85 h 185"/>
                  <a:gd name="T76" fmla="*/ 5 w 187"/>
                  <a:gd name="T77" fmla="*/ 102 h 185"/>
                  <a:gd name="T78" fmla="*/ 26 w 187"/>
                  <a:gd name="T79" fmla="*/ 116 h 185"/>
                  <a:gd name="T80" fmla="*/ 37 w 187"/>
                  <a:gd name="T81" fmla="*/ 137 h 185"/>
                  <a:gd name="T82" fmla="*/ 35 w 187"/>
                  <a:gd name="T83" fmla="*/ 141 h 185"/>
                  <a:gd name="T84" fmla="*/ 49 w 187"/>
                  <a:gd name="T85" fmla="*/ 166 h 185"/>
                  <a:gd name="T86" fmla="*/ 60 w 187"/>
                  <a:gd name="T87" fmla="*/ 160 h 185"/>
                  <a:gd name="T88" fmla="*/ 65 w 187"/>
                  <a:gd name="T89" fmla="*/ 158 h 185"/>
                  <a:gd name="T90" fmla="*/ 89 w 187"/>
                  <a:gd name="T91" fmla="*/ 164 h 185"/>
                  <a:gd name="T92" fmla="*/ 95 w 187"/>
                  <a:gd name="T93" fmla="*/ 178 h 185"/>
                  <a:gd name="T94" fmla="*/ 117 w 187"/>
                  <a:gd name="T95" fmla="*/ 176 h 185"/>
                  <a:gd name="T96" fmla="*/ 120 w 187"/>
                  <a:gd name="T97" fmla="*/ 161 h 185"/>
                  <a:gd name="T98" fmla="*/ 124 w 187"/>
                  <a:gd name="T99" fmla="*/ 159 h 185"/>
                  <a:gd name="T100" fmla="*/ 141 w 187"/>
                  <a:gd name="T101" fmla="*/ 149 h 185"/>
                  <a:gd name="T102" fmla="*/ 153 w 187"/>
                  <a:gd name="T103" fmla="*/ 155 h 185"/>
                  <a:gd name="T104" fmla="*/ 161 w 187"/>
                  <a:gd name="T105" fmla="*/ 128 h 185"/>
                  <a:gd name="T106" fmla="*/ 160 w 187"/>
                  <a:gd name="T107" fmla="*/ 125 h 185"/>
                  <a:gd name="T108" fmla="*/ 163 w 187"/>
                  <a:gd name="T109" fmla="*/ 124 h 185"/>
                  <a:gd name="T110" fmla="*/ 166 w 187"/>
                  <a:gd name="T111" fmla="*/ 152 h 185"/>
                  <a:gd name="T112" fmla="*/ 140 w 187"/>
                  <a:gd name="T113" fmla="*/ 154 h 185"/>
                  <a:gd name="T114" fmla="*/ 126 w 187"/>
                  <a:gd name="T115" fmla="*/ 162 h 185"/>
                  <a:gd name="T116" fmla="*/ 124 w 187"/>
                  <a:gd name="T117" fmla="*/ 164 h 185"/>
                  <a:gd name="T118" fmla="*/ 107 w 187"/>
                  <a:gd name="T1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185">
                    <a:moveTo>
                      <a:pt x="105" y="185"/>
                    </a:moveTo>
                    <a:cubicBezTo>
                      <a:pt x="101" y="185"/>
                      <a:pt x="96" y="184"/>
                      <a:pt x="93" y="181"/>
                    </a:cubicBezTo>
                    <a:cubicBezTo>
                      <a:pt x="89" y="178"/>
                      <a:pt x="86" y="173"/>
                      <a:pt x="86" y="168"/>
                    </a:cubicBezTo>
                    <a:cubicBezTo>
                      <a:pt x="86" y="168"/>
                      <a:pt x="86" y="168"/>
                      <a:pt x="86" y="168"/>
                    </a:cubicBezTo>
                    <a:cubicBezTo>
                      <a:pt x="78" y="167"/>
                      <a:pt x="71" y="165"/>
                      <a:pt x="64" y="162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59" y="167"/>
                      <a:pt x="54" y="169"/>
                      <a:pt x="49" y="170"/>
                    </a:cubicBezTo>
                    <a:cubicBezTo>
                      <a:pt x="44" y="170"/>
                      <a:pt x="39" y="169"/>
                      <a:pt x="35" y="165"/>
                    </a:cubicBezTo>
                    <a:cubicBezTo>
                      <a:pt x="27" y="159"/>
                      <a:pt x="26" y="147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29" y="132"/>
                      <a:pt x="26" y="126"/>
                      <a:pt x="23" y="120"/>
                    </a:cubicBezTo>
                    <a:cubicBezTo>
                      <a:pt x="23" y="120"/>
                      <a:pt x="23" y="120"/>
                      <a:pt x="23" y="120"/>
                    </a:cubicBezTo>
                    <a:cubicBezTo>
                      <a:pt x="12" y="121"/>
                      <a:pt x="2" y="113"/>
                      <a:pt x="1" y="103"/>
                    </a:cubicBezTo>
                    <a:cubicBezTo>
                      <a:pt x="0" y="92"/>
                      <a:pt x="8" y="83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0" y="75"/>
                      <a:pt x="22" y="68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16" y="55"/>
                      <a:pt x="15" y="43"/>
                      <a:pt x="22" y="35"/>
                    </a:cubicBezTo>
                    <a:cubicBezTo>
                      <a:pt x="25" y="31"/>
                      <a:pt x="30" y="28"/>
                      <a:pt x="35" y="27"/>
                    </a:cubicBezTo>
                    <a:cubicBezTo>
                      <a:pt x="40" y="27"/>
                      <a:pt x="45" y="28"/>
                      <a:pt x="49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6" y="28"/>
                      <a:pt x="63" y="25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16"/>
                      <a:pt x="71" y="11"/>
                      <a:pt x="75" y="7"/>
                    </a:cubicBezTo>
                    <a:cubicBezTo>
                      <a:pt x="78" y="3"/>
                      <a:pt x="82" y="1"/>
                      <a:pt x="88" y="0"/>
                    </a:cubicBezTo>
                    <a:cubicBezTo>
                      <a:pt x="93" y="0"/>
                      <a:pt x="98" y="1"/>
                      <a:pt x="102" y="4"/>
                    </a:cubicBezTo>
                    <a:cubicBezTo>
                      <a:pt x="106" y="8"/>
                      <a:pt x="108" y="12"/>
                      <a:pt x="109" y="17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10" y="19"/>
                      <a:pt x="111" y="19"/>
                    </a:cubicBezTo>
                    <a:cubicBezTo>
                      <a:pt x="115" y="20"/>
                      <a:pt x="120" y="22"/>
                      <a:pt x="125" y="24"/>
                    </a:cubicBezTo>
                    <a:cubicBezTo>
                      <a:pt x="129" y="20"/>
                      <a:pt x="133" y="17"/>
                      <a:pt x="138" y="17"/>
                    </a:cubicBezTo>
                    <a:cubicBezTo>
                      <a:pt x="143" y="16"/>
                      <a:pt x="148" y="18"/>
                      <a:pt x="152" y="21"/>
                    </a:cubicBezTo>
                    <a:cubicBezTo>
                      <a:pt x="161" y="28"/>
                      <a:pt x="162" y="40"/>
                      <a:pt x="155" y="48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9" y="54"/>
                      <a:pt x="162" y="60"/>
                      <a:pt x="164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70" y="66"/>
                      <a:pt x="175" y="67"/>
                      <a:pt x="179" y="70"/>
                    </a:cubicBezTo>
                    <a:cubicBezTo>
                      <a:pt x="183" y="74"/>
                      <a:pt x="186" y="78"/>
                      <a:pt x="186" y="83"/>
                    </a:cubicBezTo>
                    <a:cubicBezTo>
                      <a:pt x="187" y="89"/>
                      <a:pt x="185" y="94"/>
                      <a:pt x="182" y="98"/>
                    </a:cubicBezTo>
                    <a:cubicBezTo>
                      <a:pt x="179" y="102"/>
                      <a:pt x="174" y="104"/>
                      <a:pt x="169" y="105"/>
                    </a:cubicBezTo>
                    <a:cubicBezTo>
                      <a:pt x="168" y="105"/>
                      <a:pt x="167" y="104"/>
                      <a:pt x="167" y="103"/>
                    </a:cubicBezTo>
                    <a:cubicBezTo>
                      <a:pt x="167" y="102"/>
                      <a:pt x="168" y="101"/>
                      <a:pt x="169" y="101"/>
                    </a:cubicBezTo>
                    <a:cubicBezTo>
                      <a:pt x="173" y="100"/>
                      <a:pt x="176" y="98"/>
                      <a:pt x="179" y="95"/>
                    </a:cubicBezTo>
                    <a:cubicBezTo>
                      <a:pt x="182" y="92"/>
                      <a:pt x="183" y="88"/>
                      <a:pt x="182" y="84"/>
                    </a:cubicBezTo>
                    <a:cubicBezTo>
                      <a:pt x="182" y="80"/>
                      <a:pt x="180" y="76"/>
                      <a:pt x="177" y="74"/>
                    </a:cubicBezTo>
                    <a:cubicBezTo>
                      <a:pt x="174" y="71"/>
                      <a:pt x="170" y="70"/>
                      <a:pt x="165" y="70"/>
                    </a:cubicBezTo>
                    <a:cubicBezTo>
                      <a:pt x="162" y="71"/>
                      <a:pt x="162" y="71"/>
                      <a:pt x="162" y="71"/>
                    </a:cubicBezTo>
                    <a:cubicBezTo>
                      <a:pt x="161" y="69"/>
                      <a:pt x="161" y="69"/>
                      <a:pt x="161" y="69"/>
                    </a:cubicBezTo>
                    <a:cubicBezTo>
                      <a:pt x="159" y="62"/>
                      <a:pt x="155" y="56"/>
                      <a:pt x="151" y="50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2" y="46"/>
                      <a:pt x="152" y="46"/>
                      <a:pt x="152" y="46"/>
                    </a:cubicBezTo>
                    <a:cubicBezTo>
                      <a:pt x="157" y="39"/>
                      <a:pt x="156" y="29"/>
                      <a:pt x="150" y="24"/>
                    </a:cubicBezTo>
                    <a:cubicBezTo>
                      <a:pt x="147" y="21"/>
                      <a:pt x="143" y="20"/>
                      <a:pt x="139" y="21"/>
                    </a:cubicBezTo>
                    <a:cubicBezTo>
                      <a:pt x="135" y="21"/>
                      <a:pt x="131" y="23"/>
                      <a:pt x="129" y="25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1" y="26"/>
                      <a:pt x="115" y="24"/>
                      <a:pt x="110" y="23"/>
                    </a:cubicBezTo>
                    <a:cubicBezTo>
                      <a:pt x="109" y="22"/>
                      <a:pt x="107" y="22"/>
                      <a:pt x="106" y="22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4" y="14"/>
                      <a:pt x="102" y="10"/>
                      <a:pt x="99" y="8"/>
                    </a:cubicBezTo>
                    <a:cubicBezTo>
                      <a:pt x="96" y="5"/>
                      <a:pt x="92" y="4"/>
                      <a:pt x="88" y="4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5" y="13"/>
                      <a:pt x="74" y="17"/>
                      <a:pt x="74" y="21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5" y="28"/>
                      <a:pt x="58" y="32"/>
                      <a:pt x="52" y="36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4" y="32"/>
                      <a:pt x="40" y="31"/>
                      <a:pt x="36" y="31"/>
                    </a:cubicBezTo>
                    <a:cubicBezTo>
                      <a:pt x="31" y="32"/>
                      <a:pt x="28" y="34"/>
                      <a:pt x="25" y="37"/>
                    </a:cubicBezTo>
                    <a:cubicBezTo>
                      <a:pt x="20" y="44"/>
                      <a:pt x="21" y="53"/>
                      <a:pt x="27" y="5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6" y="69"/>
                      <a:pt x="24" y="77"/>
                      <a:pt x="23" y="8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0" y="86"/>
                      <a:pt x="4" y="94"/>
                      <a:pt x="5" y="102"/>
                    </a:cubicBezTo>
                    <a:cubicBezTo>
                      <a:pt x="6" y="111"/>
                      <a:pt x="14" y="117"/>
                      <a:pt x="22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9" y="124"/>
                      <a:pt x="32" y="131"/>
                      <a:pt x="37" y="137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5" y="141"/>
                      <a:pt x="35" y="141"/>
                      <a:pt x="35" y="141"/>
                    </a:cubicBezTo>
                    <a:cubicBezTo>
                      <a:pt x="30" y="147"/>
                      <a:pt x="31" y="157"/>
                      <a:pt x="38" y="162"/>
                    </a:cubicBezTo>
                    <a:cubicBezTo>
                      <a:pt x="41" y="165"/>
                      <a:pt x="45" y="166"/>
                      <a:pt x="49" y="166"/>
                    </a:cubicBezTo>
                    <a:cubicBezTo>
                      <a:pt x="53" y="165"/>
                      <a:pt x="57" y="163"/>
                      <a:pt x="59" y="160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71" y="161"/>
                      <a:pt x="79" y="163"/>
                      <a:pt x="88" y="164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90" y="168"/>
                      <a:pt x="90" y="168"/>
                      <a:pt x="90" y="168"/>
                    </a:cubicBezTo>
                    <a:cubicBezTo>
                      <a:pt x="90" y="172"/>
                      <a:pt x="92" y="175"/>
                      <a:pt x="95" y="178"/>
                    </a:cubicBezTo>
                    <a:cubicBezTo>
                      <a:pt x="98" y="181"/>
                      <a:pt x="102" y="182"/>
                      <a:pt x="107" y="181"/>
                    </a:cubicBezTo>
                    <a:cubicBezTo>
                      <a:pt x="111" y="181"/>
                      <a:pt x="114" y="179"/>
                      <a:pt x="117" y="176"/>
                    </a:cubicBezTo>
                    <a:cubicBezTo>
                      <a:pt x="119" y="173"/>
                      <a:pt x="121" y="169"/>
                      <a:pt x="120" y="165"/>
                    </a:cubicBezTo>
                    <a:cubicBezTo>
                      <a:pt x="120" y="161"/>
                      <a:pt x="120" y="161"/>
                      <a:pt x="120" y="161"/>
                    </a:cubicBezTo>
                    <a:cubicBezTo>
                      <a:pt x="121" y="160"/>
                      <a:pt x="121" y="160"/>
                      <a:pt x="121" y="160"/>
                    </a:cubicBezTo>
                    <a:cubicBezTo>
                      <a:pt x="122" y="160"/>
                      <a:pt x="123" y="159"/>
                      <a:pt x="124" y="159"/>
                    </a:cubicBezTo>
                    <a:cubicBezTo>
                      <a:pt x="129" y="157"/>
                      <a:pt x="134" y="153"/>
                      <a:pt x="139" y="150"/>
                    </a:cubicBezTo>
                    <a:cubicBezTo>
                      <a:pt x="141" y="149"/>
                      <a:pt x="141" y="149"/>
                      <a:pt x="141" y="149"/>
                    </a:cubicBezTo>
                    <a:cubicBezTo>
                      <a:pt x="143" y="152"/>
                      <a:pt x="143" y="152"/>
                      <a:pt x="143" y="152"/>
                    </a:cubicBezTo>
                    <a:cubicBezTo>
                      <a:pt x="146" y="154"/>
                      <a:pt x="149" y="155"/>
                      <a:pt x="153" y="155"/>
                    </a:cubicBezTo>
                    <a:cubicBezTo>
                      <a:pt x="157" y="154"/>
                      <a:pt x="161" y="152"/>
                      <a:pt x="163" y="149"/>
                    </a:cubicBezTo>
                    <a:cubicBezTo>
                      <a:pt x="169" y="143"/>
                      <a:pt x="168" y="133"/>
                      <a:pt x="161" y="128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0" y="125"/>
                      <a:pt x="160" y="125"/>
                      <a:pt x="160" y="125"/>
                    </a:cubicBezTo>
                    <a:cubicBezTo>
                      <a:pt x="159" y="125"/>
                      <a:pt x="160" y="123"/>
                      <a:pt x="161" y="123"/>
                    </a:cubicBezTo>
                    <a:cubicBezTo>
                      <a:pt x="162" y="122"/>
                      <a:pt x="163" y="123"/>
                      <a:pt x="163" y="124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72" y="132"/>
                      <a:pt x="173" y="144"/>
                      <a:pt x="166" y="152"/>
                    </a:cubicBezTo>
                    <a:cubicBezTo>
                      <a:pt x="163" y="156"/>
                      <a:pt x="159" y="158"/>
                      <a:pt x="154" y="159"/>
                    </a:cubicBezTo>
                    <a:cubicBezTo>
                      <a:pt x="149" y="159"/>
                      <a:pt x="144" y="158"/>
                      <a:pt x="140" y="154"/>
                    </a:cubicBezTo>
                    <a:cubicBezTo>
                      <a:pt x="140" y="154"/>
                      <a:pt x="140" y="154"/>
                      <a:pt x="140" y="154"/>
                    </a:cubicBezTo>
                    <a:cubicBezTo>
                      <a:pt x="135" y="158"/>
                      <a:pt x="130" y="160"/>
                      <a:pt x="126" y="162"/>
                    </a:cubicBezTo>
                    <a:cubicBezTo>
                      <a:pt x="125" y="163"/>
                      <a:pt x="125" y="163"/>
                      <a:pt x="124" y="163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5" y="169"/>
                      <a:pt x="123" y="174"/>
                      <a:pt x="120" y="178"/>
                    </a:cubicBezTo>
                    <a:cubicBezTo>
                      <a:pt x="117" y="182"/>
                      <a:pt x="112" y="185"/>
                      <a:pt x="107" y="185"/>
                    </a:cubicBezTo>
                    <a:cubicBezTo>
                      <a:pt x="106" y="185"/>
                      <a:pt x="106" y="185"/>
                      <a:pt x="105" y="18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543604" y="3157291"/>
              <a:ext cx="940870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350" dirty="0"/>
                <a:t>Students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35607" y="4053409"/>
              <a:ext cx="960440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350" dirty="0"/>
                <a:t>Research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0369" y="4924174"/>
              <a:ext cx="1389688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350" dirty="0"/>
                <a:t>Entrepreneurs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43166" y="3101411"/>
              <a:ext cx="1818556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Tomorrow’s leaders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799" y="4041389"/>
              <a:ext cx="1856482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Innovative solutions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57691" y="4985645"/>
              <a:ext cx="1520229" cy="354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New businesses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802482" y="3056553"/>
              <a:ext cx="515408" cy="515408"/>
            </a:xfrm>
            <a:prstGeom prst="ellipse">
              <a:avLst/>
            </a:prstGeom>
            <a:solidFill>
              <a:schemeClr val="accent6">
                <a:lumMod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>
                <a:lnSpc>
                  <a:spcPct val="90000"/>
                </a:lnSpc>
              </a:pPr>
              <a:endParaRPr lang="en-GB" sz="135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30209" y="3161340"/>
              <a:ext cx="1059960" cy="305836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350" b="1" dirty="0">
                  <a:latin typeface="+mj-lt"/>
                </a:rPr>
                <a:t>Education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959072" y="3945279"/>
              <a:ext cx="515408" cy="51540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773600" y="4894428"/>
              <a:ext cx="515408" cy="515408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48569" y="3952803"/>
              <a:ext cx="1136418" cy="50244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350" b="1" dirty="0">
                  <a:latin typeface="+mj-lt"/>
                </a:rPr>
                <a:t>Innovation</a:t>
              </a:r>
              <a:br>
                <a:rPr lang="en-GB" sz="1350" b="1" dirty="0">
                  <a:latin typeface="+mj-lt"/>
                </a:rPr>
              </a:br>
              <a:r>
                <a:rPr lang="en-GB" sz="1350" b="1" dirty="0">
                  <a:latin typeface="+mj-lt"/>
                </a:rPr>
                <a:t>Projects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55144" y="4789450"/>
              <a:ext cx="952325" cy="699054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350" b="1" dirty="0">
                  <a:latin typeface="+mj-lt"/>
                </a:rPr>
                <a:t>Business</a:t>
              </a:r>
              <a:br>
                <a:rPr lang="en-GB" sz="1350" b="1" dirty="0">
                  <a:latin typeface="+mj-lt"/>
                </a:rPr>
              </a:br>
              <a:r>
                <a:rPr lang="en-GB" sz="1350" b="1" dirty="0">
                  <a:latin typeface="+mj-lt"/>
                </a:rPr>
                <a:t>Creation</a:t>
              </a:r>
            </a:p>
            <a:p>
              <a:pPr algn="ctr">
                <a:lnSpc>
                  <a:spcPct val="80000"/>
                </a:lnSpc>
              </a:pPr>
              <a:r>
                <a:rPr lang="en-GB" sz="1350" b="1" dirty="0">
                  <a:latin typeface="+mj-lt"/>
                </a:rPr>
                <a:t>Services</a:t>
              </a: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5280027" y="2558079"/>
              <a:ext cx="1509713" cy="1509713"/>
            </a:xfrm>
            <a:custGeom>
              <a:avLst/>
              <a:gdLst>
                <a:gd name="T0" fmla="*/ 92 w 186"/>
                <a:gd name="T1" fmla="*/ 186 h 186"/>
                <a:gd name="T2" fmla="*/ 73 w 186"/>
                <a:gd name="T3" fmla="*/ 165 h 186"/>
                <a:gd name="T4" fmla="*/ 51 w 186"/>
                <a:gd name="T5" fmla="*/ 157 h 186"/>
                <a:gd name="T6" fmla="*/ 24 w 186"/>
                <a:gd name="T7" fmla="*/ 155 h 186"/>
                <a:gd name="T8" fmla="*/ 26 w 186"/>
                <a:gd name="T9" fmla="*/ 128 h 186"/>
                <a:gd name="T10" fmla="*/ 18 w 186"/>
                <a:gd name="T11" fmla="*/ 109 h 186"/>
                <a:gd name="T12" fmla="*/ 0 w 186"/>
                <a:gd name="T13" fmla="*/ 88 h 186"/>
                <a:gd name="T14" fmla="*/ 20 w 186"/>
                <a:gd name="T15" fmla="*/ 70 h 186"/>
                <a:gd name="T16" fmla="*/ 30 w 186"/>
                <a:gd name="T17" fmla="*/ 52 h 186"/>
                <a:gd name="T18" fmla="*/ 31 w 186"/>
                <a:gd name="T19" fmla="*/ 24 h 186"/>
                <a:gd name="T20" fmla="*/ 59 w 186"/>
                <a:gd name="T21" fmla="*/ 25 h 186"/>
                <a:gd name="T22" fmla="*/ 81 w 186"/>
                <a:gd name="T23" fmla="*/ 19 h 186"/>
                <a:gd name="T24" fmla="*/ 87 w 186"/>
                <a:gd name="T25" fmla="*/ 5 h 186"/>
                <a:gd name="T26" fmla="*/ 115 w 186"/>
                <a:gd name="T27" fmla="*/ 7 h 186"/>
                <a:gd name="T28" fmla="*/ 120 w 186"/>
                <a:gd name="T29" fmla="*/ 22 h 186"/>
                <a:gd name="T30" fmla="*/ 135 w 186"/>
                <a:gd name="T31" fmla="*/ 29 h 186"/>
                <a:gd name="T32" fmla="*/ 162 w 186"/>
                <a:gd name="T33" fmla="*/ 31 h 186"/>
                <a:gd name="T34" fmla="*/ 160 w 186"/>
                <a:gd name="T35" fmla="*/ 59 h 186"/>
                <a:gd name="T36" fmla="*/ 168 w 186"/>
                <a:gd name="T37" fmla="*/ 78 h 186"/>
                <a:gd name="T38" fmla="*/ 179 w 186"/>
                <a:gd name="T39" fmla="*/ 111 h 186"/>
                <a:gd name="T40" fmla="*/ 164 w 186"/>
                <a:gd name="T41" fmla="*/ 114 h 186"/>
                <a:gd name="T42" fmla="*/ 177 w 186"/>
                <a:gd name="T43" fmla="*/ 109 h 186"/>
                <a:gd name="T44" fmla="*/ 167 w 186"/>
                <a:gd name="T45" fmla="*/ 82 h 186"/>
                <a:gd name="T46" fmla="*/ 163 w 186"/>
                <a:gd name="T47" fmla="*/ 80 h 186"/>
                <a:gd name="T48" fmla="*/ 155 w 186"/>
                <a:gd name="T49" fmla="*/ 58 h 186"/>
                <a:gd name="T50" fmla="*/ 159 w 186"/>
                <a:gd name="T51" fmla="*/ 34 h 186"/>
                <a:gd name="T52" fmla="*/ 138 w 186"/>
                <a:gd name="T53" fmla="*/ 32 h 186"/>
                <a:gd name="T54" fmla="*/ 135 w 186"/>
                <a:gd name="T55" fmla="*/ 34 h 186"/>
                <a:gd name="T56" fmla="*/ 117 w 186"/>
                <a:gd name="T57" fmla="*/ 25 h 186"/>
                <a:gd name="T58" fmla="*/ 116 w 186"/>
                <a:gd name="T59" fmla="*/ 21 h 186"/>
                <a:gd name="T60" fmla="*/ 101 w 186"/>
                <a:gd name="T61" fmla="*/ 4 h 186"/>
                <a:gd name="T62" fmla="*/ 85 w 186"/>
                <a:gd name="T63" fmla="*/ 19 h 186"/>
                <a:gd name="T64" fmla="*/ 83 w 186"/>
                <a:gd name="T65" fmla="*/ 23 h 186"/>
                <a:gd name="T66" fmla="*/ 60 w 186"/>
                <a:gd name="T67" fmla="*/ 31 h 186"/>
                <a:gd name="T68" fmla="*/ 45 w 186"/>
                <a:gd name="T69" fmla="*/ 23 h 186"/>
                <a:gd name="T70" fmla="*/ 33 w 186"/>
                <a:gd name="T71" fmla="*/ 49 h 186"/>
                <a:gd name="T72" fmla="*/ 34 w 186"/>
                <a:gd name="T73" fmla="*/ 53 h 186"/>
                <a:gd name="T74" fmla="*/ 24 w 186"/>
                <a:gd name="T75" fmla="*/ 74 h 186"/>
                <a:gd name="T76" fmla="*/ 9 w 186"/>
                <a:gd name="T77" fmla="*/ 78 h 186"/>
                <a:gd name="T78" fmla="*/ 8 w 186"/>
                <a:gd name="T79" fmla="*/ 100 h 186"/>
                <a:gd name="T80" fmla="*/ 22 w 186"/>
                <a:gd name="T81" fmla="*/ 105 h 186"/>
                <a:gd name="T82" fmla="*/ 30 w 186"/>
                <a:gd name="T83" fmla="*/ 127 h 186"/>
                <a:gd name="T84" fmla="*/ 28 w 186"/>
                <a:gd name="T85" fmla="*/ 131 h 186"/>
                <a:gd name="T86" fmla="*/ 37 w 186"/>
                <a:gd name="T87" fmla="*/ 158 h 186"/>
                <a:gd name="T88" fmla="*/ 49 w 186"/>
                <a:gd name="T89" fmla="*/ 154 h 186"/>
                <a:gd name="T90" fmla="*/ 54 w 186"/>
                <a:gd name="T91" fmla="*/ 152 h 186"/>
                <a:gd name="T92" fmla="*/ 77 w 186"/>
                <a:gd name="T93" fmla="*/ 162 h 186"/>
                <a:gd name="T94" fmla="*/ 92 w 186"/>
                <a:gd name="T95" fmla="*/ 182 h 186"/>
                <a:gd name="T96" fmla="*/ 108 w 186"/>
                <a:gd name="T97" fmla="*/ 164 h 186"/>
                <a:gd name="T98" fmla="*/ 113 w 186"/>
                <a:gd name="T99" fmla="*/ 163 h 186"/>
                <a:gd name="T100" fmla="*/ 131 w 186"/>
                <a:gd name="T101" fmla="*/ 155 h 186"/>
                <a:gd name="T102" fmla="*/ 142 w 186"/>
                <a:gd name="T103" fmla="*/ 163 h 186"/>
                <a:gd name="T104" fmla="*/ 154 w 186"/>
                <a:gd name="T105" fmla="*/ 138 h 186"/>
                <a:gd name="T106" fmla="*/ 153 w 186"/>
                <a:gd name="T107" fmla="*/ 135 h 186"/>
                <a:gd name="T108" fmla="*/ 157 w 186"/>
                <a:gd name="T109" fmla="*/ 134 h 186"/>
                <a:gd name="T110" fmla="*/ 156 w 186"/>
                <a:gd name="T111" fmla="*/ 162 h 186"/>
                <a:gd name="T112" fmla="*/ 129 w 186"/>
                <a:gd name="T113" fmla="*/ 161 h 186"/>
                <a:gd name="T114" fmla="*/ 114 w 186"/>
                <a:gd name="T115" fmla="*/ 167 h 186"/>
                <a:gd name="T116" fmla="*/ 112 w 186"/>
                <a:gd name="T117" fmla="*/ 1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6">
                  <a:moveTo>
                    <a:pt x="93" y="186"/>
                  </a:moveTo>
                  <a:cubicBezTo>
                    <a:pt x="92" y="186"/>
                    <a:pt x="92" y="186"/>
                    <a:pt x="92" y="186"/>
                  </a:cubicBezTo>
                  <a:cubicBezTo>
                    <a:pt x="81" y="186"/>
                    <a:pt x="73" y="177"/>
                    <a:pt x="73" y="166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6" y="163"/>
                    <a:pt x="59" y="160"/>
                    <a:pt x="53" y="156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47" y="160"/>
                    <a:pt x="42" y="162"/>
                    <a:pt x="37" y="162"/>
                  </a:cubicBezTo>
                  <a:cubicBezTo>
                    <a:pt x="32" y="162"/>
                    <a:pt x="27" y="159"/>
                    <a:pt x="24" y="155"/>
                  </a:cubicBezTo>
                  <a:cubicBezTo>
                    <a:pt x="17" y="148"/>
                    <a:pt x="17" y="135"/>
                    <a:pt x="25" y="128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3" y="122"/>
                    <a:pt x="20" y="115"/>
                    <a:pt x="19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3" y="108"/>
                    <a:pt x="9" y="106"/>
                    <a:pt x="5" y="102"/>
                  </a:cubicBezTo>
                  <a:cubicBezTo>
                    <a:pt x="2" y="98"/>
                    <a:pt x="0" y="94"/>
                    <a:pt x="0" y="88"/>
                  </a:cubicBezTo>
                  <a:cubicBezTo>
                    <a:pt x="0" y="83"/>
                    <a:pt x="3" y="78"/>
                    <a:pt x="7" y="75"/>
                  </a:cubicBezTo>
                  <a:cubicBezTo>
                    <a:pt x="10" y="72"/>
                    <a:pt x="15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4"/>
                    <a:pt x="26" y="58"/>
                    <a:pt x="30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3" y="44"/>
                    <a:pt x="23" y="31"/>
                    <a:pt x="31" y="24"/>
                  </a:cubicBezTo>
                  <a:cubicBezTo>
                    <a:pt x="35" y="21"/>
                    <a:pt x="40" y="19"/>
                    <a:pt x="45" y="19"/>
                  </a:cubicBezTo>
                  <a:cubicBezTo>
                    <a:pt x="51" y="19"/>
                    <a:pt x="55" y="22"/>
                    <a:pt x="59" y="25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6" y="23"/>
                    <a:pt x="73" y="21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4"/>
                    <a:pt x="84" y="9"/>
                    <a:pt x="87" y="5"/>
                  </a:cubicBezTo>
                  <a:cubicBezTo>
                    <a:pt x="91" y="2"/>
                    <a:pt x="96" y="0"/>
                    <a:pt x="101" y="1"/>
                  </a:cubicBezTo>
                  <a:cubicBezTo>
                    <a:pt x="107" y="1"/>
                    <a:pt x="111" y="3"/>
                    <a:pt x="115" y="7"/>
                  </a:cubicBezTo>
                  <a:cubicBezTo>
                    <a:pt x="118" y="11"/>
                    <a:pt x="120" y="16"/>
                    <a:pt x="120" y="21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21" y="22"/>
                    <a:pt x="122" y="23"/>
                  </a:cubicBezTo>
                  <a:cubicBezTo>
                    <a:pt x="125" y="24"/>
                    <a:pt x="131" y="27"/>
                    <a:pt x="135" y="29"/>
                  </a:cubicBezTo>
                  <a:cubicBezTo>
                    <a:pt x="139" y="26"/>
                    <a:pt x="144" y="24"/>
                    <a:pt x="149" y="25"/>
                  </a:cubicBezTo>
                  <a:cubicBezTo>
                    <a:pt x="154" y="25"/>
                    <a:pt x="159" y="27"/>
                    <a:pt x="162" y="31"/>
                  </a:cubicBezTo>
                  <a:cubicBezTo>
                    <a:pt x="169" y="39"/>
                    <a:pt x="169" y="51"/>
                    <a:pt x="161" y="58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3" y="65"/>
                    <a:pt x="166" y="71"/>
                    <a:pt x="167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8" y="78"/>
                    <a:pt x="186" y="87"/>
                    <a:pt x="186" y="98"/>
                  </a:cubicBezTo>
                  <a:cubicBezTo>
                    <a:pt x="186" y="103"/>
                    <a:pt x="183" y="108"/>
                    <a:pt x="179" y="111"/>
                  </a:cubicBezTo>
                  <a:cubicBezTo>
                    <a:pt x="176" y="115"/>
                    <a:pt x="171" y="117"/>
                    <a:pt x="166" y="116"/>
                  </a:cubicBezTo>
                  <a:cubicBezTo>
                    <a:pt x="164" y="116"/>
                    <a:pt x="164" y="115"/>
                    <a:pt x="164" y="114"/>
                  </a:cubicBezTo>
                  <a:cubicBezTo>
                    <a:pt x="164" y="113"/>
                    <a:pt x="165" y="112"/>
                    <a:pt x="166" y="112"/>
                  </a:cubicBezTo>
                  <a:cubicBezTo>
                    <a:pt x="170" y="113"/>
                    <a:pt x="174" y="111"/>
                    <a:pt x="177" y="109"/>
                  </a:cubicBezTo>
                  <a:cubicBezTo>
                    <a:pt x="180" y="106"/>
                    <a:pt x="182" y="102"/>
                    <a:pt x="182" y="98"/>
                  </a:cubicBezTo>
                  <a:cubicBezTo>
                    <a:pt x="182" y="89"/>
                    <a:pt x="176" y="82"/>
                    <a:pt x="167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2" y="73"/>
                    <a:pt x="160" y="66"/>
                    <a:pt x="156" y="59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64" y="50"/>
                    <a:pt x="165" y="40"/>
                    <a:pt x="159" y="34"/>
                  </a:cubicBezTo>
                  <a:cubicBezTo>
                    <a:pt x="156" y="31"/>
                    <a:pt x="153" y="29"/>
                    <a:pt x="149" y="29"/>
                  </a:cubicBezTo>
                  <a:cubicBezTo>
                    <a:pt x="145" y="28"/>
                    <a:pt x="141" y="30"/>
                    <a:pt x="138" y="32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0" y="31"/>
                    <a:pt x="124" y="28"/>
                    <a:pt x="120" y="26"/>
                  </a:cubicBezTo>
                  <a:cubicBezTo>
                    <a:pt x="119" y="26"/>
                    <a:pt x="118" y="25"/>
                    <a:pt x="117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16"/>
                    <a:pt x="115" y="13"/>
                    <a:pt x="112" y="9"/>
                  </a:cubicBezTo>
                  <a:cubicBezTo>
                    <a:pt x="109" y="6"/>
                    <a:pt x="105" y="5"/>
                    <a:pt x="101" y="4"/>
                  </a:cubicBezTo>
                  <a:cubicBezTo>
                    <a:pt x="97" y="4"/>
                    <a:pt x="93" y="6"/>
                    <a:pt x="90" y="8"/>
                  </a:cubicBezTo>
                  <a:cubicBezTo>
                    <a:pt x="87" y="11"/>
                    <a:pt x="85" y="15"/>
                    <a:pt x="85" y="19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24"/>
                    <a:pt x="67" y="27"/>
                    <a:pt x="61" y="30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3" y="25"/>
                    <a:pt x="49" y="23"/>
                    <a:pt x="45" y="23"/>
                  </a:cubicBezTo>
                  <a:cubicBezTo>
                    <a:pt x="41" y="23"/>
                    <a:pt x="37" y="24"/>
                    <a:pt x="34" y="27"/>
                  </a:cubicBezTo>
                  <a:cubicBezTo>
                    <a:pt x="28" y="33"/>
                    <a:pt x="27" y="43"/>
                    <a:pt x="33" y="4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0" y="59"/>
                    <a:pt x="26" y="66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6" y="74"/>
                    <a:pt x="12" y="75"/>
                    <a:pt x="9" y="78"/>
                  </a:cubicBezTo>
                  <a:cubicBezTo>
                    <a:pt x="6" y="81"/>
                    <a:pt x="4" y="84"/>
                    <a:pt x="4" y="89"/>
                  </a:cubicBezTo>
                  <a:cubicBezTo>
                    <a:pt x="4" y="93"/>
                    <a:pt x="5" y="97"/>
                    <a:pt x="8" y="100"/>
                  </a:cubicBezTo>
                  <a:cubicBezTo>
                    <a:pt x="11" y="103"/>
                    <a:pt x="15" y="105"/>
                    <a:pt x="19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14"/>
                    <a:pt x="26" y="121"/>
                    <a:pt x="30" y="127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2" y="137"/>
                    <a:pt x="21" y="147"/>
                    <a:pt x="27" y="153"/>
                  </a:cubicBezTo>
                  <a:cubicBezTo>
                    <a:pt x="30" y="156"/>
                    <a:pt x="33" y="158"/>
                    <a:pt x="37" y="158"/>
                  </a:cubicBezTo>
                  <a:cubicBezTo>
                    <a:pt x="42" y="158"/>
                    <a:pt x="46" y="157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60" y="157"/>
                    <a:pt x="68" y="160"/>
                    <a:pt x="76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6"/>
                    <a:pt x="77" y="166"/>
                    <a:pt x="77" y="166"/>
                  </a:cubicBezTo>
                  <a:cubicBezTo>
                    <a:pt x="77" y="175"/>
                    <a:pt x="83" y="182"/>
                    <a:pt x="92" y="182"/>
                  </a:cubicBezTo>
                  <a:cubicBezTo>
                    <a:pt x="100" y="183"/>
                    <a:pt x="108" y="176"/>
                    <a:pt x="108" y="168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110" y="164"/>
                    <a:pt x="112" y="163"/>
                    <a:pt x="113" y="163"/>
                  </a:cubicBezTo>
                  <a:cubicBezTo>
                    <a:pt x="117" y="161"/>
                    <a:pt x="124" y="159"/>
                    <a:pt x="129" y="156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2" y="159"/>
                    <a:pt x="132" y="159"/>
                    <a:pt x="132" y="159"/>
                  </a:cubicBezTo>
                  <a:cubicBezTo>
                    <a:pt x="135" y="162"/>
                    <a:pt x="138" y="163"/>
                    <a:pt x="142" y="163"/>
                  </a:cubicBezTo>
                  <a:cubicBezTo>
                    <a:pt x="146" y="164"/>
                    <a:pt x="150" y="162"/>
                    <a:pt x="153" y="159"/>
                  </a:cubicBezTo>
                  <a:cubicBezTo>
                    <a:pt x="159" y="154"/>
                    <a:pt x="160" y="144"/>
                    <a:pt x="154" y="138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4"/>
                    <a:pt x="153" y="133"/>
                    <a:pt x="154" y="133"/>
                  </a:cubicBezTo>
                  <a:cubicBezTo>
                    <a:pt x="155" y="133"/>
                    <a:pt x="156" y="133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4" y="143"/>
                    <a:pt x="163" y="155"/>
                    <a:pt x="156" y="162"/>
                  </a:cubicBezTo>
                  <a:cubicBezTo>
                    <a:pt x="152" y="166"/>
                    <a:pt x="147" y="168"/>
                    <a:pt x="142" y="167"/>
                  </a:cubicBezTo>
                  <a:cubicBezTo>
                    <a:pt x="137" y="167"/>
                    <a:pt x="132" y="165"/>
                    <a:pt x="129" y="161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4" y="163"/>
                    <a:pt x="118" y="165"/>
                    <a:pt x="114" y="167"/>
                  </a:cubicBezTo>
                  <a:cubicBezTo>
                    <a:pt x="113" y="167"/>
                    <a:pt x="113" y="167"/>
                    <a:pt x="112" y="167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1" y="178"/>
                    <a:pt x="103" y="186"/>
                    <a:pt x="93" y="186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5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Sustainability for Europe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Our goal: sustainable energy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Ensure security and safety of supply</a:t>
            </a:r>
          </a:p>
          <a:p>
            <a:r>
              <a:rPr lang="en-US" dirty="0"/>
              <a:t>Reduce costs in the energy value chain</a:t>
            </a:r>
          </a:p>
          <a:p>
            <a:r>
              <a:rPr lang="en-GB" dirty="0"/>
              <a:t>Reduce CO2 emissions</a:t>
            </a:r>
          </a:p>
          <a:p>
            <a:r>
              <a:rPr lang="en-GB" dirty="0"/>
              <a:t>Improve European competitiveness</a:t>
            </a:r>
          </a:p>
          <a:p>
            <a:r>
              <a:rPr lang="en-GB" dirty="0"/>
              <a:t>Remove barriers to innovation</a:t>
            </a:r>
          </a:p>
          <a:p>
            <a:r>
              <a:rPr lang="en-GB" dirty="0"/>
              <a:t>Encourage sustainable growth</a:t>
            </a:r>
          </a:p>
          <a:p>
            <a:r>
              <a:rPr lang="en-GB" dirty="0"/>
              <a:t>Create jobs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 for Europe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r>
              <a:rPr lang="en-US" dirty="0"/>
              <a:t>Thematic fields and technology focus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850232" y="2212181"/>
            <a:ext cx="5463779" cy="2806304"/>
            <a:chOff x="594" y="1138"/>
            <a:chExt cx="4589" cy="235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819" y="2716"/>
              <a:ext cx="869" cy="769"/>
            </a:xfrm>
            <a:custGeom>
              <a:avLst/>
              <a:gdLst>
                <a:gd name="T0" fmla="*/ 130 w 171"/>
                <a:gd name="T1" fmla="*/ 17 h 152"/>
                <a:gd name="T2" fmla="*/ 73 w 171"/>
                <a:gd name="T3" fmla="*/ 4 h 152"/>
                <a:gd name="T4" fmla="*/ 24 w 171"/>
                <a:gd name="T5" fmla="*/ 34 h 152"/>
                <a:gd name="T6" fmla="*/ 41 w 171"/>
                <a:gd name="T7" fmla="*/ 139 h 152"/>
                <a:gd name="T8" fmla="*/ 70 w 171"/>
                <a:gd name="T9" fmla="*/ 152 h 152"/>
                <a:gd name="T10" fmla="*/ 70 w 171"/>
                <a:gd name="T11" fmla="*/ 152 h 152"/>
                <a:gd name="T12" fmla="*/ 73 w 171"/>
                <a:gd name="T13" fmla="*/ 150 h 152"/>
                <a:gd name="T14" fmla="*/ 71 w 171"/>
                <a:gd name="T15" fmla="*/ 147 h 152"/>
                <a:gd name="T16" fmla="*/ 58 w 171"/>
                <a:gd name="T17" fmla="*/ 143 h 152"/>
                <a:gd name="T18" fmla="*/ 53 w 171"/>
                <a:gd name="T19" fmla="*/ 141 h 152"/>
                <a:gd name="T20" fmla="*/ 44 w 171"/>
                <a:gd name="T21" fmla="*/ 135 h 152"/>
                <a:gd name="T22" fmla="*/ 18 w 171"/>
                <a:gd name="T23" fmla="*/ 98 h 152"/>
                <a:gd name="T24" fmla="*/ 17 w 171"/>
                <a:gd name="T25" fmla="*/ 93 h 152"/>
                <a:gd name="T26" fmla="*/ 28 w 171"/>
                <a:gd name="T27" fmla="*/ 37 h 152"/>
                <a:gd name="T28" fmla="*/ 74 w 171"/>
                <a:gd name="T29" fmla="*/ 9 h 152"/>
                <a:gd name="T30" fmla="*/ 126 w 171"/>
                <a:gd name="T31" fmla="*/ 21 h 152"/>
                <a:gd name="T32" fmla="*/ 155 w 171"/>
                <a:gd name="T33" fmla="*/ 89 h 152"/>
                <a:gd name="T34" fmla="*/ 153 w 171"/>
                <a:gd name="T35" fmla="*/ 95 h 152"/>
                <a:gd name="T36" fmla="*/ 142 w 171"/>
                <a:gd name="T37" fmla="*/ 120 h 152"/>
                <a:gd name="T38" fmla="*/ 141 w 171"/>
                <a:gd name="T39" fmla="*/ 121 h 152"/>
                <a:gd name="T40" fmla="*/ 141 w 171"/>
                <a:gd name="T41" fmla="*/ 125 h 152"/>
                <a:gd name="T42" fmla="*/ 145 w 171"/>
                <a:gd name="T43" fmla="*/ 124 h 152"/>
                <a:gd name="T44" fmla="*/ 146 w 171"/>
                <a:gd name="T45" fmla="*/ 123 h 152"/>
                <a:gd name="T46" fmla="*/ 130 w 171"/>
                <a:gd name="T47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152">
                  <a:moveTo>
                    <a:pt x="130" y="17"/>
                  </a:moveTo>
                  <a:cubicBezTo>
                    <a:pt x="113" y="5"/>
                    <a:pt x="93" y="0"/>
                    <a:pt x="73" y="4"/>
                  </a:cubicBezTo>
                  <a:cubicBezTo>
                    <a:pt x="53" y="7"/>
                    <a:pt x="36" y="17"/>
                    <a:pt x="24" y="34"/>
                  </a:cubicBezTo>
                  <a:cubicBezTo>
                    <a:pt x="0" y="68"/>
                    <a:pt x="7" y="115"/>
                    <a:pt x="41" y="139"/>
                  </a:cubicBezTo>
                  <a:cubicBezTo>
                    <a:pt x="50" y="146"/>
                    <a:pt x="59" y="150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1" y="152"/>
                    <a:pt x="73" y="152"/>
                    <a:pt x="73" y="150"/>
                  </a:cubicBezTo>
                  <a:cubicBezTo>
                    <a:pt x="73" y="149"/>
                    <a:pt x="72" y="147"/>
                    <a:pt x="71" y="147"/>
                  </a:cubicBezTo>
                  <a:cubicBezTo>
                    <a:pt x="67" y="146"/>
                    <a:pt x="62" y="145"/>
                    <a:pt x="58" y="143"/>
                  </a:cubicBezTo>
                  <a:cubicBezTo>
                    <a:pt x="57" y="142"/>
                    <a:pt x="55" y="142"/>
                    <a:pt x="53" y="141"/>
                  </a:cubicBezTo>
                  <a:cubicBezTo>
                    <a:pt x="50" y="139"/>
                    <a:pt x="47" y="137"/>
                    <a:pt x="44" y="135"/>
                  </a:cubicBezTo>
                  <a:cubicBezTo>
                    <a:pt x="31" y="126"/>
                    <a:pt x="22" y="112"/>
                    <a:pt x="18" y="98"/>
                  </a:cubicBezTo>
                  <a:cubicBezTo>
                    <a:pt x="17" y="96"/>
                    <a:pt x="17" y="94"/>
                    <a:pt x="17" y="93"/>
                  </a:cubicBezTo>
                  <a:cubicBezTo>
                    <a:pt x="13" y="74"/>
                    <a:pt x="16" y="54"/>
                    <a:pt x="28" y="37"/>
                  </a:cubicBezTo>
                  <a:cubicBezTo>
                    <a:pt x="39" y="22"/>
                    <a:pt x="56" y="12"/>
                    <a:pt x="74" y="9"/>
                  </a:cubicBezTo>
                  <a:cubicBezTo>
                    <a:pt x="93" y="6"/>
                    <a:pt x="111" y="10"/>
                    <a:pt x="126" y="21"/>
                  </a:cubicBezTo>
                  <a:cubicBezTo>
                    <a:pt x="149" y="37"/>
                    <a:pt x="159" y="64"/>
                    <a:pt x="155" y="89"/>
                  </a:cubicBezTo>
                  <a:cubicBezTo>
                    <a:pt x="154" y="91"/>
                    <a:pt x="154" y="93"/>
                    <a:pt x="153" y="95"/>
                  </a:cubicBezTo>
                  <a:cubicBezTo>
                    <a:pt x="151" y="103"/>
                    <a:pt x="148" y="112"/>
                    <a:pt x="142" y="120"/>
                  </a:cubicBezTo>
                  <a:cubicBezTo>
                    <a:pt x="142" y="120"/>
                    <a:pt x="141" y="121"/>
                    <a:pt x="141" y="121"/>
                  </a:cubicBezTo>
                  <a:cubicBezTo>
                    <a:pt x="140" y="122"/>
                    <a:pt x="140" y="124"/>
                    <a:pt x="141" y="125"/>
                  </a:cubicBezTo>
                  <a:cubicBezTo>
                    <a:pt x="143" y="126"/>
                    <a:pt x="144" y="125"/>
                    <a:pt x="145" y="124"/>
                  </a:cubicBezTo>
                  <a:cubicBezTo>
                    <a:pt x="146" y="124"/>
                    <a:pt x="146" y="123"/>
                    <a:pt x="146" y="123"/>
                  </a:cubicBezTo>
                  <a:cubicBezTo>
                    <a:pt x="171" y="89"/>
                    <a:pt x="163" y="42"/>
                    <a:pt x="130" y="17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210" y="3176"/>
              <a:ext cx="188" cy="319"/>
            </a:xfrm>
            <a:custGeom>
              <a:avLst/>
              <a:gdLst>
                <a:gd name="T0" fmla="*/ 26 w 37"/>
                <a:gd name="T1" fmla="*/ 43 h 63"/>
                <a:gd name="T2" fmla="*/ 31 w 37"/>
                <a:gd name="T3" fmla="*/ 43 h 63"/>
                <a:gd name="T4" fmla="*/ 11 w 37"/>
                <a:gd name="T5" fmla="*/ 53 h 63"/>
                <a:gd name="T6" fmla="*/ 24 w 37"/>
                <a:gd name="T7" fmla="*/ 50 h 63"/>
                <a:gd name="T8" fmla="*/ 11 w 37"/>
                <a:gd name="T9" fmla="*/ 53 h 63"/>
                <a:gd name="T10" fmla="*/ 4 w 37"/>
                <a:gd name="T11" fmla="*/ 43 h 63"/>
                <a:gd name="T12" fmla="*/ 9 w 37"/>
                <a:gd name="T13" fmla="*/ 43 h 63"/>
                <a:gd name="T14" fmla="*/ 4 w 37"/>
                <a:gd name="T15" fmla="*/ 34 h 63"/>
                <a:gd name="T16" fmla="*/ 4 w 37"/>
                <a:gd name="T17" fmla="*/ 26 h 63"/>
                <a:gd name="T18" fmla="*/ 12 w 37"/>
                <a:gd name="T19" fmla="*/ 21 h 63"/>
                <a:gd name="T20" fmla="*/ 32 w 37"/>
                <a:gd name="T21" fmla="*/ 25 h 63"/>
                <a:gd name="T22" fmla="*/ 29 w 37"/>
                <a:gd name="T23" fmla="*/ 36 h 63"/>
                <a:gd name="T24" fmla="*/ 4 w 37"/>
                <a:gd name="T25" fmla="*/ 34 h 63"/>
                <a:gd name="T26" fmla="*/ 30 w 37"/>
                <a:gd name="T27" fmla="*/ 50 h 63"/>
                <a:gd name="T28" fmla="*/ 36 w 37"/>
                <a:gd name="T29" fmla="*/ 47 h 63"/>
                <a:gd name="T30" fmla="*/ 36 w 37"/>
                <a:gd name="T31" fmla="*/ 24 h 63"/>
                <a:gd name="T32" fmla="*/ 20 w 37"/>
                <a:gd name="T33" fmla="*/ 14 h 63"/>
                <a:gd name="T34" fmla="*/ 20 w 37"/>
                <a:gd name="T35" fmla="*/ 6 h 63"/>
                <a:gd name="T36" fmla="*/ 29 w 37"/>
                <a:gd name="T37" fmla="*/ 8 h 63"/>
                <a:gd name="T38" fmla="*/ 35 w 37"/>
                <a:gd name="T39" fmla="*/ 8 h 63"/>
                <a:gd name="T40" fmla="*/ 28 w 37"/>
                <a:gd name="T41" fmla="*/ 0 h 63"/>
                <a:gd name="T42" fmla="*/ 3 w 37"/>
                <a:gd name="T43" fmla="*/ 2 h 63"/>
                <a:gd name="T44" fmla="*/ 3 w 37"/>
                <a:gd name="T45" fmla="*/ 11 h 63"/>
                <a:gd name="T46" fmla="*/ 7 w 37"/>
                <a:gd name="T47" fmla="*/ 6 h 63"/>
                <a:gd name="T48" fmla="*/ 7 w 37"/>
                <a:gd name="T49" fmla="*/ 6 h 63"/>
                <a:gd name="T50" fmla="*/ 15 w 37"/>
                <a:gd name="T51" fmla="*/ 6 h 63"/>
                <a:gd name="T52" fmla="*/ 15 w 37"/>
                <a:gd name="T53" fmla="*/ 14 h 63"/>
                <a:gd name="T54" fmla="*/ 0 w 37"/>
                <a:gd name="T55" fmla="*/ 24 h 63"/>
                <a:gd name="T56" fmla="*/ 0 w 37"/>
                <a:gd name="T57" fmla="*/ 32 h 63"/>
                <a:gd name="T58" fmla="*/ 3 w 37"/>
                <a:gd name="T59" fmla="*/ 50 h 63"/>
                <a:gd name="T60" fmla="*/ 1 w 37"/>
                <a:gd name="T61" fmla="*/ 58 h 63"/>
                <a:gd name="T62" fmla="*/ 4 w 37"/>
                <a:gd name="T63" fmla="*/ 63 h 63"/>
                <a:gd name="T64" fmla="*/ 7 w 37"/>
                <a:gd name="T65" fmla="*/ 59 h 63"/>
                <a:gd name="T66" fmla="*/ 31 w 37"/>
                <a:gd name="T67" fmla="*/ 61 h 63"/>
                <a:gd name="T68" fmla="*/ 35 w 37"/>
                <a:gd name="T69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63">
                  <a:moveTo>
                    <a:pt x="29" y="45"/>
                  </a:moveTo>
                  <a:cubicBezTo>
                    <a:pt x="27" y="45"/>
                    <a:pt x="26" y="44"/>
                    <a:pt x="26" y="43"/>
                  </a:cubicBezTo>
                  <a:cubicBezTo>
                    <a:pt x="26" y="41"/>
                    <a:pt x="27" y="40"/>
                    <a:pt x="29" y="40"/>
                  </a:cubicBezTo>
                  <a:cubicBezTo>
                    <a:pt x="30" y="40"/>
                    <a:pt x="31" y="41"/>
                    <a:pt x="31" y="43"/>
                  </a:cubicBezTo>
                  <a:cubicBezTo>
                    <a:pt x="31" y="44"/>
                    <a:pt x="30" y="45"/>
                    <a:pt x="29" y="45"/>
                  </a:cubicBezTo>
                  <a:moveTo>
                    <a:pt x="11" y="53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11" y="53"/>
                  </a:lnTo>
                  <a:close/>
                  <a:moveTo>
                    <a:pt x="7" y="45"/>
                  </a:moveTo>
                  <a:cubicBezTo>
                    <a:pt x="5" y="45"/>
                    <a:pt x="4" y="44"/>
                    <a:pt x="4" y="43"/>
                  </a:cubicBezTo>
                  <a:cubicBezTo>
                    <a:pt x="4" y="41"/>
                    <a:pt x="5" y="40"/>
                    <a:pt x="7" y="40"/>
                  </a:cubicBezTo>
                  <a:cubicBezTo>
                    <a:pt x="8" y="40"/>
                    <a:pt x="9" y="41"/>
                    <a:pt x="9" y="43"/>
                  </a:cubicBezTo>
                  <a:cubicBezTo>
                    <a:pt x="9" y="44"/>
                    <a:pt x="8" y="45"/>
                    <a:pt x="7" y="45"/>
                  </a:cubicBezTo>
                  <a:moveTo>
                    <a:pt x="4" y="3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1"/>
                    <a:pt x="12" y="21"/>
                    <a:pt x="1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2" y="21"/>
                    <a:pt x="32" y="25"/>
                    <a:pt x="32" y="25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6"/>
                    <a:pt x="29" y="36"/>
                    <a:pt x="29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6"/>
                    <a:pt x="4" y="34"/>
                    <a:pt x="4" y="34"/>
                  </a:cubicBezTo>
                  <a:moveTo>
                    <a:pt x="36" y="58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6" y="50"/>
                    <a:pt x="36" y="47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14"/>
                    <a:pt x="25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8"/>
                    <a:pt x="29" y="8"/>
                  </a:cubicBezTo>
                  <a:cubicBezTo>
                    <a:pt x="29" y="10"/>
                    <a:pt x="31" y="11"/>
                    <a:pt x="32" y="11"/>
                  </a:cubicBezTo>
                  <a:cubicBezTo>
                    <a:pt x="34" y="11"/>
                    <a:pt x="35" y="10"/>
                    <a:pt x="35" y="8"/>
                  </a:cubicBezTo>
                  <a:cubicBezTo>
                    <a:pt x="35" y="8"/>
                    <a:pt x="35" y="4"/>
                    <a:pt x="32" y="2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1" y="3"/>
                    <a:pt x="1" y="5"/>
                    <a:pt x="1" y="8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5" y="11"/>
                    <a:pt x="6" y="10"/>
                    <a:pt x="6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0" y="1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50"/>
                    <a:pt x="3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1"/>
                    <a:pt x="2" y="62"/>
                  </a:cubicBezTo>
                  <a:cubicBezTo>
                    <a:pt x="3" y="62"/>
                    <a:pt x="3" y="63"/>
                    <a:pt x="4" y="63"/>
                  </a:cubicBezTo>
                  <a:cubicBezTo>
                    <a:pt x="4" y="63"/>
                    <a:pt x="5" y="62"/>
                    <a:pt x="6" y="61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2"/>
                    <a:pt x="33" y="62"/>
                    <a:pt x="34" y="62"/>
                  </a:cubicBezTo>
                  <a:cubicBezTo>
                    <a:pt x="34" y="62"/>
                    <a:pt x="35" y="62"/>
                    <a:pt x="35" y="62"/>
                  </a:cubicBezTo>
                  <a:cubicBezTo>
                    <a:pt x="36" y="61"/>
                    <a:pt x="37" y="60"/>
                    <a:pt x="36" y="58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256" y="2858"/>
              <a:ext cx="25" cy="45"/>
            </a:xfrm>
            <a:custGeom>
              <a:avLst/>
              <a:gdLst>
                <a:gd name="T0" fmla="*/ 2 w 5"/>
                <a:gd name="T1" fmla="*/ 9 h 9"/>
                <a:gd name="T2" fmla="*/ 5 w 5"/>
                <a:gd name="T3" fmla="*/ 6 h 9"/>
                <a:gd name="T4" fmla="*/ 5 w 5"/>
                <a:gd name="T5" fmla="*/ 2 h 9"/>
                <a:gd name="T6" fmla="*/ 2 w 5"/>
                <a:gd name="T7" fmla="*/ 0 h 9"/>
                <a:gd name="T8" fmla="*/ 0 w 5"/>
                <a:gd name="T9" fmla="*/ 2 h 9"/>
                <a:gd name="T10" fmla="*/ 0 w 5"/>
                <a:gd name="T11" fmla="*/ 6 h 9"/>
                <a:gd name="T12" fmla="*/ 2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4" y="9"/>
                    <a:pt x="5" y="8"/>
                    <a:pt x="5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210" y="2858"/>
              <a:ext cx="25" cy="45"/>
            </a:xfrm>
            <a:custGeom>
              <a:avLst/>
              <a:gdLst>
                <a:gd name="T0" fmla="*/ 2 w 5"/>
                <a:gd name="T1" fmla="*/ 0 h 9"/>
                <a:gd name="T2" fmla="*/ 0 w 5"/>
                <a:gd name="T3" fmla="*/ 2 h 9"/>
                <a:gd name="T4" fmla="*/ 0 w 5"/>
                <a:gd name="T5" fmla="*/ 6 h 9"/>
                <a:gd name="T6" fmla="*/ 2 w 5"/>
                <a:gd name="T7" fmla="*/ 9 h 9"/>
                <a:gd name="T8" fmla="*/ 5 w 5"/>
                <a:gd name="T9" fmla="*/ 6 h 9"/>
                <a:gd name="T10" fmla="*/ 5 w 5"/>
                <a:gd name="T11" fmla="*/ 2 h 9"/>
                <a:gd name="T12" fmla="*/ 2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5" y="8"/>
                    <a:pt x="5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464" y="3121"/>
              <a:ext cx="46" cy="30"/>
            </a:xfrm>
            <a:custGeom>
              <a:avLst/>
              <a:gdLst>
                <a:gd name="T0" fmla="*/ 3 w 9"/>
                <a:gd name="T1" fmla="*/ 6 h 6"/>
                <a:gd name="T2" fmla="*/ 7 w 9"/>
                <a:gd name="T3" fmla="*/ 6 h 6"/>
                <a:gd name="T4" fmla="*/ 9 w 9"/>
                <a:gd name="T5" fmla="*/ 3 h 6"/>
                <a:gd name="T6" fmla="*/ 7 w 9"/>
                <a:gd name="T7" fmla="*/ 0 h 6"/>
                <a:gd name="T8" fmla="*/ 3 w 9"/>
                <a:gd name="T9" fmla="*/ 0 h 6"/>
                <a:gd name="T10" fmla="*/ 0 w 9"/>
                <a:gd name="T11" fmla="*/ 3 h 6"/>
                <a:gd name="T12" fmla="*/ 3 w 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4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464" y="3080"/>
              <a:ext cx="46" cy="26"/>
            </a:xfrm>
            <a:custGeom>
              <a:avLst/>
              <a:gdLst>
                <a:gd name="T0" fmla="*/ 3 w 9"/>
                <a:gd name="T1" fmla="*/ 5 h 5"/>
                <a:gd name="T2" fmla="*/ 7 w 9"/>
                <a:gd name="T3" fmla="*/ 5 h 5"/>
                <a:gd name="T4" fmla="*/ 9 w 9"/>
                <a:gd name="T5" fmla="*/ 2 h 5"/>
                <a:gd name="T6" fmla="*/ 7 w 9"/>
                <a:gd name="T7" fmla="*/ 0 h 5"/>
                <a:gd name="T8" fmla="*/ 3 w 9"/>
                <a:gd name="T9" fmla="*/ 0 h 5"/>
                <a:gd name="T10" fmla="*/ 0 w 9"/>
                <a:gd name="T11" fmla="*/ 2 h 5"/>
                <a:gd name="T12" fmla="*/ 3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3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4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052" y="3096"/>
              <a:ext cx="31" cy="30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6 h 6"/>
                <a:gd name="T4" fmla="*/ 5 w 6"/>
                <a:gd name="T5" fmla="*/ 5 h 6"/>
                <a:gd name="T6" fmla="*/ 6 w 6"/>
                <a:gd name="T7" fmla="*/ 3 h 6"/>
                <a:gd name="T8" fmla="*/ 5 w 6"/>
                <a:gd name="T9" fmla="*/ 1 h 6"/>
                <a:gd name="T10" fmla="*/ 3 w 6"/>
                <a:gd name="T11" fmla="*/ 0 h 6"/>
                <a:gd name="T12" fmla="*/ 1 w 6"/>
                <a:gd name="T13" fmla="*/ 1 h 6"/>
                <a:gd name="T14" fmla="*/ 0 w 6"/>
                <a:gd name="T15" fmla="*/ 3 h 6"/>
                <a:gd name="T16" fmla="*/ 1 w 6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052" y="3040"/>
              <a:ext cx="31" cy="30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1 w 6"/>
                <a:gd name="T11" fmla="*/ 1 h 6"/>
                <a:gd name="T12" fmla="*/ 0 w 6"/>
                <a:gd name="T13" fmla="*/ 3 h 6"/>
                <a:gd name="T14" fmla="*/ 1 w 6"/>
                <a:gd name="T15" fmla="*/ 5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905" y="2807"/>
              <a:ext cx="701" cy="405"/>
            </a:xfrm>
            <a:custGeom>
              <a:avLst/>
              <a:gdLst>
                <a:gd name="T0" fmla="*/ 95 w 138"/>
                <a:gd name="T1" fmla="*/ 62 h 80"/>
                <a:gd name="T2" fmla="*/ 101 w 138"/>
                <a:gd name="T3" fmla="*/ 43 h 80"/>
                <a:gd name="T4" fmla="*/ 79 w 138"/>
                <a:gd name="T5" fmla="*/ 61 h 80"/>
                <a:gd name="T6" fmla="*/ 74 w 138"/>
                <a:gd name="T7" fmla="*/ 32 h 80"/>
                <a:gd name="T8" fmla="*/ 79 w 138"/>
                <a:gd name="T9" fmla="*/ 61 h 80"/>
                <a:gd name="T10" fmla="*/ 56 w 138"/>
                <a:gd name="T11" fmla="*/ 62 h 80"/>
                <a:gd name="T12" fmla="*/ 45 w 138"/>
                <a:gd name="T13" fmla="*/ 35 h 80"/>
                <a:gd name="T14" fmla="*/ 129 w 138"/>
                <a:gd name="T15" fmla="*/ 71 h 80"/>
                <a:gd name="T16" fmla="*/ 126 w 138"/>
                <a:gd name="T17" fmla="*/ 38 h 80"/>
                <a:gd name="T18" fmla="*/ 106 w 138"/>
                <a:gd name="T19" fmla="*/ 29 h 80"/>
                <a:gd name="T20" fmla="*/ 89 w 138"/>
                <a:gd name="T21" fmla="*/ 18 h 80"/>
                <a:gd name="T22" fmla="*/ 84 w 138"/>
                <a:gd name="T23" fmla="*/ 19 h 80"/>
                <a:gd name="T24" fmla="*/ 82 w 138"/>
                <a:gd name="T25" fmla="*/ 0 h 80"/>
                <a:gd name="T26" fmla="*/ 40 w 138"/>
                <a:gd name="T27" fmla="*/ 2 h 80"/>
                <a:gd name="T28" fmla="*/ 21 w 138"/>
                <a:gd name="T29" fmla="*/ 41 h 80"/>
                <a:gd name="T30" fmla="*/ 20 w 138"/>
                <a:gd name="T31" fmla="*/ 75 h 80"/>
                <a:gd name="T32" fmla="*/ 0 w 138"/>
                <a:gd name="T33" fmla="*/ 75 h 80"/>
                <a:gd name="T34" fmla="*/ 23 w 138"/>
                <a:gd name="T35" fmla="*/ 80 h 80"/>
                <a:gd name="T36" fmla="*/ 25 w 138"/>
                <a:gd name="T37" fmla="*/ 45 h 80"/>
                <a:gd name="T38" fmla="*/ 40 w 138"/>
                <a:gd name="T39" fmla="*/ 65 h 80"/>
                <a:gd name="T40" fmla="*/ 58 w 138"/>
                <a:gd name="T41" fmla="*/ 68 h 80"/>
                <a:gd name="T42" fmla="*/ 61 w 138"/>
                <a:gd name="T43" fmla="*/ 25 h 80"/>
                <a:gd name="T44" fmla="*/ 57 w 138"/>
                <a:gd name="T45" fmla="*/ 23 h 80"/>
                <a:gd name="T46" fmla="*/ 45 w 138"/>
                <a:gd name="T47" fmla="*/ 5 h 80"/>
                <a:gd name="T48" fmla="*/ 79 w 138"/>
                <a:gd name="T49" fmla="*/ 22 h 80"/>
                <a:gd name="T50" fmla="*/ 68 w 138"/>
                <a:gd name="T51" fmla="*/ 30 h 80"/>
                <a:gd name="T52" fmla="*/ 71 w 138"/>
                <a:gd name="T53" fmla="*/ 67 h 80"/>
                <a:gd name="T54" fmla="*/ 84 w 138"/>
                <a:gd name="T55" fmla="*/ 64 h 80"/>
                <a:gd name="T56" fmla="*/ 88 w 138"/>
                <a:gd name="T57" fmla="*/ 23 h 80"/>
                <a:gd name="T58" fmla="*/ 101 w 138"/>
                <a:gd name="T59" fmla="*/ 38 h 80"/>
                <a:gd name="T60" fmla="*/ 90 w 138"/>
                <a:gd name="T61" fmla="*/ 41 h 80"/>
                <a:gd name="T62" fmla="*/ 93 w 138"/>
                <a:gd name="T63" fmla="*/ 68 h 80"/>
                <a:gd name="T64" fmla="*/ 106 w 138"/>
                <a:gd name="T65" fmla="*/ 65 h 80"/>
                <a:gd name="T66" fmla="*/ 123 w 138"/>
                <a:gd name="T67" fmla="*/ 43 h 80"/>
                <a:gd name="T68" fmla="*/ 126 w 138"/>
                <a:gd name="T69" fmla="*/ 77 h 80"/>
                <a:gd name="T70" fmla="*/ 138 w 138"/>
                <a:gd name="T7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80">
                  <a:moveTo>
                    <a:pt x="101" y="62"/>
                  </a:moveTo>
                  <a:cubicBezTo>
                    <a:pt x="95" y="62"/>
                    <a:pt x="95" y="62"/>
                    <a:pt x="95" y="62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101" y="43"/>
                    <a:pt x="101" y="43"/>
                    <a:pt x="101" y="43"/>
                  </a:cubicBezTo>
                  <a:lnTo>
                    <a:pt x="101" y="62"/>
                  </a:lnTo>
                  <a:close/>
                  <a:moveTo>
                    <a:pt x="79" y="61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9" y="61"/>
                  </a:lnTo>
                  <a:close/>
                  <a:moveTo>
                    <a:pt x="56" y="29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6" y="29"/>
                  </a:lnTo>
                  <a:close/>
                  <a:moveTo>
                    <a:pt x="129" y="7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39"/>
                    <a:pt x="128" y="38"/>
                    <a:pt x="12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8"/>
                    <a:pt x="106" y="27"/>
                    <a:pt x="105" y="2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7"/>
                    <a:pt x="88" y="17"/>
                    <a:pt x="87" y="1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1"/>
                    <a:pt x="40" y="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2"/>
                    <a:pt x="20" y="43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4" y="80"/>
                    <a:pt x="25" y="79"/>
                    <a:pt x="25" y="7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6"/>
                    <a:pt x="41" y="68"/>
                    <a:pt x="43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0" y="68"/>
                    <a:pt x="61" y="66"/>
                    <a:pt x="61" y="6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4"/>
                    <a:pt x="60" y="23"/>
                    <a:pt x="60" y="23"/>
                  </a:cubicBezTo>
                  <a:cubicBezTo>
                    <a:pt x="59" y="22"/>
                    <a:pt x="58" y="22"/>
                    <a:pt x="57" y="23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8"/>
                    <a:pt x="68" y="29"/>
                    <a:pt x="68" y="30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6"/>
                    <a:pt x="70" y="67"/>
                    <a:pt x="71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3" y="67"/>
                    <a:pt x="84" y="66"/>
                    <a:pt x="84" y="6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38"/>
                    <a:pt x="90" y="39"/>
                    <a:pt x="90" y="4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1" y="68"/>
                    <a:pt x="93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5" y="68"/>
                    <a:pt x="106" y="66"/>
                    <a:pt x="106" y="65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5"/>
                    <a:pt x="125" y="77"/>
                    <a:pt x="12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7" y="75"/>
                    <a:pt x="137" y="73"/>
                    <a:pt x="138" y="71"/>
                  </a:cubicBezTo>
                  <a:lnTo>
                    <a:pt x="129" y="71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027" y="3212"/>
              <a:ext cx="153" cy="227"/>
            </a:xfrm>
            <a:custGeom>
              <a:avLst/>
              <a:gdLst>
                <a:gd name="T0" fmla="*/ 15 w 30"/>
                <a:gd name="T1" fmla="*/ 0 h 45"/>
                <a:gd name="T2" fmla="*/ 0 w 30"/>
                <a:gd name="T3" fmla="*/ 15 h 45"/>
                <a:gd name="T4" fmla="*/ 12 w 30"/>
                <a:gd name="T5" fmla="*/ 29 h 45"/>
                <a:gd name="T6" fmla="*/ 12 w 30"/>
                <a:gd name="T7" fmla="*/ 43 h 45"/>
                <a:gd name="T8" fmla="*/ 17 w 30"/>
                <a:gd name="T9" fmla="*/ 45 h 45"/>
                <a:gd name="T10" fmla="*/ 18 w 30"/>
                <a:gd name="T11" fmla="*/ 44 h 45"/>
                <a:gd name="T12" fmla="*/ 18 w 30"/>
                <a:gd name="T13" fmla="*/ 29 h 45"/>
                <a:gd name="T14" fmla="*/ 30 w 30"/>
                <a:gd name="T15" fmla="*/ 15 h 45"/>
                <a:gd name="T16" fmla="*/ 15 w 30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2"/>
                    <a:pt x="5" y="28"/>
                    <a:pt x="12" y="29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7" y="45"/>
                    <a:pt x="18" y="44"/>
                    <a:pt x="18" y="4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4" y="28"/>
                    <a:pt x="30" y="22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423" y="3298"/>
              <a:ext cx="92" cy="197"/>
            </a:xfrm>
            <a:custGeom>
              <a:avLst/>
              <a:gdLst>
                <a:gd name="T0" fmla="*/ 16 w 18"/>
                <a:gd name="T1" fmla="*/ 3 h 39"/>
                <a:gd name="T2" fmla="*/ 13 w 18"/>
                <a:gd name="T3" fmla="*/ 0 h 39"/>
                <a:gd name="T4" fmla="*/ 5 w 18"/>
                <a:gd name="T5" fmla="*/ 0 h 39"/>
                <a:gd name="T6" fmla="*/ 2 w 18"/>
                <a:gd name="T7" fmla="*/ 3 h 39"/>
                <a:gd name="T8" fmla="*/ 1 w 18"/>
                <a:gd name="T9" fmla="*/ 16 h 39"/>
                <a:gd name="T10" fmla="*/ 4 w 18"/>
                <a:gd name="T11" fmla="*/ 20 h 39"/>
                <a:gd name="T12" fmla="*/ 6 w 18"/>
                <a:gd name="T13" fmla="*/ 35 h 39"/>
                <a:gd name="T14" fmla="*/ 10 w 18"/>
                <a:gd name="T15" fmla="*/ 39 h 39"/>
                <a:gd name="T16" fmla="*/ 12 w 18"/>
                <a:gd name="T17" fmla="*/ 37 h 39"/>
                <a:gd name="T18" fmla="*/ 13 w 18"/>
                <a:gd name="T19" fmla="*/ 29 h 39"/>
                <a:gd name="T20" fmla="*/ 14 w 18"/>
                <a:gd name="T21" fmla="*/ 20 h 39"/>
                <a:gd name="T22" fmla="*/ 18 w 18"/>
                <a:gd name="T23" fmla="*/ 15 h 39"/>
                <a:gd name="T24" fmla="*/ 16 w 18"/>
                <a:gd name="T2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9">
                  <a:moveTo>
                    <a:pt x="16" y="3"/>
                  </a:moveTo>
                  <a:cubicBezTo>
                    <a:pt x="16" y="1"/>
                    <a:pt x="15" y="0"/>
                    <a:pt x="13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2" y="7"/>
                    <a:pt x="1" y="11"/>
                    <a:pt x="1" y="16"/>
                  </a:cubicBezTo>
                  <a:cubicBezTo>
                    <a:pt x="0" y="18"/>
                    <a:pt x="1" y="19"/>
                    <a:pt x="4" y="20"/>
                  </a:cubicBezTo>
                  <a:cubicBezTo>
                    <a:pt x="5" y="25"/>
                    <a:pt x="6" y="30"/>
                    <a:pt x="6" y="35"/>
                  </a:cubicBezTo>
                  <a:cubicBezTo>
                    <a:pt x="7" y="39"/>
                    <a:pt x="7" y="39"/>
                    <a:pt x="10" y="39"/>
                  </a:cubicBezTo>
                  <a:cubicBezTo>
                    <a:pt x="12" y="39"/>
                    <a:pt x="12" y="38"/>
                    <a:pt x="12" y="37"/>
                  </a:cubicBezTo>
                  <a:cubicBezTo>
                    <a:pt x="13" y="34"/>
                    <a:pt x="13" y="32"/>
                    <a:pt x="13" y="29"/>
                  </a:cubicBezTo>
                  <a:cubicBezTo>
                    <a:pt x="13" y="26"/>
                    <a:pt x="14" y="23"/>
                    <a:pt x="14" y="20"/>
                  </a:cubicBezTo>
                  <a:cubicBezTo>
                    <a:pt x="17" y="19"/>
                    <a:pt x="18" y="18"/>
                    <a:pt x="18" y="15"/>
                  </a:cubicBezTo>
                  <a:cubicBezTo>
                    <a:pt x="17" y="11"/>
                    <a:pt x="17" y="7"/>
                    <a:pt x="16" y="3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449" y="3242"/>
              <a:ext cx="46" cy="46"/>
            </a:xfrm>
            <a:prstGeom prst="ellipse">
              <a:avLst/>
            </a:pr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99" y="1149"/>
              <a:ext cx="803" cy="687"/>
            </a:xfrm>
            <a:custGeom>
              <a:avLst/>
              <a:gdLst>
                <a:gd name="T0" fmla="*/ 141 w 158"/>
                <a:gd name="T1" fmla="*/ 110 h 136"/>
                <a:gd name="T2" fmla="*/ 131 w 158"/>
                <a:gd name="T3" fmla="*/ 128 h 136"/>
                <a:gd name="T4" fmla="*/ 131 w 158"/>
                <a:gd name="T5" fmla="*/ 136 h 136"/>
                <a:gd name="T6" fmla="*/ 132 w 158"/>
                <a:gd name="T7" fmla="*/ 34 h 136"/>
                <a:gd name="T8" fmla="*/ 25 w 158"/>
                <a:gd name="T9" fmla="*/ 28 h 136"/>
                <a:gd name="T10" fmla="*/ 0 w 158"/>
                <a:gd name="T11" fmla="*/ 80 h 136"/>
                <a:gd name="T12" fmla="*/ 7 w 158"/>
                <a:gd name="T13" fmla="*/ 115 h 136"/>
                <a:gd name="T14" fmla="*/ 7 w 158"/>
                <a:gd name="T15" fmla="*/ 114 h 136"/>
                <a:gd name="T16" fmla="*/ 8 w 158"/>
                <a:gd name="T17" fmla="*/ 111 h 136"/>
                <a:gd name="T18" fmla="*/ 10 w 158"/>
                <a:gd name="T19" fmla="*/ 109 h 136"/>
                <a:gd name="T20" fmla="*/ 6 w 158"/>
                <a:gd name="T21" fmla="*/ 80 h 136"/>
                <a:gd name="T22" fmla="*/ 29 w 158"/>
                <a:gd name="T23" fmla="*/ 32 h 136"/>
                <a:gd name="T24" fmla="*/ 128 w 158"/>
                <a:gd name="T25" fmla="*/ 37 h 136"/>
                <a:gd name="T26" fmla="*/ 144 w 158"/>
                <a:gd name="T27" fmla="*/ 102 h 136"/>
                <a:gd name="T28" fmla="*/ 141 w 158"/>
                <a:gd name="T29" fmla="*/ 1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36">
                  <a:moveTo>
                    <a:pt x="141" y="110"/>
                  </a:moveTo>
                  <a:cubicBezTo>
                    <a:pt x="139" y="116"/>
                    <a:pt x="135" y="122"/>
                    <a:pt x="131" y="12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58" y="107"/>
                    <a:pt x="158" y="63"/>
                    <a:pt x="132" y="34"/>
                  </a:cubicBezTo>
                  <a:cubicBezTo>
                    <a:pt x="104" y="3"/>
                    <a:pt x="56" y="0"/>
                    <a:pt x="25" y="28"/>
                  </a:cubicBezTo>
                  <a:cubicBezTo>
                    <a:pt x="10" y="41"/>
                    <a:pt x="1" y="60"/>
                    <a:pt x="0" y="80"/>
                  </a:cubicBezTo>
                  <a:cubicBezTo>
                    <a:pt x="0" y="92"/>
                    <a:pt x="2" y="104"/>
                    <a:pt x="7" y="115"/>
                  </a:cubicBezTo>
                  <a:cubicBezTo>
                    <a:pt x="7" y="115"/>
                    <a:pt x="7" y="114"/>
                    <a:pt x="7" y="114"/>
                  </a:cubicBezTo>
                  <a:cubicBezTo>
                    <a:pt x="7" y="113"/>
                    <a:pt x="8" y="112"/>
                    <a:pt x="8" y="111"/>
                  </a:cubicBezTo>
                  <a:cubicBezTo>
                    <a:pt x="9" y="110"/>
                    <a:pt x="9" y="109"/>
                    <a:pt x="10" y="109"/>
                  </a:cubicBezTo>
                  <a:cubicBezTo>
                    <a:pt x="7" y="100"/>
                    <a:pt x="5" y="90"/>
                    <a:pt x="6" y="80"/>
                  </a:cubicBezTo>
                  <a:cubicBezTo>
                    <a:pt x="7" y="62"/>
                    <a:pt x="15" y="44"/>
                    <a:pt x="29" y="32"/>
                  </a:cubicBezTo>
                  <a:cubicBezTo>
                    <a:pt x="58" y="6"/>
                    <a:pt x="102" y="8"/>
                    <a:pt x="128" y="37"/>
                  </a:cubicBezTo>
                  <a:cubicBezTo>
                    <a:pt x="144" y="55"/>
                    <a:pt x="150" y="80"/>
                    <a:pt x="144" y="102"/>
                  </a:cubicBezTo>
                  <a:cubicBezTo>
                    <a:pt x="143" y="105"/>
                    <a:pt x="142" y="108"/>
                    <a:pt x="141" y="110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955" y="1907"/>
              <a:ext cx="162" cy="51"/>
            </a:xfrm>
            <a:custGeom>
              <a:avLst/>
              <a:gdLst>
                <a:gd name="T0" fmla="*/ 32 w 32"/>
                <a:gd name="T1" fmla="*/ 0 h 10"/>
                <a:gd name="T2" fmla="*/ 3 w 32"/>
                <a:gd name="T3" fmla="*/ 4 h 10"/>
                <a:gd name="T4" fmla="*/ 0 w 32"/>
                <a:gd name="T5" fmla="*/ 7 h 10"/>
                <a:gd name="T6" fmla="*/ 3 w 32"/>
                <a:gd name="T7" fmla="*/ 10 h 10"/>
                <a:gd name="T8" fmla="*/ 6 w 32"/>
                <a:gd name="T9" fmla="*/ 10 h 10"/>
                <a:gd name="T10" fmla="*/ 32 w 32"/>
                <a:gd name="T11" fmla="*/ 5 h 10"/>
                <a:gd name="T12" fmla="*/ 32 w 32"/>
                <a:gd name="T13" fmla="*/ 4 h 10"/>
                <a:gd name="T14" fmla="*/ 32 w 3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0">
                  <a:moveTo>
                    <a:pt x="32" y="0"/>
                  </a:moveTo>
                  <a:cubicBezTo>
                    <a:pt x="23" y="3"/>
                    <a:pt x="13" y="5"/>
                    <a:pt x="3" y="4"/>
                  </a:cubicBezTo>
                  <a:cubicBezTo>
                    <a:pt x="2" y="4"/>
                    <a:pt x="0" y="6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15" y="10"/>
                    <a:pt x="24" y="8"/>
                    <a:pt x="32" y="5"/>
                  </a:cubicBezTo>
                  <a:cubicBezTo>
                    <a:pt x="32" y="5"/>
                    <a:pt x="32" y="5"/>
                    <a:pt x="32" y="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168" y="1846"/>
              <a:ext cx="41" cy="61"/>
            </a:xfrm>
            <a:custGeom>
              <a:avLst/>
              <a:gdLst>
                <a:gd name="T0" fmla="*/ 0 w 8"/>
                <a:gd name="T1" fmla="*/ 12 h 12"/>
                <a:gd name="T2" fmla="*/ 8 w 8"/>
                <a:gd name="T3" fmla="*/ 7 h 12"/>
                <a:gd name="T4" fmla="*/ 8 w 8"/>
                <a:gd name="T5" fmla="*/ 0 h 12"/>
                <a:gd name="T6" fmla="*/ 0 w 8"/>
                <a:gd name="T7" fmla="*/ 6 h 12"/>
                <a:gd name="T8" fmla="*/ 0 w 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11"/>
                    <a:pt x="6" y="9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5"/>
                    <a:pt x="0" y="6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594" y="1310"/>
              <a:ext cx="737" cy="648"/>
            </a:xfrm>
            <a:custGeom>
              <a:avLst/>
              <a:gdLst>
                <a:gd name="T0" fmla="*/ 126 w 145"/>
                <a:gd name="T1" fmla="*/ 34 h 128"/>
                <a:gd name="T2" fmla="*/ 74 w 145"/>
                <a:gd name="T3" fmla="*/ 5 h 128"/>
                <a:gd name="T4" fmla="*/ 41 w 145"/>
                <a:gd name="T5" fmla="*/ 82 h 128"/>
                <a:gd name="T6" fmla="*/ 41 w 145"/>
                <a:gd name="T7" fmla="*/ 85 h 128"/>
                <a:gd name="T8" fmla="*/ 33 w 145"/>
                <a:gd name="T9" fmla="*/ 86 h 128"/>
                <a:gd name="T10" fmla="*/ 13 w 145"/>
                <a:gd name="T11" fmla="*/ 86 h 128"/>
                <a:gd name="T12" fmla="*/ 13 w 145"/>
                <a:gd name="T13" fmla="*/ 84 h 128"/>
                <a:gd name="T14" fmla="*/ 18 w 145"/>
                <a:gd name="T15" fmla="*/ 77 h 128"/>
                <a:gd name="T16" fmla="*/ 26 w 145"/>
                <a:gd name="T17" fmla="*/ 74 h 128"/>
                <a:gd name="T18" fmla="*/ 28 w 145"/>
                <a:gd name="T19" fmla="*/ 74 h 128"/>
                <a:gd name="T20" fmla="*/ 30 w 145"/>
                <a:gd name="T21" fmla="*/ 74 h 128"/>
                <a:gd name="T22" fmla="*/ 31 w 145"/>
                <a:gd name="T23" fmla="*/ 74 h 128"/>
                <a:gd name="T24" fmla="*/ 32 w 145"/>
                <a:gd name="T25" fmla="*/ 74 h 128"/>
                <a:gd name="T26" fmla="*/ 33 w 145"/>
                <a:gd name="T27" fmla="*/ 75 h 128"/>
                <a:gd name="T28" fmla="*/ 35 w 145"/>
                <a:gd name="T29" fmla="*/ 76 h 128"/>
                <a:gd name="T30" fmla="*/ 36 w 145"/>
                <a:gd name="T31" fmla="*/ 76 h 128"/>
                <a:gd name="T32" fmla="*/ 37 w 145"/>
                <a:gd name="T33" fmla="*/ 77 h 128"/>
                <a:gd name="T34" fmla="*/ 46 w 145"/>
                <a:gd name="T35" fmla="*/ 79 h 128"/>
                <a:gd name="T36" fmla="*/ 47 w 145"/>
                <a:gd name="T37" fmla="*/ 86 h 128"/>
                <a:gd name="T38" fmla="*/ 63 w 145"/>
                <a:gd name="T39" fmla="*/ 91 h 128"/>
                <a:gd name="T40" fmla="*/ 52 w 145"/>
                <a:gd name="T41" fmla="*/ 107 h 128"/>
                <a:gd name="T42" fmla="*/ 27 w 145"/>
                <a:gd name="T43" fmla="*/ 115 h 128"/>
                <a:gd name="T44" fmla="*/ 7 w 145"/>
                <a:gd name="T45" fmla="*/ 91 h 128"/>
                <a:gd name="T46" fmla="*/ 18 w 145"/>
                <a:gd name="T47" fmla="*/ 91 h 128"/>
                <a:gd name="T48" fmla="*/ 37 w 145"/>
                <a:gd name="T49" fmla="*/ 91 h 128"/>
                <a:gd name="T50" fmla="*/ 52 w 145"/>
                <a:gd name="T51" fmla="*/ 122 h 128"/>
                <a:gd name="T52" fmla="*/ 48 w 145"/>
                <a:gd name="T53" fmla="*/ 115 h 128"/>
                <a:gd name="T54" fmla="*/ 57 w 145"/>
                <a:gd name="T55" fmla="*/ 118 h 128"/>
                <a:gd name="T56" fmla="*/ 12 w 145"/>
                <a:gd name="T57" fmla="*/ 118 h 128"/>
                <a:gd name="T58" fmla="*/ 21 w 145"/>
                <a:gd name="T59" fmla="*/ 115 h 128"/>
                <a:gd name="T60" fmla="*/ 125 w 145"/>
                <a:gd name="T61" fmla="*/ 19 h 128"/>
                <a:gd name="T62" fmla="*/ 78 w 145"/>
                <a:gd name="T63" fmla="*/ 2 h 128"/>
                <a:gd name="T64" fmla="*/ 24 w 145"/>
                <a:gd name="T65" fmla="*/ 68 h 128"/>
                <a:gd name="T66" fmla="*/ 11 w 145"/>
                <a:gd name="T67" fmla="*/ 77 h 128"/>
                <a:gd name="T68" fmla="*/ 7 w 145"/>
                <a:gd name="T69" fmla="*/ 86 h 128"/>
                <a:gd name="T70" fmla="*/ 2 w 145"/>
                <a:gd name="T71" fmla="*/ 94 h 128"/>
                <a:gd name="T72" fmla="*/ 27 w 145"/>
                <a:gd name="T73" fmla="*/ 121 h 128"/>
                <a:gd name="T74" fmla="*/ 59 w 145"/>
                <a:gd name="T75" fmla="*/ 110 h 128"/>
                <a:gd name="T76" fmla="*/ 75 w 145"/>
                <a:gd name="T77" fmla="*/ 103 h 128"/>
                <a:gd name="T78" fmla="*/ 93 w 145"/>
                <a:gd name="T79" fmla="*/ 106 h 128"/>
                <a:gd name="T80" fmla="*/ 103 w 145"/>
                <a:gd name="T81" fmla="*/ 97 h 128"/>
                <a:gd name="T82" fmla="*/ 108 w 145"/>
                <a:gd name="T83" fmla="*/ 127 h 128"/>
                <a:gd name="T84" fmla="*/ 113 w 145"/>
                <a:gd name="T85" fmla="*/ 96 h 128"/>
                <a:gd name="T86" fmla="*/ 121 w 145"/>
                <a:gd name="T87" fmla="*/ 79 h 128"/>
                <a:gd name="T88" fmla="*/ 127 w 145"/>
                <a:gd name="T89" fmla="*/ 127 h 128"/>
                <a:gd name="T90" fmla="*/ 132 w 145"/>
                <a:gd name="T91" fmla="*/ 78 h 128"/>
                <a:gd name="T92" fmla="*/ 120 w 145"/>
                <a:gd name="T93" fmla="*/ 62 h 128"/>
                <a:gd name="T94" fmla="*/ 102 w 145"/>
                <a:gd name="T95" fmla="*/ 59 h 128"/>
                <a:gd name="T96" fmla="*/ 29 w 145"/>
                <a:gd name="T97" fmla="*/ 68 h 128"/>
                <a:gd name="T98" fmla="*/ 86 w 145"/>
                <a:gd name="T99" fmla="*/ 58 h 128"/>
                <a:gd name="T100" fmla="*/ 128 w 145"/>
                <a:gd name="T101" fmla="*/ 39 h 128"/>
                <a:gd name="T102" fmla="*/ 128 w 145"/>
                <a:gd name="T103" fmla="*/ 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28">
                  <a:moveTo>
                    <a:pt x="99" y="3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6" y="34"/>
                    <a:pt x="126" y="34"/>
                    <a:pt x="126" y="34"/>
                  </a:cubicBezTo>
                  <a:lnTo>
                    <a:pt x="99" y="34"/>
                  </a:lnTo>
                  <a:close/>
                  <a:moveTo>
                    <a:pt x="41" y="1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41" y="16"/>
                  </a:lnTo>
                  <a:close/>
                  <a:moveTo>
                    <a:pt x="41" y="82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3"/>
                    <a:pt x="41" y="83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2" y="85"/>
                    <a:pt x="42" y="85"/>
                    <a:pt x="42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2"/>
                    <a:pt x="15" y="80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0" y="75"/>
                    <a:pt x="22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7" y="74"/>
                    <a:pt x="27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79"/>
                    <a:pt x="40" y="81"/>
                    <a:pt x="41" y="82"/>
                  </a:cubicBezTo>
                  <a:moveTo>
                    <a:pt x="46" y="79"/>
                  </a:moveTo>
                  <a:cubicBezTo>
                    <a:pt x="47" y="79"/>
                    <a:pt x="48" y="78"/>
                    <a:pt x="49" y="78"/>
                  </a:cubicBezTo>
                  <a:cubicBezTo>
                    <a:pt x="50" y="78"/>
                    <a:pt x="51" y="79"/>
                    <a:pt x="52" y="79"/>
                  </a:cubicBezTo>
                  <a:cubicBezTo>
                    <a:pt x="56" y="80"/>
                    <a:pt x="58" y="83"/>
                    <a:pt x="59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3"/>
                    <a:pt x="46" y="81"/>
                    <a:pt x="45" y="79"/>
                  </a:cubicBezTo>
                  <a:cubicBezTo>
                    <a:pt x="45" y="79"/>
                    <a:pt x="46" y="79"/>
                    <a:pt x="46" y="79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07"/>
                    <a:pt x="53" y="107"/>
                    <a:pt x="52" y="107"/>
                  </a:cubicBezTo>
                  <a:cubicBezTo>
                    <a:pt x="48" y="107"/>
                    <a:pt x="44" y="110"/>
                    <a:pt x="43" y="114"/>
                  </a:cubicBezTo>
                  <a:cubicBezTo>
                    <a:pt x="43" y="114"/>
                    <a:pt x="43" y="115"/>
                    <a:pt x="42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6" y="111"/>
                    <a:pt x="22" y="107"/>
                    <a:pt x="17" y="107"/>
                  </a:cubicBezTo>
                  <a:cubicBezTo>
                    <a:pt x="16" y="107"/>
                    <a:pt x="16" y="107"/>
                    <a:pt x="15" y="10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7" y="91"/>
                    <a:pt x="47" y="91"/>
                    <a:pt x="47" y="91"/>
                  </a:cubicBezTo>
                  <a:lnTo>
                    <a:pt x="63" y="91"/>
                  </a:lnTo>
                  <a:close/>
                  <a:moveTo>
                    <a:pt x="56" y="120"/>
                  </a:moveTo>
                  <a:cubicBezTo>
                    <a:pt x="56" y="121"/>
                    <a:pt x="54" y="122"/>
                    <a:pt x="52" y="122"/>
                  </a:cubicBezTo>
                  <a:cubicBezTo>
                    <a:pt x="51" y="122"/>
                    <a:pt x="49" y="122"/>
                    <a:pt x="48" y="120"/>
                  </a:cubicBezTo>
                  <a:cubicBezTo>
                    <a:pt x="48" y="120"/>
                    <a:pt x="47" y="119"/>
                    <a:pt x="47" y="118"/>
                  </a:cubicBezTo>
                  <a:cubicBezTo>
                    <a:pt x="47" y="117"/>
                    <a:pt x="48" y="117"/>
                    <a:pt x="48" y="116"/>
                  </a:cubicBezTo>
                  <a:cubicBezTo>
                    <a:pt x="48" y="116"/>
                    <a:pt x="48" y="115"/>
                    <a:pt x="48" y="115"/>
                  </a:cubicBezTo>
                  <a:cubicBezTo>
                    <a:pt x="49" y="114"/>
                    <a:pt x="50" y="113"/>
                    <a:pt x="51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4" y="113"/>
                    <a:pt x="55" y="114"/>
                    <a:pt x="56" y="115"/>
                  </a:cubicBezTo>
                  <a:cubicBezTo>
                    <a:pt x="57" y="116"/>
                    <a:pt x="57" y="117"/>
                    <a:pt x="57" y="118"/>
                  </a:cubicBezTo>
                  <a:cubicBezTo>
                    <a:pt x="57" y="118"/>
                    <a:pt x="57" y="119"/>
                    <a:pt x="56" y="120"/>
                  </a:cubicBezTo>
                  <a:moveTo>
                    <a:pt x="21" y="120"/>
                  </a:moveTo>
                  <a:cubicBezTo>
                    <a:pt x="20" y="122"/>
                    <a:pt x="19" y="122"/>
                    <a:pt x="17" y="122"/>
                  </a:cubicBezTo>
                  <a:cubicBezTo>
                    <a:pt x="14" y="122"/>
                    <a:pt x="12" y="120"/>
                    <a:pt x="12" y="118"/>
                  </a:cubicBezTo>
                  <a:cubicBezTo>
                    <a:pt x="12" y="117"/>
                    <a:pt x="13" y="116"/>
                    <a:pt x="13" y="115"/>
                  </a:cubicBezTo>
                  <a:cubicBezTo>
                    <a:pt x="14" y="114"/>
                    <a:pt x="15" y="113"/>
                    <a:pt x="17" y="113"/>
                  </a:cubicBezTo>
                  <a:cubicBezTo>
                    <a:pt x="17" y="113"/>
                    <a:pt x="18" y="113"/>
                    <a:pt x="18" y="113"/>
                  </a:cubicBezTo>
                  <a:cubicBezTo>
                    <a:pt x="19" y="113"/>
                    <a:pt x="20" y="114"/>
                    <a:pt x="21" y="115"/>
                  </a:cubicBezTo>
                  <a:cubicBezTo>
                    <a:pt x="22" y="116"/>
                    <a:pt x="22" y="117"/>
                    <a:pt x="22" y="118"/>
                  </a:cubicBezTo>
                  <a:cubicBezTo>
                    <a:pt x="22" y="119"/>
                    <a:pt x="21" y="120"/>
                    <a:pt x="21" y="120"/>
                  </a:cubicBezTo>
                  <a:moveTo>
                    <a:pt x="128" y="21"/>
                  </a:moveTo>
                  <a:cubicBezTo>
                    <a:pt x="127" y="20"/>
                    <a:pt x="126" y="19"/>
                    <a:pt x="12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9"/>
                    <a:pt x="98" y="20"/>
                    <a:pt x="98" y="21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7" y="0"/>
                    <a:pt x="7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1"/>
                    <a:pt x="39" y="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9" y="68"/>
                    <a:pt x="8" y="68"/>
                  </a:cubicBezTo>
                  <a:cubicBezTo>
                    <a:pt x="9" y="71"/>
                    <a:pt x="10" y="74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0" y="77"/>
                    <a:pt x="10" y="78"/>
                    <a:pt x="10" y="79"/>
                  </a:cubicBezTo>
                  <a:cubicBezTo>
                    <a:pt x="9" y="80"/>
                    <a:pt x="9" y="81"/>
                    <a:pt x="8" y="82"/>
                  </a:cubicBezTo>
                  <a:cubicBezTo>
                    <a:pt x="8" y="82"/>
                    <a:pt x="8" y="83"/>
                    <a:pt x="8" y="83"/>
                  </a:cubicBezTo>
                  <a:cubicBezTo>
                    <a:pt x="8" y="84"/>
                    <a:pt x="7" y="85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4" y="86"/>
                    <a:pt x="3" y="87"/>
                    <a:pt x="2" y="88"/>
                  </a:cubicBezTo>
                  <a:cubicBezTo>
                    <a:pt x="0" y="90"/>
                    <a:pt x="1" y="93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8" y="112"/>
                    <a:pt x="7" y="115"/>
                    <a:pt x="7" y="118"/>
                  </a:cubicBezTo>
                  <a:cubicBezTo>
                    <a:pt x="7" y="123"/>
                    <a:pt x="11" y="128"/>
                    <a:pt x="17" y="128"/>
                  </a:cubicBezTo>
                  <a:cubicBezTo>
                    <a:pt x="22" y="128"/>
                    <a:pt x="25" y="125"/>
                    <a:pt x="27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4" y="125"/>
                    <a:pt x="48" y="128"/>
                    <a:pt x="52" y="128"/>
                  </a:cubicBezTo>
                  <a:cubicBezTo>
                    <a:pt x="58" y="128"/>
                    <a:pt x="62" y="123"/>
                    <a:pt x="62" y="118"/>
                  </a:cubicBezTo>
                  <a:cubicBezTo>
                    <a:pt x="62" y="115"/>
                    <a:pt x="61" y="112"/>
                    <a:pt x="59" y="11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4" y="103"/>
                    <a:pt x="73" y="104"/>
                    <a:pt x="73" y="106"/>
                  </a:cubicBezTo>
                  <a:cubicBezTo>
                    <a:pt x="73" y="107"/>
                    <a:pt x="74" y="108"/>
                    <a:pt x="75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2" y="108"/>
                    <a:pt x="93" y="107"/>
                    <a:pt x="93" y="106"/>
                  </a:cubicBezTo>
                  <a:cubicBezTo>
                    <a:pt x="93" y="104"/>
                    <a:pt x="92" y="103"/>
                    <a:pt x="90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3" y="123"/>
                    <a:pt x="103" y="123"/>
                  </a:cubicBezTo>
                  <a:cubicBezTo>
                    <a:pt x="103" y="126"/>
                    <a:pt x="105" y="127"/>
                    <a:pt x="108" y="127"/>
                  </a:cubicBezTo>
                  <a:cubicBezTo>
                    <a:pt x="111" y="127"/>
                    <a:pt x="113" y="125"/>
                    <a:pt x="113" y="122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91"/>
                    <a:pt x="110" y="86"/>
                    <a:pt x="103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4" y="83"/>
                    <a:pt x="63" y="81"/>
                    <a:pt x="62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1" y="125"/>
                    <a:pt x="124" y="127"/>
                    <a:pt x="127" y="127"/>
                  </a:cubicBezTo>
                  <a:cubicBezTo>
                    <a:pt x="130" y="127"/>
                    <a:pt x="132" y="125"/>
                    <a:pt x="132" y="122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73"/>
                    <a:pt x="129" y="68"/>
                    <a:pt x="122" y="6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2" y="61"/>
                    <a:pt x="122" y="59"/>
                  </a:cubicBezTo>
                  <a:cubicBezTo>
                    <a:pt x="122" y="58"/>
                    <a:pt x="121" y="57"/>
                    <a:pt x="120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3" y="57"/>
                    <a:pt x="102" y="58"/>
                    <a:pt x="102" y="59"/>
                  </a:cubicBezTo>
                  <a:cubicBezTo>
                    <a:pt x="102" y="61"/>
                    <a:pt x="103" y="62"/>
                    <a:pt x="105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9"/>
                    <a:pt x="87" y="60"/>
                    <a:pt x="89" y="60"/>
                  </a:cubicBezTo>
                  <a:cubicBezTo>
                    <a:pt x="90" y="60"/>
                    <a:pt x="91" y="59"/>
                    <a:pt x="91" y="5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3" y="76"/>
                    <a:pt x="144" y="73"/>
                    <a:pt x="145" y="70"/>
                  </a:cubicBezTo>
                  <a:lnTo>
                    <a:pt x="128" y="21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802" y="1740"/>
              <a:ext cx="5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02" y="1725"/>
              <a:ext cx="0" cy="1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60" y="1740"/>
              <a:ext cx="0" cy="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80" y="1700"/>
              <a:ext cx="5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02" y="1735"/>
              <a:ext cx="0" cy="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21" y="1685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60" y="1735"/>
              <a:ext cx="0" cy="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777" y="1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726" y="1685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777" y="1695"/>
              <a:ext cx="0" cy="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772" y="16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85" y="1685"/>
              <a:ext cx="36" cy="15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5 w 7"/>
                <a:gd name="T5" fmla="*/ 0 h 3"/>
                <a:gd name="T6" fmla="*/ 7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1" y="2"/>
                    <a:pt x="3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660" y="1705"/>
              <a:ext cx="20" cy="30"/>
            </a:xfrm>
            <a:custGeom>
              <a:avLst/>
              <a:gdLst>
                <a:gd name="T0" fmla="*/ 3 w 4"/>
                <a:gd name="T1" fmla="*/ 1 h 6"/>
                <a:gd name="T2" fmla="*/ 4 w 4"/>
                <a:gd name="T3" fmla="*/ 0 h 6"/>
                <a:gd name="T4" fmla="*/ 0 w 4"/>
                <a:gd name="T5" fmla="*/ 6 h 6"/>
                <a:gd name="T6" fmla="*/ 1 w 4"/>
                <a:gd name="T7" fmla="*/ 5 h 6"/>
                <a:gd name="T8" fmla="*/ 3 w 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3" y="1"/>
                    <a:pt x="3" y="0"/>
                    <a:pt x="4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3"/>
                    <a:pt x="2" y="2"/>
                    <a:pt x="3" y="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67" y="16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782" y="1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772" y="16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746" y="1685"/>
              <a:ext cx="6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741" y="1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62" y="1690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757" y="1685"/>
              <a:ext cx="5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762" y="16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752" y="1685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022" y="1882"/>
              <a:ext cx="462" cy="76"/>
            </a:xfrm>
            <a:custGeom>
              <a:avLst/>
              <a:gdLst>
                <a:gd name="T0" fmla="*/ 52 w 91"/>
                <a:gd name="T1" fmla="*/ 9 h 15"/>
                <a:gd name="T2" fmla="*/ 13 w 91"/>
                <a:gd name="T3" fmla="*/ 2 h 15"/>
                <a:gd name="T4" fmla="*/ 10 w 91"/>
                <a:gd name="T5" fmla="*/ 0 h 15"/>
                <a:gd name="T6" fmla="*/ 0 w 91"/>
                <a:gd name="T7" fmla="*/ 0 h 15"/>
                <a:gd name="T8" fmla="*/ 11 w 91"/>
                <a:gd name="T9" fmla="*/ 6 h 15"/>
                <a:gd name="T10" fmla="*/ 45 w 91"/>
                <a:gd name="T11" fmla="*/ 15 h 15"/>
                <a:gd name="T12" fmla="*/ 53 w 91"/>
                <a:gd name="T13" fmla="*/ 14 h 15"/>
                <a:gd name="T14" fmla="*/ 91 w 91"/>
                <a:gd name="T15" fmla="*/ 0 h 15"/>
                <a:gd name="T16" fmla="*/ 81 w 91"/>
                <a:gd name="T17" fmla="*/ 0 h 15"/>
                <a:gd name="T18" fmla="*/ 52 w 91"/>
                <a:gd name="T1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5">
                  <a:moveTo>
                    <a:pt x="52" y="9"/>
                  </a:moveTo>
                  <a:cubicBezTo>
                    <a:pt x="39" y="10"/>
                    <a:pt x="25" y="8"/>
                    <a:pt x="13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5"/>
                    <a:pt x="11" y="6"/>
                  </a:cubicBezTo>
                  <a:cubicBezTo>
                    <a:pt x="22" y="12"/>
                    <a:pt x="33" y="15"/>
                    <a:pt x="45" y="15"/>
                  </a:cubicBezTo>
                  <a:cubicBezTo>
                    <a:pt x="48" y="15"/>
                    <a:pt x="50" y="15"/>
                    <a:pt x="53" y="14"/>
                  </a:cubicBezTo>
                  <a:cubicBezTo>
                    <a:pt x="66" y="13"/>
                    <a:pt x="80" y="8"/>
                    <a:pt x="9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5"/>
                    <a:pt x="62" y="8"/>
                    <a:pt x="52" y="9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854" y="1138"/>
              <a:ext cx="834" cy="678"/>
            </a:xfrm>
            <a:custGeom>
              <a:avLst/>
              <a:gdLst>
                <a:gd name="T0" fmla="*/ 113 w 164"/>
                <a:gd name="T1" fmla="*/ 19 h 134"/>
                <a:gd name="T2" fmla="*/ 11 w 164"/>
                <a:gd name="T3" fmla="*/ 52 h 134"/>
                <a:gd name="T4" fmla="*/ 5 w 164"/>
                <a:gd name="T5" fmla="*/ 105 h 134"/>
                <a:gd name="T6" fmla="*/ 8 w 164"/>
                <a:gd name="T7" fmla="*/ 107 h 134"/>
                <a:gd name="T8" fmla="*/ 10 w 164"/>
                <a:gd name="T9" fmla="*/ 104 h 134"/>
                <a:gd name="T10" fmla="*/ 16 w 164"/>
                <a:gd name="T11" fmla="*/ 54 h 134"/>
                <a:gd name="T12" fmla="*/ 110 w 164"/>
                <a:gd name="T13" fmla="*/ 24 h 134"/>
                <a:gd name="T14" fmla="*/ 141 w 164"/>
                <a:gd name="T15" fmla="*/ 118 h 134"/>
                <a:gd name="T16" fmla="*/ 137 w 164"/>
                <a:gd name="T17" fmla="*/ 125 h 134"/>
                <a:gd name="T18" fmla="*/ 137 w 164"/>
                <a:gd name="T19" fmla="*/ 134 h 134"/>
                <a:gd name="T20" fmla="*/ 138 w 164"/>
                <a:gd name="T21" fmla="*/ 133 h 134"/>
                <a:gd name="T22" fmla="*/ 146 w 164"/>
                <a:gd name="T23" fmla="*/ 120 h 134"/>
                <a:gd name="T24" fmla="*/ 113 w 164"/>
                <a:gd name="T25" fmla="*/ 1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34">
                  <a:moveTo>
                    <a:pt x="113" y="19"/>
                  </a:moveTo>
                  <a:cubicBezTo>
                    <a:pt x="75" y="0"/>
                    <a:pt x="30" y="15"/>
                    <a:pt x="11" y="52"/>
                  </a:cubicBezTo>
                  <a:cubicBezTo>
                    <a:pt x="3" y="68"/>
                    <a:pt x="0" y="87"/>
                    <a:pt x="5" y="105"/>
                  </a:cubicBezTo>
                  <a:cubicBezTo>
                    <a:pt x="5" y="106"/>
                    <a:pt x="7" y="107"/>
                    <a:pt x="8" y="107"/>
                  </a:cubicBezTo>
                  <a:cubicBezTo>
                    <a:pt x="10" y="107"/>
                    <a:pt x="11" y="105"/>
                    <a:pt x="10" y="104"/>
                  </a:cubicBezTo>
                  <a:cubicBezTo>
                    <a:pt x="6" y="87"/>
                    <a:pt x="8" y="70"/>
                    <a:pt x="16" y="54"/>
                  </a:cubicBezTo>
                  <a:cubicBezTo>
                    <a:pt x="33" y="20"/>
                    <a:pt x="76" y="6"/>
                    <a:pt x="110" y="24"/>
                  </a:cubicBezTo>
                  <a:cubicBezTo>
                    <a:pt x="145" y="41"/>
                    <a:pt x="158" y="84"/>
                    <a:pt x="141" y="118"/>
                  </a:cubicBezTo>
                  <a:cubicBezTo>
                    <a:pt x="140" y="120"/>
                    <a:pt x="138" y="123"/>
                    <a:pt x="137" y="125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37" y="133"/>
                    <a:pt x="137" y="133"/>
                    <a:pt x="138" y="133"/>
                  </a:cubicBezTo>
                  <a:cubicBezTo>
                    <a:pt x="141" y="129"/>
                    <a:pt x="143" y="125"/>
                    <a:pt x="146" y="120"/>
                  </a:cubicBezTo>
                  <a:cubicBezTo>
                    <a:pt x="164" y="83"/>
                    <a:pt x="150" y="38"/>
                    <a:pt x="113" y="19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391"/>
              <a:ext cx="366" cy="491"/>
            </a:xfrm>
            <a:custGeom>
              <a:avLst/>
              <a:gdLst>
                <a:gd name="T0" fmla="*/ 69 w 72"/>
                <a:gd name="T1" fmla="*/ 29 h 97"/>
                <a:gd name="T2" fmla="*/ 72 w 72"/>
                <a:gd name="T3" fmla="*/ 26 h 97"/>
                <a:gd name="T4" fmla="*/ 72 w 72"/>
                <a:gd name="T5" fmla="*/ 16 h 97"/>
                <a:gd name="T6" fmla="*/ 65 w 72"/>
                <a:gd name="T7" fmla="*/ 8 h 97"/>
                <a:gd name="T8" fmla="*/ 59 w 72"/>
                <a:gd name="T9" fmla="*/ 8 h 97"/>
                <a:gd name="T10" fmla="*/ 59 w 72"/>
                <a:gd name="T11" fmla="*/ 7 h 97"/>
                <a:gd name="T12" fmla="*/ 52 w 72"/>
                <a:gd name="T13" fmla="*/ 0 h 97"/>
                <a:gd name="T14" fmla="*/ 41 w 72"/>
                <a:gd name="T15" fmla="*/ 0 h 97"/>
                <a:gd name="T16" fmla="*/ 34 w 72"/>
                <a:gd name="T17" fmla="*/ 7 h 97"/>
                <a:gd name="T18" fmla="*/ 34 w 72"/>
                <a:gd name="T19" fmla="*/ 8 h 97"/>
                <a:gd name="T20" fmla="*/ 28 w 72"/>
                <a:gd name="T21" fmla="*/ 8 h 97"/>
                <a:gd name="T22" fmla="*/ 21 w 72"/>
                <a:gd name="T23" fmla="*/ 16 h 97"/>
                <a:gd name="T24" fmla="*/ 21 w 72"/>
                <a:gd name="T25" fmla="*/ 37 h 97"/>
                <a:gd name="T26" fmla="*/ 2 w 72"/>
                <a:gd name="T27" fmla="*/ 37 h 97"/>
                <a:gd name="T28" fmla="*/ 0 w 72"/>
                <a:gd name="T29" fmla="*/ 40 h 97"/>
                <a:gd name="T30" fmla="*/ 0 w 72"/>
                <a:gd name="T31" fmla="*/ 47 h 97"/>
                <a:gd name="T32" fmla="*/ 2 w 72"/>
                <a:gd name="T33" fmla="*/ 50 h 97"/>
                <a:gd name="T34" fmla="*/ 21 w 72"/>
                <a:gd name="T35" fmla="*/ 50 h 97"/>
                <a:gd name="T36" fmla="*/ 21 w 72"/>
                <a:gd name="T37" fmla="*/ 54 h 97"/>
                <a:gd name="T38" fmla="*/ 2 w 72"/>
                <a:gd name="T39" fmla="*/ 54 h 97"/>
                <a:gd name="T40" fmla="*/ 0 w 72"/>
                <a:gd name="T41" fmla="*/ 57 h 97"/>
                <a:gd name="T42" fmla="*/ 0 w 72"/>
                <a:gd name="T43" fmla="*/ 64 h 97"/>
                <a:gd name="T44" fmla="*/ 2 w 72"/>
                <a:gd name="T45" fmla="*/ 67 h 97"/>
                <a:gd name="T46" fmla="*/ 21 w 72"/>
                <a:gd name="T47" fmla="*/ 67 h 97"/>
                <a:gd name="T48" fmla="*/ 21 w 72"/>
                <a:gd name="T49" fmla="*/ 72 h 97"/>
                <a:gd name="T50" fmla="*/ 2 w 72"/>
                <a:gd name="T51" fmla="*/ 72 h 97"/>
                <a:gd name="T52" fmla="*/ 0 w 72"/>
                <a:gd name="T53" fmla="*/ 75 h 97"/>
                <a:gd name="T54" fmla="*/ 0 w 72"/>
                <a:gd name="T55" fmla="*/ 82 h 97"/>
                <a:gd name="T56" fmla="*/ 2 w 72"/>
                <a:gd name="T57" fmla="*/ 85 h 97"/>
                <a:gd name="T58" fmla="*/ 21 w 72"/>
                <a:gd name="T59" fmla="*/ 85 h 97"/>
                <a:gd name="T60" fmla="*/ 21 w 72"/>
                <a:gd name="T61" fmla="*/ 89 h 97"/>
                <a:gd name="T62" fmla="*/ 28 w 72"/>
                <a:gd name="T63" fmla="*/ 97 h 97"/>
                <a:gd name="T64" fmla="*/ 49 w 72"/>
                <a:gd name="T65" fmla="*/ 97 h 97"/>
                <a:gd name="T66" fmla="*/ 59 w 72"/>
                <a:gd name="T67" fmla="*/ 97 h 97"/>
                <a:gd name="T68" fmla="*/ 65 w 72"/>
                <a:gd name="T69" fmla="*/ 97 h 97"/>
                <a:gd name="T70" fmla="*/ 72 w 72"/>
                <a:gd name="T71" fmla="*/ 89 h 97"/>
                <a:gd name="T72" fmla="*/ 72 w 72"/>
                <a:gd name="T73" fmla="*/ 84 h 97"/>
                <a:gd name="T74" fmla="*/ 72 w 72"/>
                <a:gd name="T75" fmla="*/ 75 h 97"/>
                <a:gd name="T76" fmla="*/ 72 w 72"/>
                <a:gd name="T77" fmla="*/ 40 h 97"/>
                <a:gd name="T78" fmla="*/ 69 w 72"/>
                <a:gd name="T79" fmla="*/ 38 h 97"/>
                <a:gd name="T80" fmla="*/ 66 w 72"/>
                <a:gd name="T81" fmla="*/ 40 h 97"/>
                <a:gd name="T82" fmla="*/ 66 w 72"/>
                <a:gd name="T83" fmla="*/ 89 h 97"/>
                <a:gd name="T84" fmla="*/ 65 w 72"/>
                <a:gd name="T85" fmla="*/ 91 h 97"/>
                <a:gd name="T86" fmla="*/ 28 w 72"/>
                <a:gd name="T87" fmla="*/ 91 h 97"/>
                <a:gd name="T88" fmla="*/ 27 w 72"/>
                <a:gd name="T89" fmla="*/ 89 h 97"/>
                <a:gd name="T90" fmla="*/ 27 w 72"/>
                <a:gd name="T91" fmla="*/ 16 h 97"/>
                <a:gd name="T92" fmla="*/ 28 w 72"/>
                <a:gd name="T93" fmla="*/ 13 h 97"/>
                <a:gd name="T94" fmla="*/ 37 w 72"/>
                <a:gd name="T95" fmla="*/ 13 h 97"/>
                <a:gd name="T96" fmla="*/ 39 w 72"/>
                <a:gd name="T97" fmla="*/ 11 h 97"/>
                <a:gd name="T98" fmla="*/ 39 w 72"/>
                <a:gd name="T99" fmla="*/ 7 h 97"/>
                <a:gd name="T100" fmla="*/ 41 w 72"/>
                <a:gd name="T101" fmla="*/ 5 h 97"/>
                <a:gd name="T102" fmla="*/ 52 w 72"/>
                <a:gd name="T103" fmla="*/ 5 h 97"/>
                <a:gd name="T104" fmla="*/ 54 w 72"/>
                <a:gd name="T105" fmla="*/ 7 h 97"/>
                <a:gd name="T106" fmla="*/ 54 w 72"/>
                <a:gd name="T107" fmla="*/ 11 h 97"/>
                <a:gd name="T108" fmla="*/ 57 w 72"/>
                <a:gd name="T109" fmla="*/ 13 h 97"/>
                <a:gd name="T110" fmla="*/ 65 w 72"/>
                <a:gd name="T111" fmla="*/ 13 h 97"/>
                <a:gd name="T112" fmla="*/ 66 w 72"/>
                <a:gd name="T113" fmla="*/ 16 h 97"/>
                <a:gd name="T114" fmla="*/ 66 w 72"/>
                <a:gd name="T115" fmla="*/ 26 h 97"/>
                <a:gd name="T116" fmla="*/ 69 w 72"/>
                <a:gd name="T11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" h="97">
                  <a:moveTo>
                    <a:pt x="69" y="29"/>
                  </a:moveTo>
                  <a:cubicBezTo>
                    <a:pt x="71" y="29"/>
                    <a:pt x="72" y="28"/>
                    <a:pt x="72" y="2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0"/>
                    <a:pt x="68" y="8"/>
                    <a:pt x="65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2"/>
                    <a:pt x="55" y="0"/>
                    <a:pt x="5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34" y="4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3" y="8"/>
                    <a:pt x="21" y="13"/>
                    <a:pt x="21" y="1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0" y="37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50"/>
                    <a:pt x="2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0" y="54"/>
                    <a:pt x="0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7"/>
                    <a:pt x="2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0" y="72"/>
                    <a:pt x="0" y="7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5"/>
                    <a:pt x="26" y="97"/>
                    <a:pt x="28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70" y="97"/>
                    <a:pt x="72" y="92"/>
                    <a:pt x="72" y="89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1" y="38"/>
                    <a:pt x="69" y="38"/>
                  </a:cubicBezTo>
                  <a:cubicBezTo>
                    <a:pt x="68" y="38"/>
                    <a:pt x="66" y="39"/>
                    <a:pt x="66" y="4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0"/>
                    <a:pt x="66" y="91"/>
                    <a:pt x="65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1"/>
                    <a:pt x="27" y="8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40" y="5"/>
                    <a:pt x="41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3" y="5"/>
                    <a:pt x="54" y="5"/>
                    <a:pt x="54" y="7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5" y="13"/>
                    <a:pt x="57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6" y="14"/>
                    <a:pt x="66" y="1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8"/>
                    <a:pt x="68" y="29"/>
                    <a:pt x="69" y="29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2347" y="1755"/>
              <a:ext cx="148" cy="66"/>
            </a:xfrm>
            <a:custGeom>
              <a:avLst/>
              <a:gdLst>
                <a:gd name="T0" fmla="*/ 26 w 29"/>
                <a:gd name="T1" fmla="*/ 0 h 13"/>
                <a:gd name="T2" fmla="*/ 3 w 29"/>
                <a:gd name="T3" fmla="*/ 0 h 13"/>
                <a:gd name="T4" fmla="*/ 0 w 29"/>
                <a:gd name="T5" fmla="*/ 3 h 13"/>
                <a:gd name="T6" fmla="*/ 0 w 29"/>
                <a:gd name="T7" fmla="*/ 10 h 13"/>
                <a:gd name="T8" fmla="*/ 3 w 29"/>
                <a:gd name="T9" fmla="*/ 13 h 13"/>
                <a:gd name="T10" fmla="*/ 26 w 29"/>
                <a:gd name="T11" fmla="*/ 13 h 13"/>
                <a:gd name="T12" fmla="*/ 29 w 29"/>
                <a:gd name="T13" fmla="*/ 10 h 13"/>
                <a:gd name="T14" fmla="*/ 29 w 29"/>
                <a:gd name="T15" fmla="*/ 3 h 13"/>
                <a:gd name="T16" fmla="*/ 26 w 2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9" y="13"/>
                    <a:pt x="29" y="1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0"/>
                    <a:pt x="26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347" y="1664"/>
              <a:ext cx="148" cy="66"/>
            </a:xfrm>
            <a:custGeom>
              <a:avLst/>
              <a:gdLst>
                <a:gd name="T0" fmla="*/ 29 w 29"/>
                <a:gd name="T1" fmla="*/ 3 h 13"/>
                <a:gd name="T2" fmla="*/ 26 w 29"/>
                <a:gd name="T3" fmla="*/ 0 h 13"/>
                <a:gd name="T4" fmla="*/ 3 w 29"/>
                <a:gd name="T5" fmla="*/ 0 h 13"/>
                <a:gd name="T6" fmla="*/ 0 w 29"/>
                <a:gd name="T7" fmla="*/ 3 h 13"/>
                <a:gd name="T8" fmla="*/ 0 w 29"/>
                <a:gd name="T9" fmla="*/ 10 h 13"/>
                <a:gd name="T10" fmla="*/ 3 w 29"/>
                <a:gd name="T11" fmla="*/ 13 h 13"/>
                <a:gd name="T12" fmla="*/ 26 w 29"/>
                <a:gd name="T13" fmla="*/ 13 h 13"/>
                <a:gd name="T14" fmla="*/ 29 w 29"/>
                <a:gd name="T15" fmla="*/ 10 h 13"/>
                <a:gd name="T16" fmla="*/ 29 w 29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9" y="3"/>
                  </a:moveTo>
                  <a:cubicBezTo>
                    <a:pt x="29" y="3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9" y="13"/>
                    <a:pt x="29" y="10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347" y="1578"/>
              <a:ext cx="148" cy="66"/>
            </a:xfrm>
            <a:custGeom>
              <a:avLst/>
              <a:gdLst>
                <a:gd name="T0" fmla="*/ 29 w 29"/>
                <a:gd name="T1" fmla="*/ 3 h 13"/>
                <a:gd name="T2" fmla="*/ 26 w 29"/>
                <a:gd name="T3" fmla="*/ 0 h 13"/>
                <a:gd name="T4" fmla="*/ 3 w 29"/>
                <a:gd name="T5" fmla="*/ 0 h 13"/>
                <a:gd name="T6" fmla="*/ 0 w 29"/>
                <a:gd name="T7" fmla="*/ 3 h 13"/>
                <a:gd name="T8" fmla="*/ 0 w 29"/>
                <a:gd name="T9" fmla="*/ 10 h 13"/>
                <a:gd name="T10" fmla="*/ 3 w 29"/>
                <a:gd name="T11" fmla="*/ 13 h 13"/>
                <a:gd name="T12" fmla="*/ 26 w 29"/>
                <a:gd name="T13" fmla="*/ 13 h 13"/>
                <a:gd name="T14" fmla="*/ 29 w 29"/>
                <a:gd name="T15" fmla="*/ 10 h 13"/>
                <a:gd name="T16" fmla="*/ 29 w 29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9" y="3"/>
                  </a:moveTo>
                  <a:cubicBezTo>
                    <a:pt x="29" y="3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9" y="13"/>
                    <a:pt x="29" y="10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347" y="1487"/>
              <a:ext cx="148" cy="66"/>
            </a:xfrm>
            <a:custGeom>
              <a:avLst/>
              <a:gdLst>
                <a:gd name="T0" fmla="*/ 29 w 29"/>
                <a:gd name="T1" fmla="*/ 3 h 13"/>
                <a:gd name="T2" fmla="*/ 26 w 29"/>
                <a:gd name="T3" fmla="*/ 0 h 13"/>
                <a:gd name="T4" fmla="*/ 3 w 29"/>
                <a:gd name="T5" fmla="*/ 0 h 13"/>
                <a:gd name="T6" fmla="*/ 0 w 29"/>
                <a:gd name="T7" fmla="*/ 3 h 13"/>
                <a:gd name="T8" fmla="*/ 0 w 29"/>
                <a:gd name="T9" fmla="*/ 10 h 13"/>
                <a:gd name="T10" fmla="*/ 3 w 29"/>
                <a:gd name="T11" fmla="*/ 13 h 13"/>
                <a:gd name="T12" fmla="*/ 26 w 29"/>
                <a:gd name="T13" fmla="*/ 13 h 13"/>
                <a:gd name="T14" fmla="*/ 29 w 29"/>
                <a:gd name="T15" fmla="*/ 10 h 13"/>
                <a:gd name="T16" fmla="*/ 29 w 29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">
                  <a:moveTo>
                    <a:pt x="29" y="3"/>
                  </a:moveTo>
                  <a:cubicBezTo>
                    <a:pt x="29" y="3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9" y="13"/>
                    <a:pt x="29" y="10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2007" y="1391"/>
              <a:ext cx="295" cy="491"/>
            </a:xfrm>
            <a:custGeom>
              <a:avLst/>
              <a:gdLst>
                <a:gd name="T0" fmla="*/ 49 w 58"/>
                <a:gd name="T1" fmla="*/ 91 h 97"/>
                <a:gd name="T2" fmla="*/ 31 w 58"/>
                <a:gd name="T3" fmla="*/ 91 h 97"/>
                <a:gd name="T4" fmla="*/ 29 w 58"/>
                <a:gd name="T5" fmla="*/ 89 h 97"/>
                <a:gd name="T6" fmla="*/ 29 w 58"/>
                <a:gd name="T7" fmla="*/ 16 h 97"/>
                <a:gd name="T8" fmla="*/ 31 w 58"/>
                <a:gd name="T9" fmla="*/ 13 h 97"/>
                <a:gd name="T10" fmla="*/ 39 w 58"/>
                <a:gd name="T11" fmla="*/ 13 h 97"/>
                <a:gd name="T12" fmla="*/ 42 w 58"/>
                <a:gd name="T13" fmla="*/ 11 h 97"/>
                <a:gd name="T14" fmla="*/ 42 w 58"/>
                <a:gd name="T15" fmla="*/ 7 h 97"/>
                <a:gd name="T16" fmla="*/ 44 w 58"/>
                <a:gd name="T17" fmla="*/ 5 h 97"/>
                <a:gd name="T18" fmla="*/ 55 w 58"/>
                <a:gd name="T19" fmla="*/ 5 h 97"/>
                <a:gd name="T20" fmla="*/ 58 w 58"/>
                <a:gd name="T21" fmla="*/ 2 h 97"/>
                <a:gd name="T22" fmla="*/ 55 w 58"/>
                <a:gd name="T23" fmla="*/ 0 h 97"/>
                <a:gd name="T24" fmla="*/ 44 w 58"/>
                <a:gd name="T25" fmla="*/ 0 h 97"/>
                <a:gd name="T26" fmla="*/ 37 w 58"/>
                <a:gd name="T27" fmla="*/ 7 h 97"/>
                <a:gd name="T28" fmla="*/ 37 w 58"/>
                <a:gd name="T29" fmla="*/ 8 h 97"/>
                <a:gd name="T30" fmla="*/ 31 w 58"/>
                <a:gd name="T31" fmla="*/ 8 h 97"/>
                <a:gd name="T32" fmla="*/ 24 w 58"/>
                <a:gd name="T33" fmla="*/ 16 h 97"/>
                <a:gd name="T34" fmla="*/ 24 w 58"/>
                <a:gd name="T35" fmla="*/ 55 h 97"/>
                <a:gd name="T36" fmla="*/ 23 w 58"/>
                <a:gd name="T37" fmla="*/ 54 h 97"/>
                <a:gd name="T38" fmla="*/ 3 w 58"/>
                <a:gd name="T39" fmla="*/ 54 h 97"/>
                <a:gd name="T40" fmla="*/ 0 w 58"/>
                <a:gd name="T41" fmla="*/ 57 h 97"/>
                <a:gd name="T42" fmla="*/ 0 w 58"/>
                <a:gd name="T43" fmla="*/ 64 h 97"/>
                <a:gd name="T44" fmla="*/ 3 w 58"/>
                <a:gd name="T45" fmla="*/ 67 h 97"/>
                <a:gd name="T46" fmla="*/ 23 w 58"/>
                <a:gd name="T47" fmla="*/ 67 h 97"/>
                <a:gd name="T48" fmla="*/ 24 w 58"/>
                <a:gd name="T49" fmla="*/ 67 h 97"/>
                <a:gd name="T50" fmla="*/ 24 w 58"/>
                <a:gd name="T51" fmla="*/ 73 h 97"/>
                <a:gd name="T52" fmla="*/ 23 w 58"/>
                <a:gd name="T53" fmla="*/ 72 h 97"/>
                <a:gd name="T54" fmla="*/ 3 w 58"/>
                <a:gd name="T55" fmla="*/ 72 h 97"/>
                <a:gd name="T56" fmla="*/ 0 w 58"/>
                <a:gd name="T57" fmla="*/ 75 h 97"/>
                <a:gd name="T58" fmla="*/ 0 w 58"/>
                <a:gd name="T59" fmla="*/ 82 h 97"/>
                <a:gd name="T60" fmla="*/ 3 w 58"/>
                <a:gd name="T61" fmla="*/ 85 h 97"/>
                <a:gd name="T62" fmla="*/ 23 w 58"/>
                <a:gd name="T63" fmla="*/ 85 h 97"/>
                <a:gd name="T64" fmla="*/ 24 w 58"/>
                <a:gd name="T65" fmla="*/ 85 h 97"/>
                <a:gd name="T66" fmla="*/ 24 w 58"/>
                <a:gd name="T67" fmla="*/ 89 h 97"/>
                <a:gd name="T68" fmla="*/ 31 w 58"/>
                <a:gd name="T69" fmla="*/ 97 h 97"/>
                <a:gd name="T70" fmla="*/ 49 w 58"/>
                <a:gd name="T71" fmla="*/ 97 h 97"/>
                <a:gd name="T72" fmla="*/ 52 w 58"/>
                <a:gd name="T73" fmla="*/ 94 h 97"/>
                <a:gd name="T74" fmla="*/ 49 w 58"/>
                <a:gd name="T75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97">
                  <a:moveTo>
                    <a:pt x="49" y="91"/>
                  </a:move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29" y="91"/>
                    <a:pt x="29" y="89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30" y="13"/>
                    <a:pt x="31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2" y="5"/>
                    <a:pt x="44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8" y="4"/>
                    <a:pt x="58" y="2"/>
                  </a:cubicBezTo>
                  <a:cubicBezTo>
                    <a:pt x="58" y="1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7" y="4"/>
                    <a:pt x="37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6" y="8"/>
                    <a:pt x="24" y="13"/>
                    <a:pt x="24" y="1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0" y="54"/>
                    <a:pt x="0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7"/>
                    <a:pt x="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4" y="67"/>
                    <a:pt x="24" y="67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0" y="72"/>
                    <a:pt x="0" y="7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5"/>
                    <a:pt x="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5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5"/>
                    <a:pt x="28" y="97"/>
                    <a:pt x="31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52" y="95"/>
                    <a:pt x="52" y="94"/>
                  </a:cubicBezTo>
                  <a:cubicBezTo>
                    <a:pt x="52" y="92"/>
                    <a:pt x="50" y="91"/>
                    <a:pt x="49" y="9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1956" y="1391"/>
              <a:ext cx="168" cy="491"/>
            </a:xfrm>
            <a:custGeom>
              <a:avLst/>
              <a:gdLst>
                <a:gd name="T0" fmla="*/ 27 w 33"/>
                <a:gd name="T1" fmla="*/ 91 h 97"/>
                <a:gd name="T2" fmla="*/ 7 w 33"/>
                <a:gd name="T3" fmla="*/ 91 h 97"/>
                <a:gd name="T4" fmla="*/ 5 w 33"/>
                <a:gd name="T5" fmla="*/ 89 h 97"/>
                <a:gd name="T6" fmla="*/ 5 w 33"/>
                <a:gd name="T7" fmla="*/ 16 h 97"/>
                <a:gd name="T8" fmla="*/ 7 w 33"/>
                <a:gd name="T9" fmla="*/ 13 h 97"/>
                <a:gd name="T10" fmla="*/ 15 w 33"/>
                <a:gd name="T11" fmla="*/ 13 h 97"/>
                <a:gd name="T12" fmla="*/ 18 w 33"/>
                <a:gd name="T13" fmla="*/ 11 h 97"/>
                <a:gd name="T14" fmla="*/ 18 w 33"/>
                <a:gd name="T15" fmla="*/ 7 h 97"/>
                <a:gd name="T16" fmla="*/ 19 w 33"/>
                <a:gd name="T17" fmla="*/ 5 h 97"/>
                <a:gd name="T18" fmla="*/ 30 w 33"/>
                <a:gd name="T19" fmla="*/ 5 h 97"/>
                <a:gd name="T20" fmla="*/ 33 w 33"/>
                <a:gd name="T21" fmla="*/ 2 h 97"/>
                <a:gd name="T22" fmla="*/ 30 w 33"/>
                <a:gd name="T23" fmla="*/ 0 h 97"/>
                <a:gd name="T24" fmla="*/ 19 w 33"/>
                <a:gd name="T25" fmla="*/ 0 h 97"/>
                <a:gd name="T26" fmla="*/ 12 w 33"/>
                <a:gd name="T27" fmla="*/ 7 h 97"/>
                <a:gd name="T28" fmla="*/ 12 w 33"/>
                <a:gd name="T29" fmla="*/ 8 h 97"/>
                <a:gd name="T30" fmla="*/ 7 w 33"/>
                <a:gd name="T31" fmla="*/ 8 h 97"/>
                <a:gd name="T32" fmla="*/ 0 w 33"/>
                <a:gd name="T33" fmla="*/ 16 h 97"/>
                <a:gd name="T34" fmla="*/ 0 w 33"/>
                <a:gd name="T35" fmla="*/ 89 h 97"/>
                <a:gd name="T36" fmla="*/ 7 w 33"/>
                <a:gd name="T37" fmla="*/ 97 h 97"/>
                <a:gd name="T38" fmla="*/ 13 w 33"/>
                <a:gd name="T39" fmla="*/ 97 h 97"/>
                <a:gd name="T40" fmla="*/ 23 w 33"/>
                <a:gd name="T41" fmla="*/ 97 h 97"/>
                <a:gd name="T42" fmla="*/ 27 w 33"/>
                <a:gd name="T43" fmla="*/ 97 h 97"/>
                <a:gd name="T44" fmla="*/ 29 w 33"/>
                <a:gd name="T45" fmla="*/ 94 h 97"/>
                <a:gd name="T46" fmla="*/ 27 w 33"/>
                <a:gd name="T47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97">
                  <a:moveTo>
                    <a:pt x="2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6" y="91"/>
                    <a:pt x="5" y="91"/>
                    <a:pt x="5" y="8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3"/>
                    <a:pt x="7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8" y="12"/>
                    <a:pt x="18" y="11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5"/>
                    <a:pt x="33" y="4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2" y="4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8"/>
                    <a:pt x="0" y="13"/>
                    <a:pt x="0" y="1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5"/>
                    <a:pt x="4" y="97"/>
                    <a:pt x="7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7"/>
                    <a:pt x="29" y="95"/>
                    <a:pt x="29" y="94"/>
                  </a:cubicBezTo>
                  <a:cubicBezTo>
                    <a:pt x="29" y="92"/>
                    <a:pt x="28" y="91"/>
                    <a:pt x="27" y="9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007" y="1467"/>
              <a:ext cx="96" cy="177"/>
            </a:xfrm>
            <a:custGeom>
              <a:avLst/>
              <a:gdLst>
                <a:gd name="T0" fmla="*/ 4 w 19"/>
                <a:gd name="T1" fmla="*/ 35 h 35"/>
                <a:gd name="T2" fmla="*/ 6 w 19"/>
                <a:gd name="T3" fmla="*/ 35 h 35"/>
                <a:gd name="T4" fmla="*/ 8 w 19"/>
                <a:gd name="T5" fmla="*/ 34 h 35"/>
                <a:gd name="T6" fmla="*/ 19 w 19"/>
                <a:gd name="T7" fmla="*/ 19 h 35"/>
                <a:gd name="T8" fmla="*/ 19 w 19"/>
                <a:gd name="T9" fmla="*/ 16 h 35"/>
                <a:gd name="T10" fmla="*/ 16 w 19"/>
                <a:gd name="T11" fmla="*/ 15 h 35"/>
                <a:gd name="T12" fmla="*/ 8 w 19"/>
                <a:gd name="T13" fmla="*/ 15 h 35"/>
                <a:gd name="T14" fmla="*/ 15 w 19"/>
                <a:gd name="T15" fmla="*/ 4 h 35"/>
                <a:gd name="T16" fmla="*/ 14 w 19"/>
                <a:gd name="T17" fmla="*/ 1 h 35"/>
                <a:gd name="T18" fmla="*/ 11 w 19"/>
                <a:gd name="T19" fmla="*/ 1 h 35"/>
                <a:gd name="T20" fmla="*/ 1 w 19"/>
                <a:gd name="T21" fmla="*/ 16 h 35"/>
                <a:gd name="T22" fmla="*/ 1 w 19"/>
                <a:gd name="T23" fmla="*/ 19 h 35"/>
                <a:gd name="T24" fmla="*/ 3 w 19"/>
                <a:gd name="T25" fmla="*/ 20 h 35"/>
                <a:gd name="T26" fmla="*/ 3 w 19"/>
                <a:gd name="T27" fmla="*/ 20 h 35"/>
                <a:gd name="T28" fmla="*/ 11 w 19"/>
                <a:gd name="T29" fmla="*/ 20 h 35"/>
                <a:gd name="T30" fmla="*/ 3 w 19"/>
                <a:gd name="T31" fmla="*/ 31 h 35"/>
                <a:gd name="T32" fmla="*/ 4 w 19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5">
                  <a:moveTo>
                    <a:pt x="4" y="35"/>
                  </a:moveTo>
                  <a:cubicBezTo>
                    <a:pt x="5" y="35"/>
                    <a:pt x="5" y="35"/>
                    <a:pt x="6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7"/>
                    <a:pt x="19" y="16"/>
                  </a:cubicBezTo>
                  <a:cubicBezTo>
                    <a:pt x="18" y="15"/>
                    <a:pt x="17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5" y="1"/>
                    <a:pt x="14" y="1"/>
                  </a:cubicBezTo>
                  <a:cubicBezTo>
                    <a:pt x="13" y="0"/>
                    <a:pt x="11" y="0"/>
                    <a:pt x="11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4"/>
                    <a:pt x="4" y="35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4416" y="2726"/>
              <a:ext cx="767" cy="764"/>
            </a:xfrm>
            <a:custGeom>
              <a:avLst/>
              <a:gdLst>
                <a:gd name="T0" fmla="*/ 39 w 151"/>
                <a:gd name="T1" fmla="*/ 9 h 151"/>
                <a:gd name="T2" fmla="*/ 54 w 151"/>
                <a:gd name="T3" fmla="*/ 8 h 151"/>
                <a:gd name="T4" fmla="*/ 59 w 151"/>
                <a:gd name="T5" fmla="*/ 17 h 151"/>
                <a:gd name="T6" fmla="*/ 61 w 151"/>
                <a:gd name="T7" fmla="*/ 13 h 151"/>
                <a:gd name="T8" fmla="*/ 73 w 151"/>
                <a:gd name="T9" fmla="*/ 5 h 151"/>
                <a:gd name="T10" fmla="*/ 75 w 151"/>
                <a:gd name="T11" fmla="*/ 14 h 151"/>
                <a:gd name="T12" fmla="*/ 78 w 151"/>
                <a:gd name="T13" fmla="*/ 5 h 151"/>
                <a:gd name="T14" fmla="*/ 89 w 151"/>
                <a:gd name="T15" fmla="*/ 13 h 151"/>
                <a:gd name="T16" fmla="*/ 92 w 151"/>
                <a:gd name="T17" fmla="*/ 16 h 151"/>
                <a:gd name="T18" fmla="*/ 96 w 151"/>
                <a:gd name="T19" fmla="*/ 8 h 151"/>
                <a:gd name="T20" fmla="*/ 104 w 151"/>
                <a:gd name="T21" fmla="*/ 19 h 151"/>
                <a:gd name="T22" fmla="*/ 107 w 151"/>
                <a:gd name="T23" fmla="*/ 23 h 151"/>
                <a:gd name="T24" fmla="*/ 112 w 151"/>
                <a:gd name="T25" fmla="*/ 16 h 151"/>
                <a:gd name="T26" fmla="*/ 118 w 151"/>
                <a:gd name="T27" fmla="*/ 28 h 151"/>
                <a:gd name="T28" fmla="*/ 120 w 151"/>
                <a:gd name="T29" fmla="*/ 33 h 151"/>
                <a:gd name="T30" fmla="*/ 127 w 151"/>
                <a:gd name="T31" fmla="*/ 28 h 151"/>
                <a:gd name="T32" fmla="*/ 128 w 151"/>
                <a:gd name="T33" fmla="*/ 42 h 151"/>
                <a:gd name="T34" fmla="*/ 130 w 151"/>
                <a:gd name="T35" fmla="*/ 47 h 151"/>
                <a:gd name="T36" fmla="*/ 137 w 151"/>
                <a:gd name="T37" fmla="*/ 43 h 151"/>
                <a:gd name="T38" fmla="*/ 135 w 151"/>
                <a:gd name="T39" fmla="*/ 57 h 151"/>
                <a:gd name="T40" fmla="*/ 136 w 151"/>
                <a:gd name="T41" fmla="*/ 62 h 151"/>
                <a:gd name="T42" fmla="*/ 144 w 151"/>
                <a:gd name="T43" fmla="*/ 60 h 151"/>
                <a:gd name="T44" fmla="*/ 75 w 151"/>
                <a:gd name="T45" fmla="*/ 146 h 151"/>
                <a:gd name="T46" fmla="*/ 7 w 151"/>
                <a:gd name="T47" fmla="*/ 60 h 151"/>
                <a:gd name="T48" fmla="*/ 14 w 151"/>
                <a:gd name="T49" fmla="*/ 62 h 151"/>
                <a:gd name="T50" fmla="*/ 14 w 151"/>
                <a:gd name="T51" fmla="*/ 56 h 151"/>
                <a:gd name="T52" fmla="*/ 13 w 151"/>
                <a:gd name="T53" fmla="*/ 43 h 151"/>
                <a:gd name="T54" fmla="*/ 20 w 151"/>
                <a:gd name="T55" fmla="*/ 47 h 151"/>
                <a:gd name="T56" fmla="*/ 21 w 151"/>
                <a:gd name="T57" fmla="*/ 42 h 151"/>
                <a:gd name="T58" fmla="*/ 24 w 151"/>
                <a:gd name="T59" fmla="*/ 27 h 151"/>
                <a:gd name="T60" fmla="*/ 31 w 151"/>
                <a:gd name="T61" fmla="*/ 33 h 151"/>
                <a:gd name="T62" fmla="*/ 32 w 151"/>
                <a:gd name="T63" fmla="*/ 28 h 151"/>
                <a:gd name="T64" fmla="*/ 26 w 151"/>
                <a:gd name="T65" fmla="*/ 21 h 151"/>
                <a:gd name="T66" fmla="*/ 0 w 151"/>
                <a:gd name="T67" fmla="*/ 75 h 151"/>
                <a:gd name="T68" fmla="*/ 151 w 151"/>
                <a:gd name="T6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2" y="0"/>
                    <a:pt x="50" y="3"/>
                    <a:pt x="39" y="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6" y="11"/>
                    <a:pt x="50" y="10"/>
                    <a:pt x="54" y="8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6"/>
                    <a:pt x="57" y="17"/>
                    <a:pt x="59" y="17"/>
                  </a:cubicBezTo>
                  <a:cubicBezTo>
                    <a:pt x="59" y="17"/>
                    <a:pt x="59" y="16"/>
                    <a:pt x="59" y="16"/>
                  </a:cubicBezTo>
                  <a:cubicBezTo>
                    <a:pt x="61" y="16"/>
                    <a:pt x="62" y="15"/>
                    <a:pt x="61" y="13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4" y="6"/>
                    <a:pt x="68" y="5"/>
                    <a:pt x="73" y="5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3"/>
                    <a:pt x="74" y="14"/>
                    <a:pt x="75" y="14"/>
                  </a:cubicBezTo>
                  <a:cubicBezTo>
                    <a:pt x="77" y="14"/>
                    <a:pt x="78" y="13"/>
                    <a:pt x="78" y="12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82" y="5"/>
                    <a:pt x="87" y="6"/>
                    <a:pt x="91" y="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5"/>
                    <a:pt x="90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cubicBezTo>
                    <a:pt x="93" y="16"/>
                    <a:pt x="94" y="16"/>
                    <a:pt x="94" y="1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0" y="10"/>
                    <a:pt x="104" y="11"/>
                    <a:pt x="108" y="13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3" y="21"/>
                    <a:pt x="104" y="22"/>
                    <a:pt x="105" y="23"/>
                  </a:cubicBezTo>
                  <a:cubicBezTo>
                    <a:pt x="106" y="23"/>
                    <a:pt x="106" y="23"/>
                    <a:pt x="107" y="23"/>
                  </a:cubicBezTo>
                  <a:cubicBezTo>
                    <a:pt x="107" y="23"/>
                    <a:pt x="108" y="23"/>
                    <a:pt x="109" y="2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6" y="18"/>
                    <a:pt x="120" y="21"/>
                    <a:pt x="123" y="24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30"/>
                    <a:pt x="117" y="31"/>
                    <a:pt x="118" y="32"/>
                  </a:cubicBezTo>
                  <a:cubicBezTo>
                    <a:pt x="119" y="33"/>
                    <a:pt x="120" y="33"/>
                    <a:pt x="120" y="33"/>
                  </a:cubicBezTo>
                  <a:cubicBezTo>
                    <a:pt x="121" y="33"/>
                    <a:pt x="122" y="33"/>
                    <a:pt x="122" y="32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30" y="31"/>
                    <a:pt x="132" y="34"/>
                    <a:pt x="135" y="38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7" y="42"/>
                    <a:pt x="127" y="44"/>
                    <a:pt x="127" y="45"/>
                  </a:cubicBezTo>
                  <a:cubicBezTo>
                    <a:pt x="128" y="46"/>
                    <a:pt x="129" y="47"/>
                    <a:pt x="130" y="47"/>
                  </a:cubicBezTo>
                  <a:cubicBezTo>
                    <a:pt x="130" y="47"/>
                    <a:pt x="131" y="47"/>
                    <a:pt x="131" y="46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9" y="47"/>
                    <a:pt x="141" y="51"/>
                    <a:pt x="142" y="55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4" y="57"/>
                    <a:pt x="133" y="59"/>
                    <a:pt x="134" y="60"/>
                  </a:cubicBezTo>
                  <a:cubicBezTo>
                    <a:pt x="134" y="61"/>
                    <a:pt x="135" y="62"/>
                    <a:pt x="136" y="62"/>
                  </a:cubicBezTo>
                  <a:cubicBezTo>
                    <a:pt x="136" y="62"/>
                    <a:pt x="137" y="62"/>
                    <a:pt x="137" y="62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65"/>
                    <a:pt x="145" y="70"/>
                    <a:pt x="145" y="75"/>
                  </a:cubicBezTo>
                  <a:cubicBezTo>
                    <a:pt x="145" y="114"/>
                    <a:pt x="114" y="146"/>
                    <a:pt x="75" y="146"/>
                  </a:cubicBezTo>
                  <a:cubicBezTo>
                    <a:pt x="36" y="146"/>
                    <a:pt x="5" y="114"/>
                    <a:pt x="5" y="75"/>
                  </a:cubicBezTo>
                  <a:cubicBezTo>
                    <a:pt x="5" y="70"/>
                    <a:pt x="6" y="65"/>
                    <a:pt x="7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4" y="62"/>
                  </a:cubicBezTo>
                  <a:cubicBezTo>
                    <a:pt x="15" y="62"/>
                    <a:pt x="16" y="61"/>
                    <a:pt x="16" y="60"/>
                  </a:cubicBezTo>
                  <a:cubicBezTo>
                    <a:pt x="17" y="58"/>
                    <a:pt x="16" y="57"/>
                    <a:pt x="14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1"/>
                    <a:pt x="11" y="47"/>
                    <a:pt x="13" y="4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20" y="47"/>
                  </a:cubicBezTo>
                  <a:cubicBezTo>
                    <a:pt x="21" y="47"/>
                    <a:pt x="22" y="46"/>
                    <a:pt x="22" y="45"/>
                  </a:cubicBezTo>
                  <a:cubicBezTo>
                    <a:pt x="23" y="44"/>
                    <a:pt x="22" y="42"/>
                    <a:pt x="21" y="4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8" y="34"/>
                    <a:pt x="21" y="31"/>
                    <a:pt x="24" y="27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30" y="33"/>
                    <a:pt x="31" y="33"/>
                  </a:cubicBezTo>
                  <a:cubicBezTo>
                    <a:pt x="31" y="33"/>
                    <a:pt x="32" y="32"/>
                    <a:pt x="32" y="32"/>
                  </a:cubicBezTo>
                  <a:cubicBezTo>
                    <a:pt x="33" y="31"/>
                    <a:pt x="33" y="29"/>
                    <a:pt x="32" y="28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5" y="21"/>
                    <a:pt x="23" y="21"/>
                    <a:pt x="22" y="22"/>
                  </a:cubicBezTo>
                  <a:cubicBezTo>
                    <a:pt x="8" y="36"/>
                    <a:pt x="0" y="55"/>
                    <a:pt x="0" y="75"/>
                  </a:cubicBezTo>
                  <a:cubicBezTo>
                    <a:pt x="0" y="117"/>
                    <a:pt x="33" y="151"/>
                    <a:pt x="75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4497" y="2726"/>
              <a:ext cx="600" cy="663"/>
            </a:xfrm>
            <a:custGeom>
              <a:avLst/>
              <a:gdLst>
                <a:gd name="T0" fmla="*/ 88 w 118"/>
                <a:gd name="T1" fmla="*/ 91 h 131"/>
                <a:gd name="T2" fmla="*/ 89 w 118"/>
                <a:gd name="T3" fmla="*/ 60 h 131"/>
                <a:gd name="T4" fmla="*/ 97 w 118"/>
                <a:gd name="T5" fmla="*/ 88 h 131"/>
                <a:gd name="T6" fmla="*/ 80 w 118"/>
                <a:gd name="T7" fmla="*/ 125 h 131"/>
                <a:gd name="T8" fmla="*/ 71 w 118"/>
                <a:gd name="T9" fmla="*/ 99 h 131"/>
                <a:gd name="T10" fmla="*/ 85 w 118"/>
                <a:gd name="T11" fmla="*/ 103 h 131"/>
                <a:gd name="T12" fmla="*/ 86 w 118"/>
                <a:gd name="T13" fmla="*/ 119 h 131"/>
                <a:gd name="T14" fmla="*/ 59 w 118"/>
                <a:gd name="T15" fmla="*/ 107 h 131"/>
                <a:gd name="T16" fmla="*/ 59 w 118"/>
                <a:gd name="T17" fmla="*/ 99 h 131"/>
                <a:gd name="T18" fmla="*/ 64 w 118"/>
                <a:gd name="T19" fmla="*/ 99 h 131"/>
                <a:gd name="T20" fmla="*/ 38 w 118"/>
                <a:gd name="T21" fmla="*/ 126 h 131"/>
                <a:gd name="T22" fmla="*/ 31 w 118"/>
                <a:gd name="T23" fmla="*/ 105 h 131"/>
                <a:gd name="T24" fmla="*/ 47 w 118"/>
                <a:gd name="T25" fmla="*/ 99 h 131"/>
                <a:gd name="T26" fmla="*/ 38 w 118"/>
                <a:gd name="T27" fmla="*/ 126 h 131"/>
                <a:gd name="T28" fmla="*/ 8 w 118"/>
                <a:gd name="T29" fmla="*/ 81 h 131"/>
                <a:gd name="T30" fmla="*/ 15 w 118"/>
                <a:gd name="T31" fmla="*/ 64 h 131"/>
                <a:gd name="T32" fmla="*/ 34 w 118"/>
                <a:gd name="T33" fmla="*/ 75 h 131"/>
                <a:gd name="T34" fmla="*/ 43 w 118"/>
                <a:gd name="T35" fmla="*/ 56 h 131"/>
                <a:gd name="T36" fmla="*/ 37 w 118"/>
                <a:gd name="T37" fmla="*/ 68 h 131"/>
                <a:gd name="T38" fmla="*/ 43 w 118"/>
                <a:gd name="T39" fmla="*/ 56 h 131"/>
                <a:gd name="T40" fmla="*/ 34 w 118"/>
                <a:gd name="T41" fmla="*/ 91 h 131"/>
                <a:gd name="T42" fmla="*/ 40 w 118"/>
                <a:gd name="T43" fmla="*/ 87 h 131"/>
                <a:gd name="T44" fmla="*/ 79 w 118"/>
                <a:gd name="T45" fmla="*/ 84 h 131"/>
                <a:gd name="T46" fmla="*/ 82 w 118"/>
                <a:gd name="T47" fmla="*/ 92 h 131"/>
                <a:gd name="T48" fmla="*/ 79 w 118"/>
                <a:gd name="T49" fmla="*/ 84 h 131"/>
                <a:gd name="T50" fmla="*/ 62 w 118"/>
                <a:gd name="T51" fmla="*/ 76 h 131"/>
                <a:gd name="T52" fmla="*/ 56 w 118"/>
                <a:gd name="T53" fmla="*/ 76 h 131"/>
                <a:gd name="T54" fmla="*/ 117 w 118"/>
                <a:gd name="T55" fmla="*/ 75 h 131"/>
                <a:gd name="T56" fmla="*/ 87 w 118"/>
                <a:gd name="T57" fmla="*/ 54 h 131"/>
                <a:gd name="T58" fmla="*/ 87 w 118"/>
                <a:gd name="T59" fmla="*/ 54 h 131"/>
                <a:gd name="T60" fmla="*/ 86 w 118"/>
                <a:gd name="T61" fmla="*/ 54 h 131"/>
                <a:gd name="T62" fmla="*/ 86 w 118"/>
                <a:gd name="T63" fmla="*/ 54 h 131"/>
                <a:gd name="T64" fmla="*/ 85 w 118"/>
                <a:gd name="T65" fmla="*/ 55 h 131"/>
                <a:gd name="T66" fmla="*/ 85 w 118"/>
                <a:gd name="T67" fmla="*/ 55 h 131"/>
                <a:gd name="T68" fmla="*/ 85 w 118"/>
                <a:gd name="T69" fmla="*/ 55 h 131"/>
                <a:gd name="T70" fmla="*/ 84 w 118"/>
                <a:gd name="T71" fmla="*/ 56 h 131"/>
                <a:gd name="T72" fmla="*/ 74 w 118"/>
                <a:gd name="T73" fmla="*/ 82 h 131"/>
                <a:gd name="T74" fmla="*/ 59 w 118"/>
                <a:gd name="T75" fmla="*/ 94 h 131"/>
                <a:gd name="T76" fmla="*/ 44 w 118"/>
                <a:gd name="T77" fmla="*/ 84 h 131"/>
                <a:gd name="T78" fmla="*/ 44 w 118"/>
                <a:gd name="T79" fmla="*/ 64 h 131"/>
                <a:gd name="T80" fmla="*/ 53 w 118"/>
                <a:gd name="T81" fmla="*/ 71 h 131"/>
                <a:gd name="T82" fmla="*/ 59 w 118"/>
                <a:gd name="T83" fmla="*/ 84 h 131"/>
                <a:gd name="T84" fmla="*/ 66 w 118"/>
                <a:gd name="T85" fmla="*/ 71 h 131"/>
                <a:gd name="T86" fmla="*/ 81 w 118"/>
                <a:gd name="T87" fmla="*/ 44 h 131"/>
                <a:gd name="T88" fmla="*/ 87 w 118"/>
                <a:gd name="T89" fmla="*/ 35 h 131"/>
                <a:gd name="T90" fmla="*/ 87 w 118"/>
                <a:gd name="T91" fmla="*/ 35 h 131"/>
                <a:gd name="T92" fmla="*/ 87 w 118"/>
                <a:gd name="T93" fmla="*/ 35 h 131"/>
                <a:gd name="T94" fmla="*/ 59 w 118"/>
                <a:gd name="T95" fmla="*/ 24 h 131"/>
                <a:gd name="T96" fmla="*/ 26 w 118"/>
                <a:gd name="T97" fmla="*/ 13 h 131"/>
                <a:gd name="T98" fmla="*/ 19 w 118"/>
                <a:gd name="T99" fmla="*/ 1 h 131"/>
                <a:gd name="T100" fmla="*/ 14 w 118"/>
                <a:gd name="T101" fmla="*/ 4 h 131"/>
                <a:gd name="T102" fmla="*/ 0 w 118"/>
                <a:gd name="T103" fmla="*/ 75 h 131"/>
                <a:gd name="T104" fmla="*/ 27 w 118"/>
                <a:gd name="T105" fmla="*/ 95 h 131"/>
                <a:gd name="T106" fmla="*/ 31 w 118"/>
                <a:gd name="T107" fmla="*/ 130 h 131"/>
                <a:gd name="T108" fmla="*/ 40 w 118"/>
                <a:gd name="T109" fmla="*/ 131 h 131"/>
                <a:gd name="T110" fmla="*/ 78 w 118"/>
                <a:gd name="T111" fmla="*/ 130 h 131"/>
                <a:gd name="T112" fmla="*/ 87 w 118"/>
                <a:gd name="T113" fmla="*/ 129 h 131"/>
                <a:gd name="T114" fmla="*/ 97 w 118"/>
                <a:gd name="T115" fmla="*/ 111 h 131"/>
                <a:gd name="T116" fmla="*/ 89 w 118"/>
                <a:gd name="T117" fmla="*/ 9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131">
                  <a:moveTo>
                    <a:pt x="97" y="88"/>
                  </a:moveTo>
                  <a:cubicBezTo>
                    <a:pt x="94" y="89"/>
                    <a:pt x="91" y="90"/>
                    <a:pt x="88" y="91"/>
                  </a:cubicBezTo>
                  <a:cubicBezTo>
                    <a:pt x="86" y="86"/>
                    <a:pt x="85" y="81"/>
                    <a:pt x="83" y="76"/>
                  </a:cubicBezTo>
                  <a:cubicBezTo>
                    <a:pt x="85" y="71"/>
                    <a:pt x="87" y="65"/>
                    <a:pt x="89" y="60"/>
                  </a:cubicBezTo>
                  <a:cubicBezTo>
                    <a:pt x="103" y="64"/>
                    <a:pt x="112" y="70"/>
                    <a:pt x="112" y="75"/>
                  </a:cubicBezTo>
                  <a:cubicBezTo>
                    <a:pt x="112" y="80"/>
                    <a:pt x="106" y="84"/>
                    <a:pt x="97" y="88"/>
                  </a:cubicBezTo>
                  <a:moveTo>
                    <a:pt x="84" y="125"/>
                  </a:moveTo>
                  <a:cubicBezTo>
                    <a:pt x="83" y="125"/>
                    <a:pt x="81" y="125"/>
                    <a:pt x="80" y="125"/>
                  </a:cubicBezTo>
                  <a:cubicBezTo>
                    <a:pt x="76" y="124"/>
                    <a:pt x="69" y="119"/>
                    <a:pt x="62" y="111"/>
                  </a:cubicBezTo>
                  <a:cubicBezTo>
                    <a:pt x="65" y="108"/>
                    <a:pt x="68" y="103"/>
                    <a:pt x="71" y="99"/>
                  </a:cubicBezTo>
                  <a:cubicBezTo>
                    <a:pt x="75" y="99"/>
                    <a:pt x="80" y="98"/>
                    <a:pt x="84" y="97"/>
                  </a:cubicBezTo>
                  <a:cubicBezTo>
                    <a:pt x="84" y="99"/>
                    <a:pt x="85" y="101"/>
                    <a:pt x="85" y="103"/>
                  </a:cubicBezTo>
                  <a:cubicBezTo>
                    <a:pt x="82" y="105"/>
                    <a:pt x="80" y="107"/>
                    <a:pt x="80" y="111"/>
                  </a:cubicBezTo>
                  <a:cubicBezTo>
                    <a:pt x="80" y="115"/>
                    <a:pt x="83" y="118"/>
                    <a:pt x="86" y="119"/>
                  </a:cubicBezTo>
                  <a:cubicBezTo>
                    <a:pt x="86" y="122"/>
                    <a:pt x="85" y="124"/>
                    <a:pt x="84" y="125"/>
                  </a:cubicBezTo>
                  <a:moveTo>
                    <a:pt x="59" y="107"/>
                  </a:moveTo>
                  <a:cubicBezTo>
                    <a:pt x="57" y="105"/>
                    <a:pt x="55" y="102"/>
                    <a:pt x="53" y="99"/>
                  </a:cubicBezTo>
                  <a:cubicBezTo>
                    <a:pt x="55" y="99"/>
                    <a:pt x="57" y="99"/>
                    <a:pt x="59" y="99"/>
                  </a:cubicBezTo>
                  <a:cubicBezTo>
                    <a:pt x="59" y="99"/>
                    <a:pt x="60" y="99"/>
                    <a:pt x="61" y="99"/>
                  </a:cubicBezTo>
                  <a:cubicBezTo>
                    <a:pt x="62" y="99"/>
                    <a:pt x="63" y="99"/>
                    <a:pt x="64" y="99"/>
                  </a:cubicBezTo>
                  <a:cubicBezTo>
                    <a:pt x="63" y="102"/>
                    <a:pt x="61" y="105"/>
                    <a:pt x="59" y="107"/>
                  </a:cubicBezTo>
                  <a:moveTo>
                    <a:pt x="38" y="126"/>
                  </a:moveTo>
                  <a:cubicBezTo>
                    <a:pt x="37" y="126"/>
                    <a:pt x="35" y="126"/>
                    <a:pt x="34" y="125"/>
                  </a:cubicBezTo>
                  <a:cubicBezTo>
                    <a:pt x="30" y="123"/>
                    <a:pt x="29" y="116"/>
                    <a:pt x="31" y="105"/>
                  </a:cubicBezTo>
                  <a:cubicBezTo>
                    <a:pt x="31" y="102"/>
                    <a:pt x="32" y="100"/>
                    <a:pt x="32" y="97"/>
                  </a:cubicBezTo>
                  <a:cubicBezTo>
                    <a:pt x="37" y="98"/>
                    <a:pt x="42" y="98"/>
                    <a:pt x="47" y="99"/>
                  </a:cubicBezTo>
                  <a:cubicBezTo>
                    <a:pt x="50" y="103"/>
                    <a:pt x="53" y="108"/>
                    <a:pt x="56" y="111"/>
                  </a:cubicBezTo>
                  <a:cubicBezTo>
                    <a:pt x="49" y="119"/>
                    <a:pt x="43" y="124"/>
                    <a:pt x="38" y="126"/>
                  </a:cubicBezTo>
                  <a:moveTo>
                    <a:pt x="29" y="90"/>
                  </a:moveTo>
                  <a:cubicBezTo>
                    <a:pt x="19" y="88"/>
                    <a:pt x="12" y="85"/>
                    <a:pt x="8" y="81"/>
                  </a:cubicBezTo>
                  <a:cubicBezTo>
                    <a:pt x="6" y="79"/>
                    <a:pt x="5" y="77"/>
                    <a:pt x="6" y="75"/>
                  </a:cubicBezTo>
                  <a:cubicBezTo>
                    <a:pt x="6" y="72"/>
                    <a:pt x="9" y="67"/>
                    <a:pt x="15" y="64"/>
                  </a:cubicBezTo>
                  <a:cubicBezTo>
                    <a:pt x="19" y="62"/>
                    <a:pt x="23" y="60"/>
                    <a:pt x="27" y="59"/>
                  </a:cubicBezTo>
                  <a:cubicBezTo>
                    <a:pt x="29" y="64"/>
                    <a:pt x="31" y="69"/>
                    <a:pt x="34" y="75"/>
                  </a:cubicBezTo>
                  <a:cubicBezTo>
                    <a:pt x="32" y="80"/>
                    <a:pt x="30" y="85"/>
                    <a:pt x="29" y="90"/>
                  </a:cubicBezTo>
                  <a:moveTo>
                    <a:pt x="43" y="56"/>
                  </a:moveTo>
                  <a:cubicBezTo>
                    <a:pt x="42" y="58"/>
                    <a:pt x="41" y="59"/>
                    <a:pt x="40" y="62"/>
                  </a:cubicBezTo>
                  <a:cubicBezTo>
                    <a:pt x="39" y="64"/>
                    <a:pt x="38" y="66"/>
                    <a:pt x="37" y="68"/>
                  </a:cubicBezTo>
                  <a:cubicBezTo>
                    <a:pt x="35" y="64"/>
                    <a:pt x="34" y="61"/>
                    <a:pt x="32" y="58"/>
                  </a:cubicBezTo>
                  <a:cubicBezTo>
                    <a:pt x="36" y="57"/>
                    <a:pt x="39" y="56"/>
                    <a:pt x="43" y="56"/>
                  </a:cubicBezTo>
                  <a:moveTo>
                    <a:pt x="43" y="93"/>
                  </a:moveTo>
                  <a:cubicBezTo>
                    <a:pt x="40" y="93"/>
                    <a:pt x="37" y="92"/>
                    <a:pt x="34" y="91"/>
                  </a:cubicBezTo>
                  <a:cubicBezTo>
                    <a:pt x="35" y="88"/>
                    <a:pt x="36" y="85"/>
                    <a:pt x="37" y="82"/>
                  </a:cubicBezTo>
                  <a:cubicBezTo>
                    <a:pt x="38" y="83"/>
                    <a:pt x="39" y="85"/>
                    <a:pt x="40" y="87"/>
                  </a:cubicBezTo>
                  <a:cubicBezTo>
                    <a:pt x="41" y="89"/>
                    <a:pt x="42" y="91"/>
                    <a:pt x="43" y="93"/>
                  </a:cubicBezTo>
                  <a:moveTo>
                    <a:pt x="79" y="84"/>
                  </a:moveTo>
                  <a:cubicBezTo>
                    <a:pt x="79" y="84"/>
                    <a:pt x="79" y="83"/>
                    <a:pt x="79" y="83"/>
                  </a:cubicBezTo>
                  <a:cubicBezTo>
                    <a:pt x="81" y="86"/>
                    <a:pt x="81" y="89"/>
                    <a:pt x="82" y="92"/>
                  </a:cubicBezTo>
                  <a:cubicBezTo>
                    <a:pt x="80" y="93"/>
                    <a:pt x="77" y="93"/>
                    <a:pt x="74" y="93"/>
                  </a:cubicBezTo>
                  <a:cubicBezTo>
                    <a:pt x="76" y="90"/>
                    <a:pt x="77" y="87"/>
                    <a:pt x="79" y="84"/>
                  </a:cubicBezTo>
                  <a:moveTo>
                    <a:pt x="59" y="73"/>
                  </a:moveTo>
                  <a:cubicBezTo>
                    <a:pt x="61" y="73"/>
                    <a:pt x="62" y="75"/>
                    <a:pt x="62" y="76"/>
                  </a:cubicBezTo>
                  <a:cubicBezTo>
                    <a:pt x="62" y="78"/>
                    <a:pt x="61" y="79"/>
                    <a:pt x="59" y="79"/>
                  </a:cubicBezTo>
                  <a:cubicBezTo>
                    <a:pt x="58" y="79"/>
                    <a:pt x="56" y="78"/>
                    <a:pt x="56" y="76"/>
                  </a:cubicBezTo>
                  <a:cubicBezTo>
                    <a:pt x="56" y="75"/>
                    <a:pt x="58" y="73"/>
                    <a:pt x="59" y="73"/>
                  </a:cubicBezTo>
                  <a:moveTo>
                    <a:pt x="117" y="75"/>
                  </a:moveTo>
                  <a:cubicBezTo>
                    <a:pt x="118" y="66"/>
                    <a:pt x="106" y="58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5" y="54"/>
                  </a:cubicBezTo>
                  <a:cubicBezTo>
                    <a:pt x="85" y="54"/>
                    <a:pt x="85" y="54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2" y="65"/>
                    <a:pt x="78" y="74"/>
                    <a:pt x="74" y="82"/>
                  </a:cubicBezTo>
                  <a:cubicBezTo>
                    <a:pt x="72" y="86"/>
                    <a:pt x="70" y="90"/>
                    <a:pt x="68" y="94"/>
                  </a:cubicBezTo>
                  <a:cubicBezTo>
                    <a:pt x="65" y="94"/>
                    <a:pt x="62" y="94"/>
                    <a:pt x="59" y="94"/>
                  </a:cubicBezTo>
                  <a:cubicBezTo>
                    <a:pt x="56" y="94"/>
                    <a:pt x="53" y="94"/>
                    <a:pt x="50" y="94"/>
                  </a:cubicBezTo>
                  <a:cubicBezTo>
                    <a:pt x="48" y="91"/>
                    <a:pt x="46" y="87"/>
                    <a:pt x="44" y="84"/>
                  </a:cubicBezTo>
                  <a:cubicBezTo>
                    <a:pt x="43" y="81"/>
                    <a:pt x="41" y="78"/>
                    <a:pt x="40" y="75"/>
                  </a:cubicBezTo>
                  <a:cubicBezTo>
                    <a:pt x="41" y="71"/>
                    <a:pt x="43" y="68"/>
                    <a:pt x="44" y="64"/>
                  </a:cubicBezTo>
                  <a:cubicBezTo>
                    <a:pt x="45" y="62"/>
                    <a:pt x="46" y="61"/>
                    <a:pt x="47" y="60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2" y="72"/>
                    <a:pt x="51" y="74"/>
                    <a:pt x="51" y="76"/>
                  </a:cubicBezTo>
                  <a:cubicBezTo>
                    <a:pt x="51" y="81"/>
                    <a:pt x="55" y="84"/>
                    <a:pt x="59" y="84"/>
                  </a:cubicBezTo>
                  <a:cubicBezTo>
                    <a:pt x="64" y="84"/>
                    <a:pt x="68" y="81"/>
                    <a:pt x="68" y="76"/>
                  </a:cubicBezTo>
                  <a:cubicBezTo>
                    <a:pt x="68" y="74"/>
                    <a:pt x="67" y="72"/>
                    <a:pt x="66" y="71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3"/>
                    <a:pt x="87" y="32"/>
                    <a:pt x="86" y="31"/>
                  </a:cubicBezTo>
                  <a:cubicBezTo>
                    <a:pt x="78" y="27"/>
                    <a:pt x="69" y="24"/>
                    <a:pt x="59" y="24"/>
                  </a:cubicBezTo>
                  <a:cubicBezTo>
                    <a:pt x="51" y="24"/>
                    <a:pt x="43" y="26"/>
                    <a:pt x="35" y="3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4" y="1"/>
                    <a:pt x="14" y="3"/>
                    <a:pt x="14" y="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18" y="53"/>
                    <a:pt x="0" y="63"/>
                    <a:pt x="0" y="75"/>
                  </a:cubicBezTo>
                  <a:cubicBezTo>
                    <a:pt x="0" y="78"/>
                    <a:pt x="1" y="81"/>
                    <a:pt x="4" y="84"/>
                  </a:cubicBezTo>
                  <a:cubicBezTo>
                    <a:pt x="9" y="89"/>
                    <a:pt x="17" y="93"/>
                    <a:pt x="27" y="95"/>
                  </a:cubicBezTo>
                  <a:cubicBezTo>
                    <a:pt x="26" y="98"/>
                    <a:pt x="26" y="101"/>
                    <a:pt x="25" y="104"/>
                  </a:cubicBezTo>
                  <a:cubicBezTo>
                    <a:pt x="23" y="118"/>
                    <a:pt x="25" y="127"/>
                    <a:pt x="31" y="130"/>
                  </a:cubicBezTo>
                  <a:cubicBezTo>
                    <a:pt x="33" y="131"/>
                    <a:pt x="34" y="131"/>
                    <a:pt x="36" y="131"/>
                  </a:cubicBezTo>
                  <a:cubicBezTo>
                    <a:pt x="37" y="131"/>
                    <a:pt x="39" y="131"/>
                    <a:pt x="40" y="131"/>
                  </a:cubicBezTo>
                  <a:cubicBezTo>
                    <a:pt x="46" y="129"/>
                    <a:pt x="52" y="124"/>
                    <a:pt x="59" y="115"/>
                  </a:cubicBezTo>
                  <a:cubicBezTo>
                    <a:pt x="66" y="123"/>
                    <a:pt x="73" y="129"/>
                    <a:pt x="78" y="130"/>
                  </a:cubicBezTo>
                  <a:cubicBezTo>
                    <a:pt x="79" y="130"/>
                    <a:pt x="81" y="131"/>
                    <a:pt x="82" y="131"/>
                  </a:cubicBezTo>
                  <a:cubicBezTo>
                    <a:pt x="83" y="131"/>
                    <a:pt x="85" y="130"/>
                    <a:pt x="87" y="129"/>
                  </a:cubicBezTo>
                  <a:cubicBezTo>
                    <a:pt x="89" y="127"/>
                    <a:pt x="91" y="124"/>
                    <a:pt x="92" y="119"/>
                  </a:cubicBezTo>
                  <a:cubicBezTo>
                    <a:pt x="95" y="117"/>
                    <a:pt x="97" y="114"/>
                    <a:pt x="97" y="111"/>
                  </a:cubicBezTo>
                  <a:cubicBezTo>
                    <a:pt x="97" y="107"/>
                    <a:pt x="94" y="104"/>
                    <a:pt x="90" y="103"/>
                  </a:cubicBezTo>
                  <a:cubicBezTo>
                    <a:pt x="90" y="101"/>
                    <a:pt x="90" y="98"/>
                    <a:pt x="89" y="96"/>
                  </a:cubicBezTo>
                  <a:cubicBezTo>
                    <a:pt x="106" y="92"/>
                    <a:pt x="117" y="84"/>
                    <a:pt x="117" y="75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604" y="2731"/>
              <a:ext cx="762" cy="759"/>
            </a:xfrm>
            <a:custGeom>
              <a:avLst/>
              <a:gdLst>
                <a:gd name="T0" fmla="*/ 75 w 150"/>
                <a:gd name="T1" fmla="*/ 0 h 150"/>
                <a:gd name="T2" fmla="*/ 0 w 150"/>
                <a:gd name="T3" fmla="*/ 71 h 150"/>
                <a:gd name="T4" fmla="*/ 2 w 150"/>
                <a:gd name="T5" fmla="*/ 74 h 150"/>
                <a:gd name="T6" fmla="*/ 5 w 150"/>
                <a:gd name="T7" fmla="*/ 72 h 150"/>
                <a:gd name="T8" fmla="*/ 75 w 150"/>
                <a:gd name="T9" fmla="*/ 5 h 150"/>
                <a:gd name="T10" fmla="*/ 145 w 150"/>
                <a:gd name="T11" fmla="*/ 75 h 150"/>
                <a:gd name="T12" fmla="*/ 75 w 150"/>
                <a:gd name="T13" fmla="*/ 145 h 150"/>
                <a:gd name="T14" fmla="*/ 60 w 150"/>
                <a:gd name="T15" fmla="*/ 143 h 150"/>
                <a:gd name="T16" fmla="*/ 56 w 150"/>
                <a:gd name="T17" fmla="*/ 144 h 150"/>
                <a:gd name="T18" fmla="*/ 50 w 150"/>
                <a:gd name="T19" fmla="*/ 146 h 150"/>
                <a:gd name="T20" fmla="*/ 75 w 150"/>
                <a:gd name="T21" fmla="*/ 150 h 150"/>
                <a:gd name="T22" fmla="*/ 150 w 150"/>
                <a:gd name="T23" fmla="*/ 75 h 150"/>
                <a:gd name="T24" fmla="*/ 75 w 150"/>
                <a:gd name="T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35" y="0"/>
                    <a:pt x="2" y="31"/>
                    <a:pt x="0" y="71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4" y="74"/>
                    <a:pt x="5" y="73"/>
                    <a:pt x="5" y="72"/>
                  </a:cubicBezTo>
                  <a:cubicBezTo>
                    <a:pt x="7" y="34"/>
                    <a:pt x="38" y="5"/>
                    <a:pt x="75" y="5"/>
                  </a:cubicBezTo>
                  <a:cubicBezTo>
                    <a:pt x="113" y="5"/>
                    <a:pt x="145" y="37"/>
                    <a:pt x="145" y="75"/>
                  </a:cubicBezTo>
                  <a:cubicBezTo>
                    <a:pt x="145" y="114"/>
                    <a:pt x="113" y="145"/>
                    <a:pt x="75" y="145"/>
                  </a:cubicBezTo>
                  <a:cubicBezTo>
                    <a:pt x="70" y="145"/>
                    <a:pt x="65" y="144"/>
                    <a:pt x="60" y="143"/>
                  </a:cubicBezTo>
                  <a:cubicBezTo>
                    <a:pt x="59" y="144"/>
                    <a:pt x="57" y="144"/>
                    <a:pt x="56" y="144"/>
                  </a:cubicBezTo>
                  <a:cubicBezTo>
                    <a:pt x="54" y="145"/>
                    <a:pt x="52" y="145"/>
                    <a:pt x="50" y="146"/>
                  </a:cubicBezTo>
                  <a:cubicBezTo>
                    <a:pt x="58" y="149"/>
                    <a:pt x="66" y="150"/>
                    <a:pt x="75" y="150"/>
                  </a:cubicBezTo>
                  <a:cubicBezTo>
                    <a:pt x="116" y="150"/>
                    <a:pt x="150" y="117"/>
                    <a:pt x="150" y="75"/>
                  </a:cubicBezTo>
                  <a:cubicBezTo>
                    <a:pt x="150" y="34"/>
                    <a:pt x="116" y="0"/>
                    <a:pt x="75" y="0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909" y="2853"/>
              <a:ext cx="391" cy="566"/>
            </a:xfrm>
            <a:custGeom>
              <a:avLst/>
              <a:gdLst>
                <a:gd name="T0" fmla="*/ 51 w 77"/>
                <a:gd name="T1" fmla="*/ 60 h 112"/>
                <a:gd name="T2" fmla="*/ 48 w 77"/>
                <a:gd name="T3" fmla="*/ 48 h 112"/>
                <a:gd name="T4" fmla="*/ 71 w 77"/>
                <a:gd name="T5" fmla="*/ 61 h 112"/>
                <a:gd name="T6" fmla="*/ 41 w 77"/>
                <a:gd name="T7" fmla="*/ 32 h 112"/>
                <a:gd name="T8" fmla="*/ 41 w 77"/>
                <a:gd name="T9" fmla="*/ 5 h 112"/>
                <a:gd name="T10" fmla="*/ 50 w 77"/>
                <a:gd name="T11" fmla="*/ 23 h 112"/>
                <a:gd name="T12" fmla="*/ 41 w 77"/>
                <a:gd name="T13" fmla="*/ 32 h 112"/>
                <a:gd name="T14" fmla="*/ 40 w 77"/>
                <a:gd name="T15" fmla="*/ 45 h 112"/>
                <a:gd name="T16" fmla="*/ 38 w 77"/>
                <a:gd name="T17" fmla="*/ 39 h 112"/>
                <a:gd name="T18" fmla="*/ 43 w 77"/>
                <a:gd name="T19" fmla="*/ 41 h 112"/>
                <a:gd name="T20" fmla="*/ 21 w 77"/>
                <a:gd name="T21" fmla="*/ 52 h 112"/>
                <a:gd name="T22" fmla="*/ 6 w 77"/>
                <a:gd name="T23" fmla="*/ 57 h 112"/>
                <a:gd name="T24" fmla="*/ 26 w 77"/>
                <a:gd name="T25" fmla="*/ 44 h 112"/>
                <a:gd name="T26" fmla="*/ 21 w 77"/>
                <a:gd name="T27" fmla="*/ 52 h 112"/>
                <a:gd name="T28" fmla="*/ 75 w 77"/>
                <a:gd name="T29" fmla="*/ 57 h 112"/>
                <a:gd name="T30" fmla="*/ 49 w 77"/>
                <a:gd name="T31" fmla="*/ 42 h 112"/>
                <a:gd name="T32" fmla="*/ 45 w 77"/>
                <a:gd name="T33" fmla="*/ 36 h 112"/>
                <a:gd name="T34" fmla="*/ 54 w 77"/>
                <a:gd name="T35" fmla="*/ 26 h 112"/>
                <a:gd name="T36" fmla="*/ 49 w 77"/>
                <a:gd name="T37" fmla="*/ 4 h 112"/>
                <a:gd name="T38" fmla="*/ 45 w 77"/>
                <a:gd name="T39" fmla="*/ 0 h 112"/>
                <a:gd name="T40" fmla="*/ 37 w 77"/>
                <a:gd name="T41" fmla="*/ 1 h 112"/>
                <a:gd name="T42" fmla="*/ 36 w 77"/>
                <a:gd name="T43" fmla="*/ 20 h 112"/>
                <a:gd name="T44" fmla="*/ 36 w 77"/>
                <a:gd name="T45" fmla="*/ 35 h 112"/>
                <a:gd name="T46" fmla="*/ 27 w 77"/>
                <a:gd name="T47" fmla="*/ 39 h 112"/>
                <a:gd name="T48" fmla="*/ 15 w 77"/>
                <a:gd name="T49" fmla="*/ 38 h 112"/>
                <a:gd name="T50" fmla="*/ 2 w 77"/>
                <a:gd name="T51" fmla="*/ 54 h 112"/>
                <a:gd name="T52" fmla="*/ 4 w 77"/>
                <a:gd name="T53" fmla="*/ 63 h 112"/>
                <a:gd name="T54" fmla="*/ 7 w 77"/>
                <a:gd name="T55" fmla="*/ 65 h 112"/>
                <a:gd name="T56" fmla="*/ 23 w 77"/>
                <a:gd name="T57" fmla="*/ 56 h 112"/>
                <a:gd name="T58" fmla="*/ 37 w 77"/>
                <a:gd name="T59" fmla="*/ 50 h 112"/>
                <a:gd name="T60" fmla="*/ 40 w 77"/>
                <a:gd name="T61" fmla="*/ 112 h 112"/>
                <a:gd name="T62" fmla="*/ 42 w 77"/>
                <a:gd name="T63" fmla="*/ 109 h 112"/>
                <a:gd name="T64" fmla="*/ 43 w 77"/>
                <a:gd name="T65" fmla="*/ 50 h 112"/>
                <a:gd name="T66" fmla="*/ 46 w 77"/>
                <a:gd name="T67" fmla="*/ 62 h 112"/>
                <a:gd name="T68" fmla="*/ 68 w 77"/>
                <a:gd name="T69" fmla="*/ 69 h 112"/>
                <a:gd name="T70" fmla="*/ 70 w 77"/>
                <a:gd name="T71" fmla="*/ 69 h 112"/>
                <a:gd name="T72" fmla="*/ 76 w 77"/>
                <a:gd name="T73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12">
                  <a:moveTo>
                    <a:pt x="70" y="64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51" y="58"/>
                    <a:pt x="50" y="56"/>
                    <a:pt x="49" y="53"/>
                  </a:cubicBezTo>
                  <a:cubicBezTo>
                    <a:pt x="49" y="51"/>
                    <a:pt x="48" y="49"/>
                    <a:pt x="48" y="48"/>
                  </a:cubicBezTo>
                  <a:cubicBezTo>
                    <a:pt x="51" y="50"/>
                    <a:pt x="55" y="52"/>
                    <a:pt x="58" y="54"/>
                  </a:cubicBezTo>
                  <a:cubicBezTo>
                    <a:pt x="63" y="56"/>
                    <a:pt x="67" y="59"/>
                    <a:pt x="71" y="61"/>
                  </a:cubicBezTo>
                  <a:lnTo>
                    <a:pt x="70" y="64"/>
                  </a:lnTo>
                  <a:close/>
                  <a:moveTo>
                    <a:pt x="41" y="32"/>
                  </a:moveTo>
                  <a:cubicBezTo>
                    <a:pt x="41" y="28"/>
                    <a:pt x="41" y="24"/>
                    <a:pt x="41" y="20"/>
                  </a:cubicBezTo>
                  <a:cubicBezTo>
                    <a:pt x="41" y="15"/>
                    <a:pt x="41" y="10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9" y="24"/>
                    <a:pt x="47" y="26"/>
                    <a:pt x="45" y="28"/>
                  </a:cubicBezTo>
                  <a:cubicBezTo>
                    <a:pt x="44" y="30"/>
                    <a:pt x="42" y="31"/>
                    <a:pt x="41" y="32"/>
                  </a:cubicBezTo>
                  <a:moveTo>
                    <a:pt x="42" y="45"/>
                  </a:moveTo>
                  <a:cubicBezTo>
                    <a:pt x="41" y="45"/>
                    <a:pt x="41" y="45"/>
                    <a:pt x="40" y="45"/>
                  </a:cubicBezTo>
                  <a:cubicBezTo>
                    <a:pt x="39" y="45"/>
                    <a:pt x="38" y="45"/>
                    <a:pt x="37" y="44"/>
                  </a:cubicBezTo>
                  <a:cubicBezTo>
                    <a:pt x="36" y="42"/>
                    <a:pt x="37" y="40"/>
                    <a:pt x="38" y="39"/>
                  </a:cubicBezTo>
                  <a:cubicBezTo>
                    <a:pt x="39" y="39"/>
                    <a:pt x="39" y="39"/>
                    <a:pt x="40" y="39"/>
                  </a:cubicBezTo>
                  <a:cubicBezTo>
                    <a:pt x="41" y="39"/>
                    <a:pt x="42" y="40"/>
                    <a:pt x="43" y="41"/>
                  </a:cubicBezTo>
                  <a:cubicBezTo>
                    <a:pt x="44" y="42"/>
                    <a:pt x="43" y="44"/>
                    <a:pt x="42" y="45"/>
                  </a:cubicBezTo>
                  <a:moveTo>
                    <a:pt x="21" y="52"/>
                  </a:moveTo>
                  <a:cubicBezTo>
                    <a:pt x="16" y="54"/>
                    <a:pt x="12" y="57"/>
                    <a:pt x="8" y="59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3"/>
                    <a:pt x="23" y="44"/>
                    <a:pt x="26" y="44"/>
                  </a:cubicBezTo>
                  <a:cubicBezTo>
                    <a:pt x="28" y="45"/>
                    <a:pt x="30" y="45"/>
                    <a:pt x="31" y="46"/>
                  </a:cubicBezTo>
                  <a:cubicBezTo>
                    <a:pt x="28" y="48"/>
                    <a:pt x="24" y="50"/>
                    <a:pt x="21" y="52"/>
                  </a:cubicBezTo>
                  <a:moveTo>
                    <a:pt x="77" y="59"/>
                  </a:moveTo>
                  <a:cubicBezTo>
                    <a:pt x="76" y="58"/>
                    <a:pt x="76" y="57"/>
                    <a:pt x="75" y="57"/>
                  </a:cubicBezTo>
                  <a:cubicBezTo>
                    <a:pt x="71" y="55"/>
                    <a:pt x="66" y="52"/>
                    <a:pt x="61" y="49"/>
                  </a:cubicBezTo>
                  <a:cubicBezTo>
                    <a:pt x="57" y="47"/>
                    <a:pt x="52" y="44"/>
                    <a:pt x="49" y="42"/>
                  </a:cubicBezTo>
                  <a:cubicBezTo>
                    <a:pt x="48" y="41"/>
                    <a:pt x="48" y="39"/>
                    <a:pt x="47" y="38"/>
                  </a:cubicBezTo>
                  <a:cubicBezTo>
                    <a:pt x="47" y="37"/>
                    <a:pt x="46" y="36"/>
                    <a:pt x="45" y="36"/>
                  </a:cubicBezTo>
                  <a:cubicBezTo>
                    <a:pt x="46" y="35"/>
                    <a:pt x="48" y="33"/>
                    <a:pt x="49" y="32"/>
                  </a:cubicBezTo>
                  <a:cubicBezTo>
                    <a:pt x="51" y="30"/>
                    <a:pt x="54" y="27"/>
                    <a:pt x="54" y="26"/>
                  </a:cubicBezTo>
                  <a:cubicBezTo>
                    <a:pt x="55" y="25"/>
                    <a:pt x="56" y="24"/>
                    <a:pt x="55" y="22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9"/>
                    <a:pt x="36" y="15"/>
                    <a:pt x="36" y="20"/>
                  </a:cubicBezTo>
                  <a:cubicBezTo>
                    <a:pt x="36" y="25"/>
                    <a:pt x="36" y="31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6"/>
                    <a:pt x="32" y="38"/>
                    <a:pt x="32" y="40"/>
                  </a:cubicBezTo>
                  <a:cubicBezTo>
                    <a:pt x="30" y="40"/>
                    <a:pt x="29" y="39"/>
                    <a:pt x="27" y="39"/>
                  </a:cubicBezTo>
                  <a:cubicBezTo>
                    <a:pt x="24" y="38"/>
                    <a:pt x="21" y="37"/>
                    <a:pt x="19" y="37"/>
                  </a:cubicBezTo>
                  <a:cubicBezTo>
                    <a:pt x="18" y="37"/>
                    <a:pt x="16" y="37"/>
                    <a:pt x="15" y="38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5"/>
                    <a:pt x="0" y="57"/>
                    <a:pt x="1" y="59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4"/>
                    <a:pt x="5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65"/>
                    <a:pt x="9" y="65"/>
                    <a:pt x="10" y="64"/>
                  </a:cubicBezTo>
                  <a:cubicBezTo>
                    <a:pt x="14" y="62"/>
                    <a:pt x="19" y="59"/>
                    <a:pt x="23" y="56"/>
                  </a:cubicBezTo>
                  <a:cubicBezTo>
                    <a:pt x="28" y="54"/>
                    <a:pt x="32" y="51"/>
                    <a:pt x="35" y="49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10"/>
                    <a:pt x="38" y="112"/>
                    <a:pt x="40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1" y="112"/>
                    <a:pt x="42" y="110"/>
                    <a:pt x="42" y="109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3"/>
                    <a:pt x="44" y="55"/>
                  </a:cubicBezTo>
                  <a:cubicBezTo>
                    <a:pt x="45" y="58"/>
                    <a:pt x="46" y="61"/>
                    <a:pt x="46" y="62"/>
                  </a:cubicBezTo>
                  <a:cubicBezTo>
                    <a:pt x="47" y="63"/>
                    <a:pt x="48" y="65"/>
                    <a:pt x="49" y="65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2" y="69"/>
                    <a:pt x="73" y="68"/>
                    <a:pt x="74" y="67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62"/>
                    <a:pt x="77" y="61"/>
                    <a:pt x="77" y="59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691" y="2974"/>
              <a:ext cx="193" cy="101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28 w 38"/>
                <a:gd name="T5" fmla="*/ 0 h 20"/>
                <a:gd name="T6" fmla="*/ 3 w 38"/>
                <a:gd name="T7" fmla="*/ 0 h 20"/>
                <a:gd name="T8" fmla="*/ 0 w 38"/>
                <a:gd name="T9" fmla="*/ 3 h 20"/>
                <a:gd name="T10" fmla="*/ 3 w 38"/>
                <a:gd name="T11" fmla="*/ 5 h 20"/>
                <a:gd name="T12" fmla="*/ 28 w 38"/>
                <a:gd name="T13" fmla="*/ 5 h 20"/>
                <a:gd name="T14" fmla="*/ 29 w 38"/>
                <a:gd name="T15" fmla="*/ 5 h 20"/>
                <a:gd name="T16" fmla="*/ 33 w 38"/>
                <a:gd name="T17" fmla="*/ 10 h 20"/>
                <a:gd name="T18" fmla="*/ 28 w 38"/>
                <a:gd name="T19" fmla="*/ 14 h 20"/>
                <a:gd name="T20" fmla="*/ 24 w 38"/>
                <a:gd name="T21" fmla="*/ 10 h 20"/>
                <a:gd name="T22" fmla="*/ 21 w 38"/>
                <a:gd name="T23" fmla="*/ 7 h 20"/>
                <a:gd name="T24" fmla="*/ 18 w 38"/>
                <a:gd name="T25" fmla="*/ 10 h 20"/>
                <a:gd name="T26" fmla="*/ 28 w 38"/>
                <a:gd name="T27" fmla="*/ 20 h 20"/>
                <a:gd name="T28" fmla="*/ 38 w 38"/>
                <a:gd name="T29" fmla="*/ 10 h 20"/>
                <a:gd name="T30" fmla="*/ 29 w 3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28" y="5"/>
                    <a:pt x="2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5"/>
                    <a:pt x="33" y="7"/>
                    <a:pt x="33" y="10"/>
                  </a:cubicBezTo>
                  <a:cubicBezTo>
                    <a:pt x="33" y="12"/>
                    <a:pt x="31" y="14"/>
                    <a:pt x="28" y="14"/>
                  </a:cubicBezTo>
                  <a:cubicBezTo>
                    <a:pt x="26" y="14"/>
                    <a:pt x="24" y="12"/>
                    <a:pt x="24" y="10"/>
                  </a:cubicBezTo>
                  <a:cubicBezTo>
                    <a:pt x="24" y="8"/>
                    <a:pt x="23" y="7"/>
                    <a:pt x="21" y="7"/>
                  </a:cubicBezTo>
                  <a:cubicBezTo>
                    <a:pt x="20" y="7"/>
                    <a:pt x="18" y="8"/>
                    <a:pt x="18" y="10"/>
                  </a:cubicBezTo>
                  <a:cubicBezTo>
                    <a:pt x="18" y="15"/>
                    <a:pt x="23" y="20"/>
                    <a:pt x="28" y="20"/>
                  </a:cubicBezTo>
                  <a:cubicBezTo>
                    <a:pt x="34" y="20"/>
                    <a:pt x="38" y="15"/>
                    <a:pt x="38" y="10"/>
                  </a:cubicBezTo>
                  <a:cubicBezTo>
                    <a:pt x="38" y="4"/>
                    <a:pt x="34" y="0"/>
                    <a:pt x="29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716" y="2929"/>
              <a:ext cx="310" cy="96"/>
            </a:xfrm>
            <a:custGeom>
              <a:avLst/>
              <a:gdLst>
                <a:gd name="T0" fmla="*/ 3 w 61"/>
                <a:gd name="T1" fmla="*/ 5 h 19"/>
                <a:gd name="T2" fmla="*/ 51 w 61"/>
                <a:gd name="T3" fmla="*/ 5 h 19"/>
                <a:gd name="T4" fmla="*/ 51 w 61"/>
                <a:gd name="T5" fmla="*/ 5 h 19"/>
                <a:gd name="T6" fmla="*/ 56 w 61"/>
                <a:gd name="T7" fmla="*/ 9 h 19"/>
                <a:gd name="T8" fmla="*/ 51 w 61"/>
                <a:gd name="T9" fmla="*/ 14 h 19"/>
                <a:gd name="T10" fmla="*/ 46 w 61"/>
                <a:gd name="T11" fmla="*/ 9 h 19"/>
                <a:gd name="T12" fmla="*/ 44 w 61"/>
                <a:gd name="T13" fmla="*/ 7 h 19"/>
                <a:gd name="T14" fmla="*/ 41 w 61"/>
                <a:gd name="T15" fmla="*/ 9 h 19"/>
                <a:gd name="T16" fmla="*/ 51 w 61"/>
                <a:gd name="T17" fmla="*/ 19 h 19"/>
                <a:gd name="T18" fmla="*/ 61 w 61"/>
                <a:gd name="T19" fmla="*/ 9 h 19"/>
                <a:gd name="T20" fmla="*/ 51 w 61"/>
                <a:gd name="T21" fmla="*/ 0 h 19"/>
                <a:gd name="T22" fmla="*/ 51 w 61"/>
                <a:gd name="T23" fmla="*/ 0 h 19"/>
                <a:gd name="T24" fmla="*/ 51 w 61"/>
                <a:gd name="T25" fmla="*/ 0 h 19"/>
                <a:gd name="T26" fmla="*/ 3 w 61"/>
                <a:gd name="T27" fmla="*/ 0 h 19"/>
                <a:gd name="T28" fmla="*/ 0 w 61"/>
                <a:gd name="T29" fmla="*/ 2 h 19"/>
                <a:gd name="T30" fmla="*/ 3 w 61"/>
                <a:gd name="T3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9">
                  <a:moveTo>
                    <a:pt x="3" y="5"/>
                  </a:moveTo>
                  <a:cubicBezTo>
                    <a:pt x="4" y="5"/>
                    <a:pt x="50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4" y="5"/>
                    <a:pt x="56" y="7"/>
                    <a:pt x="56" y="9"/>
                  </a:cubicBezTo>
                  <a:cubicBezTo>
                    <a:pt x="56" y="12"/>
                    <a:pt x="53" y="14"/>
                    <a:pt x="51" y="14"/>
                  </a:cubicBezTo>
                  <a:cubicBezTo>
                    <a:pt x="48" y="14"/>
                    <a:pt x="46" y="12"/>
                    <a:pt x="46" y="9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5"/>
                    <a:pt x="45" y="19"/>
                    <a:pt x="51" y="19"/>
                  </a:cubicBezTo>
                  <a:cubicBezTo>
                    <a:pt x="56" y="19"/>
                    <a:pt x="61" y="15"/>
                    <a:pt x="61" y="9"/>
                  </a:cubicBezTo>
                  <a:cubicBezTo>
                    <a:pt x="61" y="4"/>
                    <a:pt x="57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762" y="2807"/>
              <a:ext cx="218" cy="96"/>
            </a:xfrm>
            <a:custGeom>
              <a:avLst/>
              <a:gdLst>
                <a:gd name="T0" fmla="*/ 2 w 43"/>
                <a:gd name="T1" fmla="*/ 19 h 19"/>
                <a:gd name="T2" fmla="*/ 33 w 43"/>
                <a:gd name="T3" fmla="*/ 19 h 19"/>
                <a:gd name="T4" fmla="*/ 33 w 43"/>
                <a:gd name="T5" fmla="*/ 19 h 19"/>
                <a:gd name="T6" fmla="*/ 33 w 43"/>
                <a:gd name="T7" fmla="*/ 19 h 19"/>
                <a:gd name="T8" fmla="*/ 43 w 43"/>
                <a:gd name="T9" fmla="*/ 10 h 19"/>
                <a:gd name="T10" fmla="*/ 33 w 43"/>
                <a:gd name="T11" fmla="*/ 0 h 19"/>
                <a:gd name="T12" fmla="*/ 23 w 43"/>
                <a:gd name="T13" fmla="*/ 10 h 19"/>
                <a:gd name="T14" fmla="*/ 26 w 43"/>
                <a:gd name="T15" fmla="*/ 12 h 19"/>
                <a:gd name="T16" fmla="*/ 29 w 43"/>
                <a:gd name="T17" fmla="*/ 10 h 19"/>
                <a:gd name="T18" fmla="*/ 33 w 43"/>
                <a:gd name="T19" fmla="*/ 5 h 19"/>
                <a:gd name="T20" fmla="*/ 38 w 43"/>
                <a:gd name="T21" fmla="*/ 10 h 19"/>
                <a:gd name="T22" fmla="*/ 33 w 43"/>
                <a:gd name="T23" fmla="*/ 14 h 19"/>
                <a:gd name="T24" fmla="*/ 33 w 43"/>
                <a:gd name="T25" fmla="*/ 14 h 19"/>
                <a:gd name="T26" fmla="*/ 2 w 43"/>
                <a:gd name="T27" fmla="*/ 14 h 19"/>
                <a:gd name="T28" fmla="*/ 0 w 43"/>
                <a:gd name="T29" fmla="*/ 17 h 19"/>
                <a:gd name="T30" fmla="*/ 2 w 43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19">
                  <a:moveTo>
                    <a:pt x="2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9"/>
                    <a:pt x="43" y="15"/>
                    <a:pt x="43" y="10"/>
                  </a:cubicBezTo>
                  <a:cubicBezTo>
                    <a:pt x="43" y="4"/>
                    <a:pt x="39" y="0"/>
                    <a:pt x="33" y="0"/>
                  </a:cubicBezTo>
                  <a:cubicBezTo>
                    <a:pt x="28" y="0"/>
                    <a:pt x="23" y="4"/>
                    <a:pt x="23" y="10"/>
                  </a:cubicBezTo>
                  <a:cubicBezTo>
                    <a:pt x="23" y="11"/>
                    <a:pt x="24" y="12"/>
                    <a:pt x="26" y="12"/>
                  </a:cubicBezTo>
                  <a:cubicBezTo>
                    <a:pt x="27" y="12"/>
                    <a:pt x="29" y="11"/>
                    <a:pt x="29" y="10"/>
                  </a:cubicBezTo>
                  <a:cubicBezTo>
                    <a:pt x="29" y="7"/>
                    <a:pt x="31" y="5"/>
                    <a:pt x="33" y="5"/>
                  </a:cubicBezTo>
                  <a:cubicBezTo>
                    <a:pt x="36" y="5"/>
                    <a:pt x="38" y="7"/>
                    <a:pt x="38" y="10"/>
                  </a:cubicBezTo>
                  <a:cubicBezTo>
                    <a:pt x="38" y="12"/>
                    <a:pt x="36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Freeform 60"/>
            <p:cNvSpPr>
              <a:spLocks noEditPoints="1"/>
            </p:cNvSpPr>
            <p:nvPr/>
          </p:nvSpPr>
          <p:spPr bwMode="auto">
            <a:xfrm>
              <a:off x="599" y="3156"/>
              <a:ext cx="468" cy="339"/>
            </a:xfrm>
            <a:custGeom>
              <a:avLst/>
              <a:gdLst>
                <a:gd name="T0" fmla="*/ 79 w 92"/>
                <a:gd name="T1" fmla="*/ 43 h 67"/>
                <a:gd name="T2" fmla="*/ 83 w 92"/>
                <a:gd name="T3" fmla="*/ 42 h 67"/>
                <a:gd name="T4" fmla="*/ 78 w 92"/>
                <a:gd name="T5" fmla="*/ 37 h 67"/>
                <a:gd name="T6" fmla="*/ 75 w 92"/>
                <a:gd name="T7" fmla="*/ 30 h 67"/>
                <a:gd name="T8" fmla="*/ 80 w 92"/>
                <a:gd name="T9" fmla="*/ 35 h 67"/>
                <a:gd name="T10" fmla="*/ 74 w 92"/>
                <a:gd name="T11" fmla="*/ 50 h 67"/>
                <a:gd name="T12" fmla="*/ 69 w 92"/>
                <a:gd name="T13" fmla="*/ 43 h 67"/>
                <a:gd name="T14" fmla="*/ 77 w 92"/>
                <a:gd name="T15" fmla="*/ 47 h 67"/>
                <a:gd name="T16" fmla="*/ 65 w 92"/>
                <a:gd name="T17" fmla="*/ 35 h 67"/>
                <a:gd name="T18" fmla="*/ 69 w 92"/>
                <a:gd name="T19" fmla="*/ 32 h 67"/>
                <a:gd name="T20" fmla="*/ 68 w 92"/>
                <a:gd name="T21" fmla="*/ 37 h 67"/>
                <a:gd name="T22" fmla="*/ 57 w 92"/>
                <a:gd name="T23" fmla="*/ 45 h 67"/>
                <a:gd name="T24" fmla="*/ 65 w 92"/>
                <a:gd name="T25" fmla="*/ 45 h 67"/>
                <a:gd name="T26" fmla="*/ 63 w 92"/>
                <a:gd name="T27" fmla="*/ 51 h 67"/>
                <a:gd name="T28" fmla="*/ 51 w 92"/>
                <a:gd name="T29" fmla="*/ 31 h 67"/>
                <a:gd name="T30" fmla="*/ 59 w 92"/>
                <a:gd name="T31" fmla="*/ 34 h 67"/>
                <a:gd name="T32" fmla="*/ 56 w 92"/>
                <a:gd name="T33" fmla="*/ 37 h 67"/>
                <a:gd name="T34" fmla="*/ 44 w 92"/>
                <a:gd name="T35" fmla="*/ 47 h 67"/>
                <a:gd name="T36" fmla="*/ 53 w 92"/>
                <a:gd name="T37" fmla="*/ 46 h 67"/>
                <a:gd name="T38" fmla="*/ 40 w 92"/>
                <a:gd name="T39" fmla="*/ 36 h 67"/>
                <a:gd name="T40" fmla="*/ 46 w 92"/>
                <a:gd name="T41" fmla="*/ 31 h 67"/>
                <a:gd name="T42" fmla="*/ 40 w 92"/>
                <a:gd name="T43" fmla="*/ 36 h 67"/>
                <a:gd name="T44" fmla="*/ 37 w 92"/>
                <a:gd name="T45" fmla="*/ 56 h 67"/>
                <a:gd name="T46" fmla="*/ 27 w 92"/>
                <a:gd name="T47" fmla="*/ 48 h 67"/>
                <a:gd name="T48" fmla="*/ 40 w 92"/>
                <a:gd name="T49" fmla="*/ 51 h 67"/>
                <a:gd name="T50" fmla="*/ 20 w 92"/>
                <a:gd name="T51" fmla="*/ 31 h 67"/>
                <a:gd name="T52" fmla="*/ 28 w 92"/>
                <a:gd name="T53" fmla="*/ 26 h 67"/>
                <a:gd name="T54" fmla="*/ 30 w 92"/>
                <a:gd name="T55" fmla="*/ 37 h 67"/>
                <a:gd name="T56" fmla="*/ 14 w 92"/>
                <a:gd name="T57" fmla="*/ 15 h 67"/>
                <a:gd name="T58" fmla="*/ 20 w 92"/>
                <a:gd name="T59" fmla="*/ 10 h 67"/>
                <a:gd name="T60" fmla="*/ 25 w 92"/>
                <a:gd name="T61" fmla="*/ 20 h 67"/>
                <a:gd name="T62" fmla="*/ 32 w 92"/>
                <a:gd name="T63" fmla="*/ 12 h 67"/>
                <a:gd name="T64" fmla="*/ 41 w 92"/>
                <a:gd name="T65" fmla="*/ 20 h 67"/>
                <a:gd name="T66" fmla="*/ 30 w 92"/>
                <a:gd name="T67" fmla="*/ 16 h 67"/>
                <a:gd name="T68" fmla="*/ 47 w 92"/>
                <a:gd name="T69" fmla="*/ 15 h 67"/>
                <a:gd name="T70" fmla="*/ 52 w 92"/>
                <a:gd name="T71" fmla="*/ 24 h 67"/>
                <a:gd name="T72" fmla="*/ 45 w 92"/>
                <a:gd name="T73" fmla="*/ 18 h 67"/>
                <a:gd name="T74" fmla="*/ 61 w 92"/>
                <a:gd name="T75" fmla="*/ 18 h 67"/>
                <a:gd name="T76" fmla="*/ 63 w 92"/>
                <a:gd name="T77" fmla="*/ 25 h 67"/>
                <a:gd name="T78" fmla="*/ 57 w 92"/>
                <a:gd name="T79" fmla="*/ 19 h 67"/>
                <a:gd name="T80" fmla="*/ 71 w 92"/>
                <a:gd name="T81" fmla="*/ 20 h 67"/>
                <a:gd name="T82" fmla="*/ 72 w 92"/>
                <a:gd name="T83" fmla="*/ 26 h 67"/>
                <a:gd name="T84" fmla="*/ 69 w 92"/>
                <a:gd name="T85" fmla="*/ 19 h 67"/>
                <a:gd name="T86" fmla="*/ 78 w 92"/>
                <a:gd name="T87" fmla="*/ 23 h 67"/>
                <a:gd name="T88" fmla="*/ 65 w 92"/>
                <a:gd name="T89" fmla="*/ 15 h 67"/>
                <a:gd name="T90" fmla="*/ 20 w 92"/>
                <a:gd name="T91" fmla="*/ 4 h 67"/>
                <a:gd name="T92" fmla="*/ 2 w 92"/>
                <a:gd name="T93" fmla="*/ 1 h 67"/>
                <a:gd name="T94" fmla="*/ 2 w 92"/>
                <a:gd name="T95" fmla="*/ 8 h 67"/>
                <a:gd name="T96" fmla="*/ 5 w 92"/>
                <a:gd name="T97" fmla="*/ 17 h 67"/>
                <a:gd name="T98" fmla="*/ 8 w 92"/>
                <a:gd name="T99" fmla="*/ 26 h 67"/>
                <a:gd name="T100" fmla="*/ 13 w 92"/>
                <a:gd name="T101" fmla="*/ 38 h 67"/>
                <a:gd name="T102" fmla="*/ 17 w 92"/>
                <a:gd name="T103" fmla="*/ 49 h 67"/>
                <a:gd name="T104" fmla="*/ 21 w 92"/>
                <a:gd name="T105" fmla="*/ 61 h 67"/>
                <a:gd name="T106" fmla="*/ 41 w 92"/>
                <a:gd name="T107" fmla="*/ 64 h 67"/>
                <a:gd name="T108" fmla="*/ 57 w 92"/>
                <a:gd name="T109" fmla="*/ 60 h 67"/>
                <a:gd name="T110" fmla="*/ 70 w 92"/>
                <a:gd name="T111" fmla="*/ 57 h 67"/>
                <a:gd name="T112" fmla="*/ 91 w 92"/>
                <a:gd name="T11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67">
                  <a:moveTo>
                    <a:pt x="85" y="49"/>
                  </a:moveTo>
                  <a:cubicBezTo>
                    <a:pt x="84" y="49"/>
                    <a:pt x="84" y="49"/>
                    <a:pt x="83" y="49"/>
                  </a:cubicBezTo>
                  <a:cubicBezTo>
                    <a:pt x="81" y="47"/>
                    <a:pt x="79" y="45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9" y="41"/>
                    <a:pt x="80" y="41"/>
                    <a:pt x="81" y="41"/>
                  </a:cubicBezTo>
                  <a:cubicBezTo>
                    <a:pt x="82" y="41"/>
                    <a:pt x="82" y="42"/>
                    <a:pt x="83" y="42"/>
                  </a:cubicBezTo>
                  <a:cubicBezTo>
                    <a:pt x="84" y="43"/>
                    <a:pt x="85" y="45"/>
                    <a:pt x="85" y="47"/>
                  </a:cubicBezTo>
                  <a:cubicBezTo>
                    <a:pt x="85" y="47"/>
                    <a:pt x="85" y="48"/>
                    <a:pt x="85" y="49"/>
                  </a:cubicBezTo>
                  <a:moveTo>
                    <a:pt x="78" y="37"/>
                  </a:moveTo>
                  <a:cubicBezTo>
                    <a:pt x="76" y="37"/>
                    <a:pt x="76" y="36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30"/>
                    <a:pt x="74" y="29"/>
                    <a:pt x="75" y="30"/>
                  </a:cubicBezTo>
                  <a:cubicBezTo>
                    <a:pt x="76" y="30"/>
                    <a:pt x="77" y="30"/>
                    <a:pt x="77" y="31"/>
                  </a:cubicBezTo>
                  <a:cubicBezTo>
                    <a:pt x="78" y="32"/>
                    <a:pt x="79" y="33"/>
                    <a:pt x="79" y="35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0" y="37"/>
                    <a:pt x="79" y="37"/>
                    <a:pt x="78" y="37"/>
                  </a:cubicBezTo>
                  <a:moveTo>
                    <a:pt x="77" y="48"/>
                  </a:moveTo>
                  <a:cubicBezTo>
                    <a:pt x="76" y="50"/>
                    <a:pt x="76" y="50"/>
                    <a:pt x="74" y="50"/>
                  </a:cubicBezTo>
                  <a:cubicBezTo>
                    <a:pt x="73" y="50"/>
                    <a:pt x="72" y="49"/>
                    <a:pt x="71" y="48"/>
                  </a:cubicBezTo>
                  <a:cubicBezTo>
                    <a:pt x="70" y="47"/>
                    <a:pt x="70" y="46"/>
                    <a:pt x="69" y="44"/>
                  </a:cubicBezTo>
                  <a:cubicBezTo>
                    <a:pt x="69" y="44"/>
                    <a:pt x="69" y="43"/>
                    <a:pt x="69" y="43"/>
                  </a:cubicBezTo>
                  <a:cubicBezTo>
                    <a:pt x="69" y="42"/>
                    <a:pt x="70" y="41"/>
                    <a:pt x="71" y="41"/>
                  </a:cubicBezTo>
                  <a:cubicBezTo>
                    <a:pt x="72" y="41"/>
                    <a:pt x="73" y="42"/>
                    <a:pt x="74" y="43"/>
                  </a:cubicBezTo>
                  <a:cubicBezTo>
                    <a:pt x="75" y="44"/>
                    <a:pt x="76" y="45"/>
                    <a:pt x="77" y="47"/>
                  </a:cubicBezTo>
                  <a:cubicBezTo>
                    <a:pt x="77" y="48"/>
                    <a:pt x="77" y="48"/>
                    <a:pt x="77" y="48"/>
                  </a:cubicBezTo>
                  <a:moveTo>
                    <a:pt x="68" y="37"/>
                  </a:moveTo>
                  <a:cubicBezTo>
                    <a:pt x="67" y="37"/>
                    <a:pt x="66" y="36"/>
                    <a:pt x="65" y="35"/>
                  </a:cubicBezTo>
                  <a:cubicBezTo>
                    <a:pt x="64" y="34"/>
                    <a:pt x="63" y="33"/>
                    <a:pt x="63" y="31"/>
                  </a:cubicBezTo>
                  <a:cubicBezTo>
                    <a:pt x="63" y="29"/>
                    <a:pt x="64" y="28"/>
                    <a:pt x="65" y="29"/>
                  </a:cubicBezTo>
                  <a:cubicBezTo>
                    <a:pt x="67" y="29"/>
                    <a:pt x="68" y="30"/>
                    <a:pt x="69" y="32"/>
                  </a:cubicBezTo>
                  <a:cubicBezTo>
                    <a:pt x="70" y="32"/>
                    <a:pt x="70" y="33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7"/>
                    <a:pt x="70" y="37"/>
                    <a:pt x="68" y="37"/>
                  </a:cubicBezTo>
                  <a:moveTo>
                    <a:pt x="63" y="51"/>
                  </a:moveTo>
                  <a:cubicBezTo>
                    <a:pt x="61" y="51"/>
                    <a:pt x="60" y="50"/>
                    <a:pt x="59" y="48"/>
                  </a:cubicBezTo>
                  <a:cubicBezTo>
                    <a:pt x="58" y="47"/>
                    <a:pt x="57" y="46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2"/>
                    <a:pt x="59" y="41"/>
                    <a:pt x="60" y="42"/>
                  </a:cubicBezTo>
                  <a:cubicBezTo>
                    <a:pt x="62" y="42"/>
                    <a:pt x="64" y="43"/>
                    <a:pt x="65" y="45"/>
                  </a:cubicBezTo>
                  <a:cubicBezTo>
                    <a:pt x="65" y="46"/>
                    <a:pt x="66" y="47"/>
                    <a:pt x="66" y="48"/>
                  </a:cubicBezTo>
                  <a:cubicBezTo>
                    <a:pt x="66" y="48"/>
                    <a:pt x="66" y="48"/>
                    <a:pt x="66" y="49"/>
                  </a:cubicBezTo>
                  <a:cubicBezTo>
                    <a:pt x="66" y="51"/>
                    <a:pt x="65" y="52"/>
                    <a:pt x="63" y="51"/>
                  </a:cubicBezTo>
                  <a:moveTo>
                    <a:pt x="56" y="37"/>
                  </a:moveTo>
                  <a:cubicBezTo>
                    <a:pt x="54" y="36"/>
                    <a:pt x="52" y="34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29"/>
                    <a:pt x="52" y="28"/>
                    <a:pt x="53" y="28"/>
                  </a:cubicBezTo>
                  <a:cubicBezTo>
                    <a:pt x="55" y="28"/>
                    <a:pt x="56" y="29"/>
                    <a:pt x="57" y="30"/>
                  </a:cubicBezTo>
                  <a:cubicBezTo>
                    <a:pt x="58" y="31"/>
                    <a:pt x="59" y="32"/>
                    <a:pt x="59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9" y="36"/>
                    <a:pt x="59" y="37"/>
                    <a:pt x="58" y="37"/>
                  </a:cubicBezTo>
                  <a:cubicBezTo>
                    <a:pt x="57" y="37"/>
                    <a:pt x="57" y="37"/>
                    <a:pt x="56" y="37"/>
                  </a:cubicBezTo>
                  <a:moveTo>
                    <a:pt x="51" y="53"/>
                  </a:moveTo>
                  <a:cubicBezTo>
                    <a:pt x="50" y="53"/>
                    <a:pt x="49" y="53"/>
                    <a:pt x="49" y="53"/>
                  </a:cubicBezTo>
                  <a:cubicBezTo>
                    <a:pt x="46" y="52"/>
                    <a:pt x="44" y="50"/>
                    <a:pt x="44" y="47"/>
                  </a:cubicBezTo>
                  <a:cubicBezTo>
                    <a:pt x="44" y="46"/>
                    <a:pt x="44" y="45"/>
                    <a:pt x="44" y="44"/>
                  </a:cubicBezTo>
                  <a:cubicBezTo>
                    <a:pt x="44" y="43"/>
                    <a:pt x="46" y="42"/>
                    <a:pt x="47" y="42"/>
                  </a:cubicBezTo>
                  <a:cubicBezTo>
                    <a:pt x="49" y="42"/>
                    <a:pt x="51" y="44"/>
                    <a:pt x="53" y="46"/>
                  </a:cubicBezTo>
                  <a:cubicBezTo>
                    <a:pt x="53" y="47"/>
                    <a:pt x="54" y="48"/>
                    <a:pt x="54" y="49"/>
                  </a:cubicBezTo>
                  <a:cubicBezTo>
                    <a:pt x="54" y="52"/>
                    <a:pt x="53" y="53"/>
                    <a:pt x="51" y="53"/>
                  </a:cubicBezTo>
                  <a:moveTo>
                    <a:pt x="40" y="36"/>
                  </a:moveTo>
                  <a:cubicBezTo>
                    <a:pt x="39" y="34"/>
                    <a:pt x="37" y="33"/>
                    <a:pt x="37" y="31"/>
                  </a:cubicBezTo>
                  <a:cubicBezTo>
                    <a:pt x="36" y="28"/>
                    <a:pt x="38" y="27"/>
                    <a:pt x="40" y="27"/>
                  </a:cubicBezTo>
                  <a:cubicBezTo>
                    <a:pt x="43" y="27"/>
                    <a:pt x="44" y="29"/>
                    <a:pt x="46" y="31"/>
                  </a:cubicBezTo>
                  <a:cubicBezTo>
                    <a:pt x="47" y="32"/>
                    <a:pt x="47" y="33"/>
                    <a:pt x="47" y="34"/>
                  </a:cubicBezTo>
                  <a:cubicBezTo>
                    <a:pt x="47" y="36"/>
                    <a:pt x="46" y="37"/>
                    <a:pt x="44" y="37"/>
                  </a:cubicBezTo>
                  <a:cubicBezTo>
                    <a:pt x="43" y="37"/>
                    <a:pt x="42" y="37"/>
                    <a:pt x="40" y="36"/>
                  </a:cubicBezTo>
                  <a:moveTo>
                    <a:pt x="40" y="53"/>
                  </a:moveTo>
                  <a:cubicBezTo>
                    <a:pt x="39" y="54"/>
                    <a:pt x="38" y="55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3" y="55"/>
                    <a:pt x="31" y="54"/>
                  </a:cubicBezTo>
                  <a:cubicBezTo>
                    <a:pt x="29" y="53"/>
                    <a:pt x="28" y="51"/>
                    <a:pt x="27" y="49"/>
                  </a:cubicBezTo>
                  <a:cubicBezTo>
                    <a:pt x="27" y="49"/>
                    <a:pt x="27" y="48"/>
                    <a:pt x="27" y="48"/>
                  </a:cubicBezTo>
                  <a:cubicBezTo>
                    <a:pt x="27" y="45"/>
                    <a:pt x="29" y="43"/>
                    <a:pt x="32" y="43"/>
                  </a:cubicBezTo>
                  <a:cubicBezTo>
                    <a:pt x="35" y="43"/>
                    <a:pt x="39" y="46"/>
                    <a:pt x="40" y="49"/>
                  </a:cubicBezTo>
                  <a:cubicBezTo>
                    <a:pt x="40" y="50"/>
                    <a:pt x="40" y="51"/>
                    <a:pt x="40" y="51"/>
                  </a:cubicBezTo>
                  <a:cubicBezTo>
                    <a:pt x="40" y="52"/>
                    <a:pt x="40" y="53"/>
                    <a:pt x="40" y="53"/>
                  </a:cubicBezTo>
                  <a:moveTo>
                    <a:pt x="25" y="36"/>
                  </a:moveTo>
                  <a:cubicBezTo>
                    <a:pt x="23" y="35"/>
                    <a:pt x="21" y="33"/>
                    <a:pt x="20" y="31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7"/>
                    <a:pt x="21" y="26"/>
                    <a:pt x="23" y="26"/>
                  </a:cubicBezTo>
                  <a:cubicBezTo>
                    <a:pt x="24" y="25"/>
                    <a:pt x="26" y="26"/>
                    <a:pt x="28" y="26"/>
                  </a:cubicBezTo>
                  <a:cubicBezTo>
                    <a:pt x="30" y="28"/>
                    <a:pt x="32" y="29"/>
                    <a:pt x="33" y="32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2" y="36"/>
                    <a:pt x="31" y="37"/>
                    <a:pt x="30" y="37"/>
                  </a:cubicBezTo>
                  <a:cubicBezTo>
                    <a:pt x="28" y="37"/>
                    <a:pt x="26" y="37"/>
                    <a:pt x="25" y="36"/>
                  </a:cubicBezTo>
                  <a:moveTo>
                    <a:pt x="19" y="19"/>
                  </a:moveTo>
                  <a:cubicBezTo>
                    <a:pt x="17" y="18"/>
                    <a:pt x="15" y="17"/>
                    <a:pt x="14" y="15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7" y="9"/>
                    <a:pt x="18" y="9"/>
                    <a:pt x="20" y="10"/>
                  </a:cubicBezTo>
                  <a:cubicBezTo>
                    <a:pt x="22" y="11"/>
                    <a:pt x="24" y="13"/>
                    <a:pt x="26" y="15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20"/>
                    <a:pt x="19" y="19"/>
                  </a:cubicBezTo>
                  <a:moveTo>
                    <a:pt x="32" y="12"/>
                  </a:moveTo>
                  <a:cubicBezTo>
                    <a:pt x="33" y="12"/>
                    <a:pt x="34" y="13"/>
                    <a:pt x="35" y="13"/>
                  </a:cubicBezTo>
                  <a:cubicBezTo>
                    <a:pt x="38" y="14"/>
                    <a:pt x="40" y="16"/>
                    <a:pt x="41" y="18"/>
                  </a:cubicBezTo>
                  <a:cubicBezTo>
                    <a:pt x="41" y="19"/>
                    <a:pt x="41" y="19"/>
                    <a:pt x="41" y="20"/>
                  </a:cubicBezTo>
                  <a:cubicBezTo>
                    <a:pt x="41" y="21"/>
                    <a:pt x="40" y="22"/>
                    <a:pt x="38" y="22"/>
                  </a:cubicBezTo>
                  <a:cubicBezTo>
                    <a:pt x="37" y="22"/>
                    <a:pt x="36" y="22"/>
                    <a:pt x="35" y="21"/>
                  </a:cubicBezTo>
                  <a:cubicBezTo>
                    <a:pt x="33" y="20"/>
                    <a:pt x="31" y="18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31" y="13"/>
                    <a:pt x="32" y="12"/>
                  </a:cubicBezTo>
                  <a:moveTo>
                    <a:pt x="47" y="15"/>
                  </a:moveTo>
                  <a:cubicBezTo>
                    <a:pt x="49" y="15"/>
                    <a:pt x="50" y="17"/>
                    <a:pt x="52" y="18"/>
                  </a:cubicBezTo>
                  <a:cubicBezTo>
                    <a:pt x="53" y="19"/>
                    <a:pt x="53" y="20"/>
                    <a:pt x="53" y="21"/>
                  </a:cubicBezTo>
                  <a:cubicBezTo>
                    <a:pt x="54" y="23"/>
                    <a:pt x="53" y="24"/>
                    <a:pt x="52" y="24"/>
                  </a:cubicBezTo>
                  <a:cubicBezTo>
                    <a:pt x="50" y="24"/>
                    <a:pt x="49" y="23"/>
                    <a:pt x="49" y="23"/>
                  </a:cubicBezTo>
                  <a:cubicBezTo>
                    <a:pt x="47" y="21"/>
                    <a:pt x="45" y="20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6"/>
                    <a:pt x="45" y="15"/>
                    <a:pt x="47" y="15"/>
                  </a:cubicBezTo>
                  <a:moveTo>
                    <a:pt x="59" y="17"/>
                  </a:moveTo>
                  <a:cubicBezTo>
                    <a:pt x="60" y="17"/>
                    <a:pt x="60" y="18"/>
                    <a:pt x="61" y="18"/>
                  </a:cubicBezTo>
                  <a:cubicBezTo>
                    <a:pt x="63" y="19"/>
                    <a:pt x="64" y="21"/>
                    <a:pt x="64" y="22"/>
                  </a:cubicBezTo>
                  <a:cubicBezTo>
                    <a:pt x="64" y="23"/>
                    <a:pt x="65" y="23"/>
                    <a:pt x="65" y="23"/>
                  </a:cubicBezTo>
                  <a:cubicBezTo>
                    <a:pt x="65" y="24"/>
                    <a:pt x="64" y="25"/>
                    <a:pt x="63" y="25"/>
                  </a:cubicBezTo>
                  <a:cubicBezTo>
                    <a:pt x="62" y="25"/>
                    <a:pt x="62" y="25"/>
                    <a:pt x="61" y="24"/>
                  </a:cubicBezTo>
                  <a:cubicBezTo>
                    <a:pt x="59" y="23"/>
                    <a:pt x="58" y="22"/>
                    <a:pt x="57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8"/>
                    <a:pt x="58" y="17"/>
                    <a:pt x="59" y="17"/>
                  </a:cubicBezTo>
                  <a:moveTo>
                    <a:pt x="69" y="19"/>
                  </a:moveTo>
                  <a:cubicBezTo>
                    <a:pt x="70" y="19"/>
                    <a:pt x="70" y="19"/>
                    <a:pt x="71" y="20"/>
                  </a:cubicBezTo>
                  <a:cubicBezTo>
                    <a:pt x="72" y="21"/>
                    <a:pt x="73" y="22"/>
                    <a:pt x="74" y="24"/>
                  </a:cubicBezTo>
                  <a:cubicBezTo>
                    <a:pt x="74" y="25"/>
                    <a:pt x="74" y="25"/>
                    <a:pt x="74" y="26"/>
                  </a:cubicBezTo>
                  <a:cubicBezTo>
                    <a:pt x="73" y="26"/>
                    <a:pt x="73" y="26"/>
                    <a:pt x="72" y="26"/>
                  </a:cubicBezTo>
                  <a:cubicBezTo>
                    <a:pt x="71" y="25"/>
                    <a:pt x="70" y="24"/>
                    <a:pt x="69" y="23"/>
                  </a:cubicBezTo>
                  <a:cubicBezTo>
                    <a:pt x="68" y="22"/>
                    <a:pt x="68" y="21"/>
                    <a:pt x="68" y="20"/>
                  </a:cubicBezTo>
                  <a:cubicBezTo>
                    <a:pt x="67" y="19"/>
                    <a:pt x="68" y="19"/>
                    <a:pt x="69" y="19"/>
                  </a:cubicBezTo>
                  <a:moveTo>
                    <a:pt x="91" y="48"/>
                  </a:moveTo>
                  <a:cubicBezTo>
                    <a:pt x="89" y="45"/>
                    <a:pt x="88" y="42"/>
                    <a:pt x="86" y="39"/>
                  </a:cubicBezTo>
                  <a:cubicBezTo>
                    <a:pt x="83" y="33"/>
                    <a:pt x="80" y="28"/>
                    <a:pt x="78" y="23"/>
                  </a:cubicBezTo>
                  <a:cubicBezTo>
                    <a:pt x="77" y="21"/>
                    <a:pt x="76" y="20"/>
                    <a:pt x="75" y="19"/>
                  </a:cubicBezTo>
                  <a:cubicBezTo>
                    <a:pt x="74" y="18"/>
                    <a:pt x="73" y="17"/>
                    <a:pt x="72" y="17"/>
                  </a:cubicBezTo>
                  <a:cubicBezTo>
                    <a:pt x="70" y="16"/>
                    <a:pt x="67" y="15"/>
                    <a:pt x="65" y="15"/>
                  </a:cubicBezTo>
                  <a:cubicBezTo>
                    <a:pt x="62" y="14"/>
                    <a:pt x="59" y="13"/>
                    <a:pt x="56" y="13"/>
                  </a:cubicBezTo>
                  <a:cubicBezTo>
                    <a:pt x="50" y="11"/>
                    <a:pt x="45" y="10"/>
                    <a:pt x="39" y="8"/>
                  </a:cubicBezTo>
                  <a:cubicBezTo>
                    <a:pt x="32" y="7"/>
                    <a:pt x="26" y="5"/>
                    <a:pt x="20" y="4"/>
                  </a:cubicBezTo>
                  <a:cubicBezTo>
                    <a:pt x="16" y="3"/>
                    <a:pt x="13" y="2"/>
                    <a:pt x="9" y="1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5" y="18"/>
                    <a:pt x="6" y="19"/>
                    <a:pt x="6" y="20"/>
                  </a:cubicBezTo>
                  <a:cubicBezTo>
                    <a:pt x="7" y="21"/>
                    <a:pt x="7" y="22"/>
                    <a:pt x="7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9" y="27"/>
                    <a:pt x="9" y="29"/>
                    <a:pt x="10" y="30"/>
                  </a:cubicBezTo>
                  <a:cubicBezTo>
                    <a:pt x="10" y="32"/>
                    <a:pt x="11" y="33"/>
                    <a:pt x="11" y="34"/>
                  </a:cubicBezTo>
                  <a:cubicBezTo>
                    <a:pt x="12" y="35"/>
                    <a:pt x="12" y="37"/>
                    <a:pt x="13" y="38"/>
                  </a:cubicBezTo>
                  <a:cubicBezTo>
                    <a:pt x="13" y="39"/>
                    <a:pt x="14" y="41"/>
                    <a:pt x="14" y="42"/>
                  </a:cubicBezTo>
                  <a:cubicBezTo>
                    <a:pt x="15" y="43"/>
                    <a:pt x="15" y="44"/>
                    <a:pt x="15" y="46"/>
                  </a:cubicBezTo>
                  <a:cubicBezTo>
                    <a:pt x="16" y="47"/>
                    <a:pt x="16" y="48"/>
                    <a:pt x="17" y="49"/>
                  </a:cubicBezTo>
                  <a:cubicBezTo>
                    <a:pt x="17" y="50"/>
                    <a:pt x="18" y="52"/>
                    <a:pt x="18" y="53"/>
                  </a:cubicBezTo>
                  <a:cubicBezTo>
                    <a:pt x="19" y="54"/>
                    <a:pt x="19" y="55"/>
                    <a:pt x="19" y="56"/>
                  </a:cubicBezTo>
                  <a:cubicBezTo>
                    <a:pt x="20" y="58"/>
                    <a:pt x="20" y="59"/>
                    <a:pt x="21" y="61"/>
                  </a:cubicBezTo>
                  <a:cubicBezTo>
                    <a:pt x="22" y="62"/>
                    <a:pt x="23" y="64"/>
                    <a:pt x="25" y="65"/>
                  </a:cubicBezTo>
                  <a:cubicBezTo>
                    <a:pt x="28" y="67"/>
                    <a:pt x="30" y="67"/>
                    <a:pt x="33" y="66"/>
                  </a:cubicBezTo>
                  <a:cubicBezTo>
                    <a:pt x="36" y="65"/>
                    <a:pt x="38" y="65"/>
                    <a:pt x="41" y="64"/>
                  </a:cubicBezTo>
                  <a:cubicBezTo>
                    <a:pt x="44" y="64"/>
                    <a:pt x="47" y="63"/>
                    <a:pt x="50" y="62"/>
                  </a:cubicBezTo>
                  <a:cubicBezTo>
                    <a:pt x="50" y="62"/>
                    <a:pt x="50" y="62"/>
                    <a:pt x="51" y="62"/>
                  </a:cubicBezTo>
                  <a:cubicBezTo>
                    <a:pt x="53" y="61"/>
                    <a:pt x="55" y="61"/>
                    <a:pt x="57" y="60"/>
                  </a:cubicBezTo>
                  <a:cubicBezTo>
                    <a:pt x="58" y="60"/>
                    <a:pt x="60" y="60"/>
                    <a:pt x="61" y="59"/>
                  </a:cubicBezTo>
                  <a:cubicBezTo>
                    <a:pt x="62" y="59"/>
                    <a:pt x="62" y="59"/>
                    <a:pt x="63" y="59"/>
                  </a:cubicBezTo>
                  <a:cubicBezTo>
                    <a:pt x="66" y="58"/>
                    <a:pt x="68" y="58"/>
                    <a:pt x="70" y="57"/>
                  </a:cubicBezTo>
                  <a:cubicBezTo>
                    <a:pt x="72" y="57"/>
                    <a:pt x="75" y="56"/>
                    <a:pt x="77" y="56"/>
                  </a:cubicBezTo>
                  <a:cubicBezTo>
                    <a:pt x="79" y="55"/>
                    <a:pt x="81" y="55"/>
                    <a:pt x="84" y="54"/>
                  </a:cubicBezTo>
                  <a:cubicBezTo>
                    <a:pt x="86" y="53"/>
                    <a:pt x="88" y="53"/>
                    <a:pt x="91" y="52"/>
                  </a:cubicBezTo>
                  <a:cubicBezTo>
                    <a:pt x="91" y="52"/>
                    <a:pt x="92" y="52"/>
                    <a:pt x="92" y="51"/>
                  </a:cubicBezTo>
                  <a:cubicBezTo>
                    <a:pt x="92" y="50"/>
                    <a:pt x="92" y="49"/>
                    <a:pt x="91" y="48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405" y="1194"/>
              <a:ext cx="768" cy="764"/>
            </a:xfrm>
            <a:custGeom>
              <a:avLst/>
              <a:gdLst>
                <a:gd name="T0" fmla="*/ 75 w 151"/>
                <a:gd name="T1" fmla="*/ 0 h 151"/>
                <a:gd name="T2" fmla="*/ 46 w 151"/>
                <a:gd name="T3" fmla="*/ 5 h 151"/>
                <a:gd name="T4" fmla="*/ 45 w 151"/>
                <a:gd name="T5" fmla="*/ 9 h 151"/>
                <a:gd name="T6" fmla="*/ 48 w 151"/>
                <a:gd name="T7" fmla="*/ 10 h 151"/>
                <a:gd name="T8" fmla="*/ 75 w 151"/>
                <a:gd name="T9" fmla="*/ 5 h 151"/>
                <a:gd name="T10" fmla="*/ 145 w 151"/>
                <a:gd name="T11" fmla="*/ 75 h 151"/>
                <a:gd name="T12" fmla="*/ 75 w 151"/>
                <a:gd name="T13" fmla="*/ 145 h 151"/>
                <a:gd name="T14" fmla="*/ 5 w 151"/>
                <a:gd name="T15" fmla="*/ 75 h 151"/>
                <a:gd name="T16" fmla="*/ 23 w 151"/>
                <a:gd name="T17" fmla="*/ 28 h 151"/>
                <a:gd name="T18" fmla="*/ 24 w 151"/>
                <a:gd name="T19" fmla="*/ 27 h 151"/>
                <a:gd name="T20" fmla="*/ 20 w 151"/>
                <a:gd name="T21" fmla="*/ 24 h 151"/>
                <a:gd name="T22" fmla="*/ 19 w 151"/>
                <a:gd name="T23" fmla="*/ 24 h 151"/>
                <a:gd name="T24" fmla="*/ 0 w 151"/>
                <a:gd name="T25" fmla="*/ 75 h 151"/>
                <a:gd name="T26" fmla="*/ 75 w 151"/>
                <a:gd name="T27" fmla="*/ 151 h 151"/>
                <a:gd name="T28" fmla="*/ 151 w 151"/>
                <a:gd name="T29" fmla="*/ 75 h 151"/>
                <a:gd name="T30" fmla="*/ 75 w 151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5" y="0"/>
                    <a:pt x="55" y="2"/>
                    <a:pt x="46" y="5"/>
                  </a:cubicBezTo>
                  <a:cubicBezTo>
                    <a:pt x="45" y="6"/>
                    <a:pt x="44" y="8"/>
                    <a:pt x="45" y="9"/>
                  </a:cubicBezTo>
                  <a:cubicBezTo>
                    <a:pt x="45" y="10"/>
                    <a:pt x="47" y="11"/>
                    <a:pt x="48" y="10"/>
                  </a:cubicBezTo>
                  <a:cubicBezTo>
                    <a:pt x="57" y="7"/>
                    <a:pt x="66" y="5"/>
                    <a:pt x="75" y="5"/>
                  </a:cubicBezTo>
                  <a:cubicBezTo>
                    <a:pt x="114" y="5"/>
                    <a:pt x="145" y="36"/>
                    <a:pt x="145" y="75"/>
                  </a:cubicBezTo>
                  <a:cubicBezTo>
                    <a:pt x="145" y="114"/>
                    <a:pt x="114" y="145"/>
                    <a:pt x="75" y="145"/>
                  </a:cubicBezTo>
                  <a:cubicBezTo>
                    <a:pt x="36" y="145"/>
                    <a:pt x="5" y="114"/>
                    <a:pt x="5" y="75"/>
                  </a:cubicBezTo>
                  <a:cubicBezTo>
                    <a:pt x="5" y="58"/>
                    <a:pt x="11" y="41"/>
                    <a:pt x="23" y="28"/>
                  </a:cubicBezTo>
                  <a:cubicBezTo>
                    <a:pt x="23" y="28"/>
                    <a:pt x="23" y="28"/>
                    <a:pt x="24" y="27"/>
                  </a:cubicBezTo>
                  <a:cubicBezTo>
                    <a:pt x="22" y="27"/>
                    <a:pt x="21" y="25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7" y="38"/>
                    <a:pt x="0" y="56"/>
                    <a:pt x="0" y="75"/>
                  </a:cubicBezTo>
                  <a:cubicBezTo>
                    <a:pt x="0" y="117"/>
                    <a:pt x="33" y="151"/>
                    <a:pt x="75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3"/>
                    <a:pt x="117" y="0"/>
                    <a:pt x="75" y="0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4538" y="1396"/>
              <a:ext cx="71" cy="71"/>
            </a:xfrm>
            <a:prstGeom prst="ellipse">
              <a:avLst/>
            </a:pr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4593" y="1346"/>
              <a:ext cx="36" cy="35"/>
            </a:xfrm>
            <a:prstGeom prst="ellipse">
              <a:avLst/>
            </a:pr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4766" y="1543"/>
              <a:ext cx="41" cy="111"/>
            </a:xfrm>
            <a:custGeom>
              <a:avLst/>
              <a:gdLst>
                <a:gd name="T0" fmla="*/ 4 w 8"/>
                <a:gd name="T1" fmla="*/ 22 h 22"/>
                <a:gd name="T2" fmla="*/ 8 w 8"/>
                <a:gd name="T3" fmla="*/ 17 h 22"/>
                <a:gd name="T4" fmla="*/ 8 w 8"/>
                <a:gd name="T5" fmla="*/ 17 h 22"/>
                <a:gd name="T6" fmla="*/ 8 w 8"/>
                <a:gd name="T7" fmla="*/ 13 h 22"/>
                <a:gd name="T8" fmla="*/ 4 w 8"/>
                <a:gd name="T9" fmla="*/ 0 h 22"/>
                <a:gd name="T10" fmla="*/ 0 w 8"/>
                <a:gd name="T11" fmla="*/ 13 h 22"/>
                <a:gd name="T12" fmla="*/ 0 w 8"/>
                <a:gd name="T13" fmla="*/ 17 h 22"/>
                <a:gd name="T14" fmla="*/ 4 w 8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5" y="20"/>
                    <a:pt x="7" y="19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7"/>
                    <a:pt x="5" y="1"/>
                    <a:pt x="4" y="0"/>
                  </a:cubicBezTo>
                  <a:cubicBezTo>
                    <a:pt x="3" y="1"/>
                    <a:pt x="0" y="8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20"/>
                    <a:pt x="4" y="22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9" name="Freeform 65"/>
            <p:cNvSpPr>
              <a:spLocks noEditPoints="1"/>
            </p:cNvSpPr>
            <p:nvPr/>
          </p:nvSpPr>
          <p:spPr bwMode="auto">
            <a:xfrm>
              <a:off x="4482" y="1315"/>
              <a:ext cx="579" cy="552"/>
            </a:xfrm>
            <a:custGeom>
              <a:avLst/>
              <a:gdLst>
                <a:gd name="T0" fmla="*/ 109 w 114"/>
                <a:gd name="T1" fmla="*/ 26 h 109"/>
                <a:gd name="T2" fmla="*/ 109 w 114"/>
                <a:gd name="T3" fmla="*/ 28 h 109"/>
                <a:gd name="T4" fmla="*/ 104 w 114"/>
                <a:gd name="T5" fmla="*/ 23 h 109"/>
                <a:gd name="T6" fmla="*/ 106 w 114"/>
                <a:gd name="T7" fmla="*/ 20 h 109"/>
                <a:gd name="T8" fmla="*/ 77 w 114"/>
                <a:gd name="T9" fmla="*/ 25 h 109"/>
                <a:gd name="T10" fmla="*/ 47 w 114"/>
                <a:gd name="T11" fmla="*/ 29 h 109"/>
                <a:gd name="T12" fmla="*/ 43 w 114"/>
                <a:gd name="T13" fmla="*/ 17 h 109"/>
                <a:gd name="T14" fmla="*/ 73 w 114"/>
                <a:gd name="T15" fmla="*/ 13 h 109"/>
                <a:gd name="T16" fmla="*/ 77 w 114"/>
                <a:gd name="T17" fmla="*/ 25 h 109"/>
                <a:gd name="T18" fmla="*/ 73 w 114"/>
                <a:gd name="T19" fmla="*/ 75 h 109"/>
                <a:gd name="T20" fmla="*/ 63 w 114"/>
                <a:gd name="T21" fmla="*/ 87 h 109"/>
                <a:gd name="T22" fmla="*/ 60 w 114"/>
                <a:gd name="T23" fmla="*/ 98 h 109"/>
                <a:gd name="T24" fmla="*/ 58 w 114"/>
                <a:gd name="T25" fmla="*/ 87 h 109"/>
                <a:gd name="T26" fmla="*/ 47 w 114"/>
                <a:gd name="T27" fmla="*/ 75 h 109"/>
                <a:gd name="T28" fmla="*/ 44 w 114"/>
                <a:gd name="T29" fmla="*/ 59 h 109"/>
                <a:gd name="T30" fmla="*/ 51 w 114"/>
                <a:gd name="T31" fmla="*/ 59 h 109"/>
                <a:gd name="T32" fmla="*/ 53 w 114"/>
                <a:gd name="T33" fmla="*/ 48 h 109"/>
                <a:gd name="T34" fmla="*/ 69 w 114"/>
                <a:gd name="T35" fmla="*/ 58 h 109"/>
                <a:gd name="T36" fmla="*/ 74 w 114"/>
                <a:gd name="T37" fmla="*/ 58 h 109"/>
                <a:gd name="T38" fmla="*/ 76 w 114"/>
                <a:gd name="T39" fmla="*/ 61 h 109"/>
                <a:gd name="T40" fmla="*/ 18 w 114"/>
                <a:gd name="T41" fmla="*/ 87 h 109"/>
                <a:gd name="T42" fmla="*/ 13 w 114"/>
                <a:gd name="T43" fmla="*/ 84 h 109"/>
                <a:gd name="T44" fmla="*/ 12 w 114"/>
                <a:gd name="T45" fmla="*/ 42 h 109"/>
                <a:gd name="T46" fmla="*/ 24 w 114"/>
                <a:gd name="T47" fmla="*/ 81 h 109"/>
                <a:gd name="T48" fmla="*/ 96 w 114"/>
                <a:gd name="T49" fmla="*/ 1 h 109"/>
                <a:gd name="T50" fmla="*/ 92 w 114"/>
                <a:gd name="T51" fmla="*/ 5 h 109"/>
                <a:gd name="T52" fmla="*/ 98 w 114"/>
                <a:gd name="T53" fmla="*/ 23 h 109"/>
                <a:gd name="T54" fmla="*/ 109 w 114"/>
                <a:gd name="T55" fmla="*/ 33 h 109"/>
                <a:gd name="T56" fmla="*/ 104 w 114"/>
                <a:gd name="T57" fmla="*/ 77 h 109"/>
                <a:gd name="T58" fmla="*/ 99 w 114"/>
                <a:gd name="T59" fmla="*/ 73 h 109"/>
                <a:gd name="T60" fmla="*/ 88 w 114"/>
                <a:gd name="T61" fmla="*/ 37 h 109"/>
                <a:gd name="T62" fmla="*/ 85 w 114"/>
                <a:gd name="T63" fmla="*/ 17 h 109"/>
                <a:gd name="T64" fmla="*/ 44 w 114"/>
                <a:gd name="T65" fmla="*/ 5 h 109"/>
                <a:gd name="T66" fmla="*/ 35 w 114"/>
                <a:gd name="T67" fmla="*/ 37 h 109"/>
                <a:gd name="T68" fmla="*/ 7 w 114"/>
                <a:gd name="T69" fmla="*/ 37 h 109"/>
                <a:gd name="T70" fmla="*/ 0 w 114"/>
                <a:gd name="T71" fmla="*/ 40 h 109"/>
                <a:gd name="T72" fmla="*/ 7 w 114"/>
                <a:gd name="T73" fmla="*/ 42 h 109"/>
                <a:gd name="T74" fmla="*/ 18 w 114"/>
                <a:gd name="T75" fmla="*/ 92 h 109"/>
                <a:gd name="T76" fmla="*/ 24 w 114"/>
                <a:gd name="T77" fmla="*/ 91 h 109"/>
                <a:gd name="T78" fmla="*/ 30 w 114"/>
                <a:gd name="T79" fmla="*/ 42 h 109"/>
                <a:gd name="T80" fmla="*/ 35 w 114"/>
                <a:gd name="T81" fmla="*/ 99 h 109"/>
                <a:gd name="T82" fmla="*/ 28 w 114"/>
                <a:gd name="T83" fmla="*/ 103 h 109"/>
                <a:gd name="T84" fmla="*/ 32 w 114"/>
                <a:gd name="T85" fmla="*/ 109 h 109"/>
                <a:gd name="T86" fmla="*/ 92 w 114"/>
                <a:gd name="T87" fmla="*/ 105 h 109"/>
                <a:gd name="T88" fmla="*/ 88 w 114"/>
                <a:gd name="T89" fmla="*/ 99 h 109"/>
                <a:gd name="T90" fmla="*/ 85 w 114"/>
                <a:gd name="T91" fmla="*/ 43 h 109"/>
                <a:gd name="T92" fmla="*/ 93 w 114"/>
                <a:gd name="T93" fmla="*/ 47 h 109"/>
                <a:gd name="T94" fmla="*/ 103 w 114"/>
                <a:gd name="T95" fmla="*/ 83 h 109"/>
                <a:gd name="T96" fmla="*/ 114 w 114"/>
                <a:gd name="T97" fmla="*/ 73 h 109"/>
                <a:gd name="T98" fmla="*/ 110 w 114"/>
                <a:gd name="T9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109">
                  <a:moveTo>
                    <a:pt x="109" y="25"/>
                  </a:moveTo>
                  <a:cubicBezTo>
                    <a:pt x="109" y="26"/>
                    <a:pt x="109" y="26"/>
                    <a:pt x="109" y="26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7" y="28"/>
                    <a:pt x="106" y="27"/>
                  </a:cubicBezTo>
                  <a:cubicBezTo>
                    <a:pt x="104" y="26"/>
                    <a:pt x="104" y="25"/>
                    <a:pt x="104" y="23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5" y="18"/>
                    <a:pt x="106" y="19"/>
                    <a:pt x="106" y="20"/>
                  </a:cubicBezTo>
                  <a:cubicBezTo>
                    <a:pt x="109" y="23"/>
                    <a:pt x="109" y="25"/>
                    <a:pt x="109" y="25"/>
                  </a:cubicBezTo>
                  <a:moveTo>
                    <a:pt x="77" y="25"/>
                  </a:moveTo>
                  <a:cubicBezTo>
                    <a:pt x="77" y="27"/>
                    <a:pt x="75" y="29"/>
                    <a:pt x="73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29"/>
                    <a:pt x="43" y="27"/>
                    <a:pt x="43" y="2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5"/>
                    <a:pt x="45" y="13"/>
                    <a:pt x="47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5" y="13"/>
                    <a:pt x="77" y="15"/>
                    <a:pt x="77" y="17"/>
                  </a:cubicBezTo>
                  <a:lnTo>
                    <a:pt x="77" y="25"/>
                  </a:lnTo>
                  <a:close/>
                  <a:moveTo>
                    <a:pt x="76" y="61"/>
                  </a:moveTo>
                  <a:cubicBezTo>
                    <a:pt x="76" y="61"/>
                    <a:pt x="73" y="67"/>
                    <a:pt x="73" y="75"/>
                  </a:cubicBezTo>
                  <a:cubicBezTo>
                    <a:pt x="73" y="83"/>
                    <a:pt x="70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7"/>
                    <a:pt x="61" y="98"/>
                    <a:pt x="60" y="98"/>
                  </a:cubicBezTo>
                  <a:cubicBezTo>
                    <a:pt x="59" y="98"/>
                    <a:pt x="58" y="97"/>
                    <a:pt x="58" y="95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1" y="87"/>
                    <a:pt x="47" y="83"/>
                    <a:pt x="47" y="75"/>
                  </a:cubicBezTo>
                  <a:cubicBezTo>
                    <a:pt x="47" y="67"/>
                    <a:pt x="44" y="62"/>
                    <a:pt x="44" y="62"/>
                  </a:cubicBezTo>
                  <a:cubicBezTo>
                    <a:pt x="43" y="61"/>
                    <a:pt x="43" y="60"/>
                    <a:pt x="44" y="59"/>
                  </a:cubicBezTo>
                  <a:cubicBezTo>
                    <a:pt x="44" y="58"/>
                    <a:pt x="45" y="58"/>
                    <a:pt x="46" y="58"/>
                  </a:cubicBezTo>
                  <a:cubicBezTo>
                    <a:pt x="48" y="58"/>
                    <a:pt x="49" y="58"/>
                    <a:pt x="51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5"/>
                    <a:pt x="52" y="51"/>
                    <a:pt x="53" y="48"/>
                  </a:cubicBezTo>
                  <a:cubicBezTo>
                    <a:pt x="55" y="42"/>
                    <a:pt x="58" y="41"/>
                    <a:pt x="60" y="41"/>
                  </a:cubicBezTo>
                  <a:cubicBezTo>
                    <a:pt x="66" y="41"/>
                    <a:pt x="69" y="52"/>
                    <a:pt x="69" y="58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1" y="58"/>
                    <a:pt x="72" y="58"/>
                    <a:pt x="74" y="58"/>
                  </a:cubicBezTo>
                  <a:cubicBezTo>
                    <a:pt x="75" y="58"/>
                    <a:pt x="76" y="58"/>
                    <a:pt x="76" y="59"/>
                  </a:cubicBezTo>
                  <a:cubicBezTo>
                    <a:pt x="77" y="60"/>
                    <a:pt x="77" y="61"/>
                    <a:pt x="76" y="61"/>
                  </a:cubicBezTo>
                  <a:moveTo>
                    <a:pt x="24" y="81"/>
                  </a:moveTo>
                  <a:cubicBezTo>
                    <a:pt x="24" y="87"/>
                    <a:pt x="20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5" y="87"/>
                    <a:pt x="14" y="86"/>
                    <a:pt x="13" y="84"/>
                  </a:cubicBezTo>
                  <a:cubicBezTo>
                    <a:pt x="12" y="83"/>
                    <a:pt x="12" y="81"/>
                    <a:pt x="12" y="8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4" y="42"/>
                    <a:pt x="24" y="42"/>
                    <a:pt x="24" y="42"/>
                  </a:cubicBezTo>
                  <a:lnTo>
                    <a:pt x="24" y="81"/>
                  </a:lnTo>
                  <a:close/>
                  <a:moveTo>
                    <a:pt x="110" y="16"/>
                  </a:moveTo>
                  <a:cubicBezTo>
                    <a:pt x="106" y="12"/>
                    <a:pt x="96" y="1"/>
                    <a:pt x="96" y="1"/>
                  </a:cubicBezTo>
                  <a:cubicBezTo>
                    <a:pt x="95" y="0"/>
                    <a:pt x="94" y="0"/>
                    <a:pt x="93" y="1"/>
                  </a:cubicBezTo>
                  <a:cubicBezTo>
                    <a:pt x="91" y="2"/>
                    <a:pt x="91" y="4"/>
                    <a:pt x="92" y="5"/>
                  </a:cubicBezTo>
                  <a:cubicBezTo>
                    <a:pt x="92" y="5"/>
                    <a:pt x="95" y="8"/>
                    <a:pt x="98" y="1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0"/>
                    <a:pt x="104" y="33"/>
                    <a:pt x="108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8" y="77"/>
                    <a:pt x="104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7"/>
                    <a:pt x="99" y="77"/>
                    <a:pt x="99" y="73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9" y="43"/>
                    <a:pt x="96" y="37"/>
                    <a:pt x="88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5"/>
                    <a:pt x="75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35" y="5"/>
                    <a:pt x="35" y="15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8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6"/>
                    <a:pt x="10" y="92"/>
                    <a:pt x="18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9" y="92"/>
                    <a:pt x="21" y="92"/>
                    <a:pt x="24" y="91"/>
                  </a:cubicBezTo>
                  <a:cubicBezTo>
                    <a:pt x="28" y="89"/>
                    <a:pt x="30" y="86"/>
                    <a:pt x="30" y="8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99"/>
                    <a:pt x="28" y="99"/>
                    <a:pt x="28" y="103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9"/>
                    <a:pt x="32" y="109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9"/>
                    <a:pt x="92" y="109"/>
                    <a:pt x="92" y="105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03"/>
                    <a:pt x="92" y="99"/>
                    <a:pt x="88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93" y="43"/>
                    <a:pt x="93" y="46"/>
                    <a:pt x="93" y="47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80"/>
                    <a:pt x="99" y="83"/>
                    <a:pt x="103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11" y="83"/>
                    <a:pt x="114" y="77"/>
                    <a:pt x="114" y="73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5"/>
                    <a:pt x="114" y="21"/>
                    <a:pt x="110" y="16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4736" y="1639"/>
              <a:ext cx="101" cy="91"/>
            </a:xfrm>
            <a:custGeom>
              <a:avLst/>
              <a:gdLst>
                <a:gd name="T0" fmla="*/ 12 w 20"/>
                <a:gd name="T1" fmla="*/ 11 h 18"/>
                <a:gd name="T2" fmla="*/ 10 w 20"/>
                <a:gd name="T3" fmla="*/ 13 h 18"/>
                <a:gd name="T4" fmla="*/ 8 w 20"/>
                <a:gd name="T5" fmla="*/ 11 h 18"/>
                <a:gd name="T6" fmla="*/ 0 w 20"/>
                <a:gd name="T7" fmla="*/ 0 h 18"/>
                <a:gd name="T8" fmla="*/ 2 w 20"/>
                <a:gd name="T9" fmla="*/ 11 h 18"/>
                <a:gd name="T10" fmla="*/ 7 w 20"/>
                <a:gd name="T11" fmla="*/ 18 h 18"/>
                <a:gd name="T12" fmla="*/ 13 w 20"/>
                <a:gd name="T13" fmla="*/ 18 h 18"/>
                <a:gd name="T14" fmla="*/ 18 w 20"/>
                <a:gd name="T15" fmla="*/ 11 h 18"/>
                <a:gd name="T16" fmla="*/ 20 w 20"/>
                <a:gd name="T17" fmla="*/ 0 h 18"/>
                <a:gd name="T18" fmla="*/ 12 w 20"/>
                <a:gd name="T1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8">
                  <a:moveTo>
                    <a:pt x="12" y="11"/>
                  </a:moveTo>
                  <a:cubicBezTo>
                    <a:pt x="12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11"/>
                    <a:pt x="7" y="3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2" y="18"/>
                    <a:pt x="5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8" y="18"/>
                    <a:pt x="18" y="11"/>
                  </a:cubicBezTo>
                  <a:cubicBezTo>
                    <a:pt x="18" y="7"/>
                    <a:pt x="19" y="3"/>
                    <a:pt x="20" y="0"/>
                  </a:cubicBezTo>
                  <a:cubicBezTo>
                    <a:pt x="13" y="3"/>
                    <a:pt x="12" y="11"/>
                    <a:pt x="12" y="1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548" y="1609"/>
              <a:ext cx="51" cy="91"/>
            </a:xfrm>
            <a:custGeom>
              <a:avLst/>
              <a:gdLst>
                <a:gd name="T0" fmla="*/ 2 w 10"/>
                <a:gd name="T1" fmla="*/ 11 h 18"/>
                <a:gd name="T2" fmla="*/ 4 w 10"/>
                <a:gd name="T3" fmla="*/ 11 h 18"/>
                <a:gd name="T4" fmla="*/ 2 w 10"/>
                <a:gd name="T5" fmla="*/ 15 h 18"/>
                <a:gd name="T6" fmla="*/ 2 w 10"/>
                <a:gd name="T7" fmla="*/ 17 h 18"/>
                <a:gd name="T8" fmla="*/ 3 w 10"/>
                <a:gd name="T9" fmla="*/ 18 h 18"/>
                <a:gd name="T10" fmla="*/ 5 w 10"/>
                <a:gd name="T11" fmla="*/ 17 h 18"/>
                <a:gd name="T12" fmla="*/ 10 w 10"/>
                <a:gd name="T13" fmla="*/ 10 h 18"/>
                <a:gd name="T14" fmla="*/ 10 w 10"/>
                <a:gd name="T15" fmla="*/ 8 h 18"/>
                <a:gd name="T16" fmla="*/ 8 w 10"/>
                <a:gd name="T17" fmla="*/ 7 h 18"/>
                <a:gd name="T18" fmla="*/ 6 w 10"/>
                <a:gd name="T19" fmla="*/ 7 h 18"/>
                <a:gd name="T20" fmla="*/ 8 w 10"/>
                <a:gd name="T21" fmla="*/ 3 h 18"/>
                <a:gd name="T22" fmla="*/ 7 w 10"/>
                <a:gd name="T23" fmla="*/ 0 h 18"/>
                <a:gd name="T24" fmla="*/ 5 w 10"/>
                <a:gd name="T25" fmla="*/ 1 h 18"/>
                <a:gd name="T26" fmla="*/ 1 w 10"/>
                <a:gd name="T27" fmla="*/ 8 h 18"/>
                <a:gd name="T28" fmla="*/ 1 w 10"/>
                <a:gd name="T29" fmla="*/ 10 h 18"/>
                <a:gd name="T30" fmla="*/ 2 w 10"/>
                <a:gd name="T3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2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7"/>
                    <a:pt x="2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7" y="0"/>
                    <a:pt x="5" y="0"/>
                    <a:pt x="5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4497" y="1240"/>
              <a:ext cx="96" cy="96"/>
            </a:xfrm>
            <a:custGeom>
              <a:avLst/>
              <a:gdLst>
                <a:gd name="T0" fmla="*/ 10 w 19"/>
                <a:gd name="T1" fmla="*/ 14 h 19"/>
                <a:gd name="T2" fmla="*/ 5 w 19"/>
                <a:gd name="T3" fmla="*/ 10 h 19"/>
                <a:gd name="T4" fmla="*/ 10 w 19"/>
                <a:gd name="T5" fmla="*/ 5 h 19"/>
                <a:gd name="T6" fmla="*/ 14 w 19"/>
                <a:gd name="T7" fmla="*/ 10 h 19"/>
                <a:gd name="T8" fmla="*/ 10 w 19"/>
                <a:gd name="T9" fmla="*/ 14 h 19"/>
                <a:gd name="T10" fmla="*/ 10 w 19"/>
                <a:gd name="T11" fmla="*/ 0 h 19"/>
                <a:gd name="T12" fmla="*/ 0 w 19"/>
                <a:gd name="T13" fmla="*/ 10 h 19"/>
                <a:gd name="T14" fmla="*/ 2 w 19"/>
                <a:gd name="T15" fmla="*/ 15 h 19"/>
                <a:gd name="T16" fmla="*/ 6 w 19"/>
                <a:gd name="T17" fmla="*/ 18 h 19"/>
                <a:gd name="T18" fmla="*/ 10 w 19"/>
                <a:gd name="T19" fmla="*/ 19 h 19"/>
                <a:gd name="T20" fmla="*/ 19 w 19"/>
                <a:gd name="T21" fmla="*/ 10 h 19"/>
                <a:gd name="T22" fmla="*/ 10 w 19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0" y="14"/>
                  </a:moveTo>
                  <a:cubicBezTo>
                    <a:pt x="7" y="14"/>
                    <a:pt x="5" y="12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2" y="5"/>
                    <a:pt x="14" y="7"/>
                    <a:pt x="14" y="10"/>
                  </a:cubicBezTo>
                  <a:cubicBezTo>
                    <a:pt x="14" y="12"/>
                    <a:pt x="12" y="14"/>
                    <a:pt x="10" y="14"/>
                  </a:cubicBezTo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2"/>
                    <a:pt x="0" y="13"/>
                    <a:pt x="2" y="15"/>
                  </a:cubicBezTo>
                  <a:cubicBezTo>
                    <a:pt x="3" y="16"/>
                    <a:pt x="4" y="18"/>
                    <a:pt x="6" y="18"/>
                  </a:cubicBezTo>
                  <a:cubicBezTo>
                    <a:pt x="7" y="19"/>
                    <a:pt x="8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3155" y="1907"/>
              <a:ext cx="0" cy="0"/>
            </a:xfrm>
            <a:prstGeom prst="line">
              <a:avLst/>
            </a:prstGeom>
            <a:noFill/>
            <a:ln w="9525" cap="flat">
              <a:solidFill>
                <a:srgbClr val="96C14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287" y="1882"/>
              <a:ext cx="463" cy="76"/>
            </a:xfrm>
            <a:custGeom>
              <a:avLst/>
              <a:gdLst>
                <a:gd name="T0" fmla="*/ 82 w 91"/>
                <a:gd name="T1" fmla="*/ 0 h 15"/>
                <a:gd name="T2" fmla="*/ 14 w 91"/>
                <a:gd name="T3" fmla="*/ 2 h 15"/>
                <a:gd name="T4" fmla="*/ 10 w 91"/>
                <a:gd name="T5" fmla="*/ 0 h 15"/>
                <a:gd name="T6" fmla="*/ 9 w 91"/>
                <a:gd name="T7" fmla="*/ 0 h 15"/>
                <a:gd name="T8" fmla="*/ 0 w 91"/>
                <a:gd name="T9" fmla="*/ 0 h 15"/>
                <a:gd name="T10" fmla="*/ 11 w 91"/>
                <a:gd name="T11" fmla="*/ 6 h 15"/>
                <a:gd name="T12" fmla="*/ 46 w 91"/>
                <a:gd name="T13" fmla="*/ 15 h 15"/>
                <a:gd name="T14" fmla="*/ 91 w 91"/>
                <a:gd name="T15" fmla="*/ 0 h 15"/>
                <a:gd name="T16" fmla="*/ 82 w 91"/>
                <a:gd name="T17" fmla="*/ 0 h 15"/>
                <a:gd name="T18" fmla="*/ 82 w 91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5">
                  <a:moveTo>
                    <a:pt x="82" y="0"/>
                  </a:moveTo>
                  <a:cubicBezTo>
                    <a:pt x="61" y="11"/>
                    <a:pt x="36" y="13"/>
                    <a:pt x="14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7" y="5"/>
                    <a:pt x="11" y="6"/>
                  </a:cubicBezTo>
                  <a:cubicBezTo>
                    <a:pt x="22" y="12"/>
                    <a:pt x="34" y="15"/>
                    <a:pt x="46" y="15"/>
                  </a:cubicBezTo>
                  <a:cubicBezTo>
                    <a:pt x="62" y="15"/>
                    <a:pt x="78" y="9"/>
                    <a:pt x="9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125" y="1138"/>
              <a:ext cx="793" cy="663"/>
            </a:xfrm>
            <a:custGeom>
              <a:avLst/>
              <a:gdLst>
                <a:gd name="T0" fmla="*/ 149 w 156"/>
                <a:gd name="T1" fmla="*/ 63 h 131"/>
                <a:gd name="T2" fmla="*/ 112 w 156"/>
                <a:gd name="T3" fmla="*/ 19 h 131"/>
                <a:gd name="T4" fmla="*/ 10 w 156"/>
                <a:gd name="T5" fmla="*/ 52 h 131"/>
                <a:gd name="T6" fmla="*/ 4 w 156"/>
                <a:gd name="T7" fmla="*/ 105 h 131"/>
                <a:gd name="T8" fmla="*/ 8 w 156"/>
                <a:gd name="T9" fmla="*/ 107 h 131"/>
                <a:gd name="T10" fmla="*/ 10 w 156"/>
                <a:gd name="T11" fmla="*/ 104 h 131"/>
                <a:gd name="T12" fmla="*/ 15 w 156"/>
                <a:gd name="T13" fmla="*/ 54 h 131"/>
                <a:gd name="T14" fmla="*/ 110 w 156"/>
                <a:gd name="T15" fmla="*/ 24 h 131"/>
                <a:gd name="T16" fmla="*/ 144 w 156"/>
                <a:gd name="T17" fmla="*/ 64 h 131"/>
                <a:gd name="T18" fmla="*/ 140 w 156"/>
                <a:gd name="T19" fmla="*/ 118 h 131"/>
                <a:gd name="T20" fmla="*/ 138 w 156"/>
                <a:gd name="T21" fmla="*/ 122 h 131"/>
                <a:gd name="T22" fmla="*/ 138 w 156"/>
                <a:gd name="T23" fmla="*/ 131 h 131"/>
                <a:gd name="T24" fmla="*/ 145 w 156"/>
                <a:gd name="T25" fmla="*/ 120 h 131"/>
                <a:gd name="T26" fmla="*/ 149 w 156"/>
                <a:gd name="T27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31">
                  <a:moveTo>
                    <a:pt x="149" y="63"/>
                  </a:moveTo>
                  <a:cubicBezTo>
                    <a:pt x="143" y="44"/>
                    <a:pt x="130" y="28"/>
                    <a:pt x="112" y="19"/>
                  </a:cubicBezTo>
                  <a:cubicBezTo>
                    <a:pt x="75" y="0"/>
                    <a:pt x="29" y="15"/>
                    <a:pt x="10" y="52"/>
                  </a:cubicBezTo>
                  <a:cubicBezTo>
                    <a:pt x="2" y="68"/>
                    <a:pt x="0" y="87"/>
                    <a:pt x="4" y="105"/>
                  </a:cubicBezTo>
                  <a:cubicBezTo>
                    <a:pt x="5" y="106"/>
                    <a:pt x="6" y="107"/>
                    <a:pt x="8" y="107"/>
                  </a:cubicBezTo>
                  <a:cubicBezTo>
                    <a:pt x="9" y="107"/>
                    <a:pt x="10" y="105"/>
                    <a:pt x="10" y="104"/>
                  </a:cubicBezTo>
                  <a:cubicBezTo>
                    <a:pt x="5" y="87"/>
                    <a:pt x="7" y="70"/>
                    <a:pt x="15" y="54"/>
                  </a:cubicBezTo>
                  <a:cubicBezTo>
                    <a:pt x="33" y="20"/>
                    <a:pt x="75" y="6"/>
                    <a:pt x="110" y="24"/>
                  </a:cubicBezTo>
                  <a:cubicBezTo>
                    <a:pt x="126" y="32"/>
                    <a:pt x="139" y="47"/>
                    <a:pt x="144" y="64"/>
                  </a:cubicBezTo>
                  <a:cubicBezTo>
                    <a:pt x="150" y="82"/>
                    <a:pt x="149" y="101"/>
                    <a:pt x="140" y="118"/>
                  </a:cubicBezTo>
                  <a:cubicBezTo>
                    <a:pt x="140" y="119"/>
                    <a:pt x="139" y="121"/>
                    <a:pt x="138" y="122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41" y="128"/>
                    <a:pt x="143" y="124"/>
                    <a:pt x="145" y="120"/>
                  </a:cubicBezTo>
                  <a:cubicBezTo>
                    <a:pt x="154" y="102"/>
                    <a:pt x="156" y="82"/>
                    <a:pt x="149" y="63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694" y="1437"/>
              <a:ext cx="132" cy="445"/>
            </a:xfrm>
            <a:custGeom>
              <a:avLst/>
              <a:gdLst>
                <a:gd name="T0" fmla="*/ 18 w 26"/>
                <a:gd name="T1" fmla="*/ 25 h 88"/>
                <a:gd name="T2" fmla="*/ 15 w 26"/>
                <a:gd name="T3" fmla="*/ 19 h 88"/>
                <a:gd name="T4" fmla="*/ 21 w 26"/>
                <a:gd name="T5" fmla="*/ 19 h 88"/>
                <a:gd name="T6" fmla="*/ 21 w 26"/>
                <a:gd name="T7" fmla="*/ 35 h 88"/>
                <a:gd name="T8" fmla="*/ 15 w 26"/>
                <a:gd name="T9" fmla="*/ 35 h 88"/>
                <a:gd name="T10" fmla="*/ 18 w 26"/>
                <a:gd name="T11" fmla="*/ 29 h 88"/>
                <a:gd name="T12" fmla="*/ 21 w 26"/>
                <a:gd name="T13" fmla="*/ 35 h 88"/>
                <a:gd name="T14" fmla="*/ 18 w 26"/>
                <a:gd name="T15" fmla="*/ 51 h 88"/>
                <a:gd name="T16" fmla="*/ 15 w 26"/>
                <a:gd name="T17" fmla="*/ 45 h 88"/>
                <a:gd name="T18" fmla="*/ 21 w 26"/>
                <a:gd name="T19" fmla="*/ 45 h 88"/>
                <a:gd name="T20" fmla="*/ 21 w 26"/>
                <a:gd name="T21" fmla="*/ 62 h 88"/>
                <a:gd name="T22" fmla="*/ 15 w 26"/>
                <a:gd name="T23" fmla="*/ 62 h 88"/>
                <a:gd name="T24" fmla="*/ 18 w 26"/>
                <a:gd name="T25" fmla="*/ 55 h 88"/>
                <a:gd name="T26" fmla="*/ 21 w 26"/>
                <a:gd name="T27" fmla="*/ 62 h 88"/>
                <a:gd name="T28" fmla="*/ 8 w 26"/>
                <a:gd name="T29" fmla="*/ 25 h 88"/>
                <a:gd name="T30" fmla="*/ 6 w 26"/>
                <a:gd name="T31" fmla="*/ 19 h 88"/>
                <a:gd name="T32" fmla="*/ 11 w 26"/>
                <a:gd name="T33" fmla="*/ 19 h 88"/>
                <a:gd name="T34" fmla="*/ 11 w 26"/>
                <a:gd name="T35" fmla="*/ 35 h 88"/>
                <a:gd name="T36" fmla="*/ 6 w 26"/>
                <a:gd name="T37" fmla="*/ 35 h 88"/>
                <a:gd name="T38" fmla="*/ 8 w 26"/>
                <a:gd name="T39" fmla="*/ 29 h 88"/>
                <a:gd name="T40" fmla="*/ 11 w 26"/>
                <a:gd name="T41" fmla="*/ 35 h 88"/>
                <a:gd name="T42" fmla="*/ 8 w 26"/>
                <a:gd name="T43" fmla="*/ 51 h 88"/>
                <a:gd name="T44" fmla="*/ 6 w 26"/>
                <a:gd name="T45" fmla="*/ 45 h 88"/>
                <a:gd name="T46" fmla="*/ 11 w 26"/>
                <a:gd name="T47" fmla="*/ 45 h 88"/>
                <a:gd name="T48" fmla="*/ 11 w 26"/>
                <a:gd name="T49" fmla="*/ 62 h 88"/>
                <a:gd name="T50" fmla="*/ 6 w 26"/>
                <a:gd name="T51" fmla="*/ 62 h 88"/>
                <a:gd name="T52" fmla="*/ 8 w 26"/>
                <a:gd name="T53" fmla="*/ 55 h 88"/>
                <a:gd name="T54" fmla="*/ 11 w 26"/>
                <a:gd name="T55" fmla="*/ 62 h 88"/>
                <a:gd name="T56" fmla="*/ 15 w 26"/>
                <a:gd name="T57" fmla="*/ 2 h 88"/>
                <a:gd name="T58" fmla="*/ 2 w 26"/>
                <a:gd name="T59" fmla="*/ 10 h 88"/>
                <a:gd name="T60" fmla="*/ 0 w 26"/>
                <a:gd name="T61" fmla="*/ 14 h 88"/>
                <a:gd name="T62" fmla="*/ 2 w 26"/>
                <a:gd name="T63" fmla="*/ 88 h 88"/>
                <a:gd name="T64" fmla="*/ 11 w 26"/>
                <a:gd name="T65" fmla="*/ 88 h 88"/>
                <a:gd name="T66" fmla="*/ 26 w 26"/>
                <a:gd name="T67" fmla="*/ 85 h 88"/>
                <a:gd name="T68" fmla="*/ 26 w 26"/>
                <a:gd name="T69" fmla="*/ 63 h 88"/>
                <a:gd name="T70" fmla="*/ 25 w 26"/>
                <a:gd name="T71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8">
                  <a:moveTo>
                    <a:pt x="21" y="22"/>
                  </a:moveTo>
                  <a:cubicBezTo>
                    <a:pt x="21" y="24"/>
                    <a:pt x="19" y="25"/>
                    <a:pt x="18" y="25"/>
                  </a:cubicBezTo>
                  <a:cubicBezTo>
                    <a:pt x="16" y="25"/>
                    <a:pt x="15" y="24"/>
                    <a:pt x="15" y="2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6" y="16"/>
                    <a:pt x="18" y="16"/>
                  </a:cubicBezTo>
                  <a:cubicBezTo>
                    <a:pt x="19" y="16"/>
                    <a:pt x="21" y="17"/>
                    <a:pt x="21" y="19"/>
                  </a:cubicBezTo>
                  <a:lnTo>
                    <a:pt x="21" y="22"/>
                  </a:lnTo>
                  <a:close/>
                  <a:moveTo>
                    <a:pt x="21" y="35"/>
                  </a:moveTo>
                  <a:cubicBezTo>
                    <a:pt x="21" y="37"/>
                    <a:pt x="19" y="38"/>
                    <a:pt x="18" y="38"/>
                  </a:cubicBezTo>
                  <a:cubicBezTo>
                    <a:pt x="16" y="38"/>
                    <a:pt x="15" y="37"/>
                    <a:pt x="15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0"/>
                    <a:pt x="16" y="29"/>
                    <a:pt x="18" y="29"/>
                  </a:cubicBezTo>
                  <a:cubicBezTo>
                    <a:pt x="19" y="29"/>
                    <a:pt x="21" y="30"/>
                    <a:pt x="21" y="32"/>
                  </a:cubicBezTo>
                  <a:lnTo>
                    <a:pt x="21" y="35"/>
                  </a:lnTo>
                  <a:close/>
                  <a:moveTo>
                    <a:pt x="21" y="48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6" y="51"/>
                    <a:pt x="15" y="50"/>
                    <a:pt x="15" y="48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3"/>
                    <a:pt x="16" y="42"/>
                    <a:pt x="18" y="42"/>
                  </a:cubicBezTo>
                  <a:cubicBezTo>
                    <a:pt x="19" y="42"/>
                    <a:pt x="21" y="43"/>
                    <a:pt x="21" y="45"/>
                  </a:cubicBezTo>
                  <a:lnTo>
                    <a:pt x="21" y="48"/>
                  </a:lnTo>
                  <a:close/>
                  <a:moveTo>
                    <a:pt x="21" y="62"/>
                  </a:moveTo>
                  <a:cubicBezTo>
                    <a:pt x="21" y="63"/>
                    <a:pt x="19" y="64"/>
                    <a:pt x="18" y="64"/>
                  </a:cubicBezTo>
                  <a:cubicBezTo>
                    <a:pt x="16" y="64"/>
                    <a:pt x="15" y="63"/>
                    <a:pt x="15" y="62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6"/>
                    <a:pt x="16" y="55"/>
                    <a:pt x="18" y="55"/>
                  </a:cubicBezTo>
                  <a:cubicBezTo>
                    <a:pt x="19" y="55"/>
                    <a:pt x="21" y="56"/>
                    <a:pt x="21" y="58"/>
                  </a:cubicBezTo>
                  <a:lnTo>
                    <a:pt x="21" y="62"/>
                  </a:lnTo>
                  <a:close/>
                  <a:moveTo>
                    <a:pt x="11" y="22"/>
                  </a:moveTo>
                  <a:cubicBezTo>
                    <a:pt x="11" y="24"/>
                    <a:pt x="10" y="25"/>
                    <a:pt x="8" y="25"/>
                  </a:cubicBezTo>
                  <a:cubicBezTo>
                    <a:pt x="7" y="25"/>
                    <a:pt x="6" y="24"/>
                    <a:pt x="6" y="2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0" y="16"/>
                    <a:pt x="11" y="17"/>
                    <a:pt x="11" y="19"/>
                  </a:cubicBezTo>
                  <a:lnTo>
                    <a:pt x="11" y="22"/>
                  </a:lnTo>
                  <a:close/>
                  <a:moveTo>
                    <a:pt x="11" y="35"/>
                  </a:moveTo>
                  <a:cubicBezTo>
                    <a:pt x="11" y="37"/>
                    <a:pt x="10" y="38"/>
                    <a:pt x="8" y="38"/>
                  </a:cubicBezTo>
                  <a:cubicBezTo>
                    <a:pt x="7" y="38"/>
                    <a:pt x="6" y="37"/>
                    <a:pt x="6" y="3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0"/>
                    <a:pt x="7" y="29"/>
                    <a:pt x="8" y="29"/>
                  </a:cubicBezTo>
                  <a:cubicBezTo>
                    <a:pt x="10" y="29"/>
                    <a:pt x="11" y="30"/>
                    <a:pt x="11" y="32"/>
                  </a:cubicBezTo>
                  <a:lnTo>
                    <a:pt x="11" y="35"/>
                  </a:ln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8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3"/>
                    <a:pt x="7" y="42"/>
                    <a:pt x="8" y="42"/>
                  </a:cubicBezTo>
                  <a:cubicBezTo>
                    <a:pt x="10" y="42"/>
                    <a:pt x="11" y="43"/>
                    <a:pt x="11" y="45"/>
                  </a:cubicBezTo>
                  <a:lnTo>
                    <a:pt x="11" y="48"/>
                  </a:lnTo>
                  <a:close/>
                  <a:moveTo>
                    <a:pt x="11" y="62"/>
                  </a:moveTo>
                  <a:cubicBezTo>
                    <a:pt x="11" y="63"/>
                    <a:pt x="10" y="64"/>
                    <a:pt x="8" y="64"/>
                  </a:cubicBezTo>
                  <a:cubicBezTo>
                    <a:pt x="7" y="64"/>
                    <a:pt x="6" y="63"/>
                    <a:pt x="6" y="62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6"/>
                    <a:pt x="7" y="55"/>
                    <a:pt x="8" y="55"/>
                  </a:cubicBezTo>
                  <a:cubicBezTo>
                    <a:pt x="10" y="55"/>
                    <a:pt x="11" y="56"/>
                    <a:pt x="11" y="58"/>
                  </a:cubicBezTo>
                  <a:lnTo>
                    <a:pt x="11" y="62"/>
                  </a:lnTo>
                  <a:close/>
                  <a:moveTo>
                    <a:pt x="25" y="10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3" y="0"/>
                    <a:pt x="11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7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6" y="88"/>
                    <a:pt x="26" y="85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1"/>
                    <a:pt x="25" y="1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7" name="Freeform 73"/>
            <p:cNvSpPr>
              <a:spLocks noEditPoints="1"/>
            </p:cNvSpPr>
            <p:nvPr/>
          </p:nvSpPr>
          <p:spPr bwMode="auto">
            <a:xfrm>
              <a:off x="3460" y="1270"/>
              <a:ext cx="203" cy="612"/>
            </a:xfrm>
            <a:custGeom>
              <a:avLst/>
              <a:gdLst>
                <a:gd name="T0" fmla="*/ 32 w 40"/>
                <a:gd name="T1" fmla="*/ 71 h 121"/>
                <a:gd name="T2" fmla="*/ 29 w 40"/>
                <a:gd name="T3" fmla="*/ 65 h 121"/>
                <a:gd name="T4" fmla="*/ 35 w 40"/>
                <a:gd name="T5" fmla="*/ 65 h 121"/>
                <a:gd name="T6" fmla="*/ 35 w 40"/>
                <a:gd name="T7" fmla="*/ 81 h 121"/>
                <a:gd name="T8" fmla="*/ 29 w 40"/>
                <a:gd name="T9" fmla="*/ 81 h 121"/>
                <a:gd name="T10" fmla="*/ 32 w 40"/>
                <a:gd name="T11" fmla="*/ 75 h 121"/>
                <a:gd name="T12" fmla="*/ 35 w 40"/>
                <a:gd name="T13" fmla="*/ 81 h 121"/>
                <a:gd name="T14" fmla="*/ 32 w 40"/>
                <a:gd name="T15" fmla="*/ 97 h 121"/>
                <a:gd name="T16" fmla="*/ 29 w 40"/>
                <a:gd name="T17" fmla="*/ 91 h 121"/>
                <a:gd name="T18" fmla="*/ 35 w 40"/>
                <a:gd name="T19" fmla="*/ 91 h 121"/>
                <a:gd name="T20" fmla="*/ 25 w 40"/>
                <a:gd name="T21" fmla="*/ 68 h 121"/>
                <a:gd name="T22" fmla="*/ 20 w 40"/>
                <a:gd name="T23" fmla="*/ 68 h 121"/>
                <a:gd name="T24" fmla="*/ 22 w 40"/>
                <a:gd name="T25" fmla="*/ 62 h 121"/>
                <a:gd name="T26" fmla="*/ 25 w 40"/>
                <a:gd name="T27" fmla="*/ 68 h 121"/>
                <a:gd name="T28" fmla="*/ 22 w 40"/>
                <a:gd name="T29" fmla="*/ 84 h 121"/>
                <a:gd name="T30" fmla="*/ 20 w 40"/>
                <a:gd name="T31" fmla="*/ 78 h 121"/>
                <a:gd name="T32" fmla="*/ 25 w 40"/>
                <a:gd name="T33" fmla="*/ 78 h 121"/>
                <a:gd name="T34" fmla="*/ 25 w 40"/>
                <a:gd name="T35" fmla="*/ 95 h 121"/>
                <a:gd name="T36" fmla="*/ 20 w 40"/>
                <a:gd name="T37" fmla="*/ 95 h 121"/>
                <a:gd name="T38" fmla="*/ 22 w 40"/>
                <a:gd name="T39" fmla="*/ 88 h 121"/>
                <a:gd name="T40" fmla="*/ 25 w 40"/>
                <a:gd name="T41" fmla="*/ 95 h 121"/>
                <a:gd name="T42" fmla="*/ 29 w 40"/>
                <a:gd name="T43" fmla="*/ 47 h 121"/>
                <a:gd name="T44" fmla="*/ 22 w 40"/>
                <a:gd name="T45" fmla="*/ 50 h 121"/>
                <a:gd name="T46" fmla="*/ 27 w 40"/>
                <a:gd name="T47" fmla="*/ 32 h 121"/>
                <a:gd name="T48" fmla="*/ 29 w 40"/>
                <a:gd name="T49" fmla="*/ 0 h 121"/>
                <a:gd name="T50" fmla="*/ 2 w 40"/>
                <a:gd name="T51" fmla="*/ 32 h 121"/>
                <a:gd name="T52" fmla="*/ 7 w 40"/>
                <a:gd name="T53" fmla="*/ 30 h 121"/>
                <a:gd name="T54" fmla="*/ 27 w 40"/>
                <a:gd name="T55" fmla="*/ 5 h 121"/>
                <a:gd name="T56" fmla="*/ 23 w 40"/>
                <a:gd name="T57" fmla="*/ 29 h 121"/>
                <a:gd name="T58" fmla="*/ 15 w 40"/>
                <a:gd name="T59" fmla="*/ 29 h 121"/>
                <a:gd name="T60" fmla="*/ 22 w 40"/>
                <a:gd name="T61" fmla="*/ 13 h 121"/>
                <a:gd name="T62" fmla="*/ 10 w 40"/>
                <a:gd name="T63" fmla="*/ 28 h 121"/>
                <a:gd name="T64" fmla="*/ 16 w 40"/>
                <a:gd name="T65" fmla="*/ 55 h 121"/>
                <a:gd name="T66" fmla="*/ 14 w 40"/>
                <a:gd name="T67" fmla="*/ 59 h 121"/>
                <a:gd name="T68" fmla="*/ 17 w 40"/>
                <a:gd name="T69" fmla="*/ 121 h 121"/>
                <a:gd name="T70" fmla="*/ 40 w 40"/>
                <a:gd name="T71" fmla="*/ 118 h 121"/>
                <a:gd name="T72" fmla="*/ 39 w 40"/>
                <a:gd name="T7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121">
                  <a:moveTo>
                    <a:pt x="35" y="68"/>
                  </a:moveTo>
                  <a:cubicBezTo>
                    <a:pt x="35" y="70"/>
                    <a:pt x="34" y="71"/>
                    <a:pt x="32" y="71"/>
                  </a:cubicBezTo>
                  <a:cubicBezTo>
                    <a:pt x="31" y="71"/>
                    <a:pt x="29" y="70"/>
                    <a:pt x="29" y="68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3"/>
                    <a:pt x="31" y="62"/>
                    <a:pt x="32" y="62"/>
                  </a:cubicBezTo>
                  <a:cubicBezTo>
                    <a:pt x="34" y="62"/>
                    <a:pt x="35" y="63"/>
                    <a:pt x="35" y="65"/>
                  </a:cubicBezTo>
                  <a:lnTo>
                    <a:pt x="35" y="68"/>
                  </a:lnTo>
                  <a:close/>
                  <a:moveTo>
                    <a:pt x="35" y="81"/>
                  </a:moveTo>
                  <a:cubicBezTo>
                    <a:pt x="35" y="83"/>
                    <a:pt x="34" y="84"/>
                    <a:pt x="32" y="84"/>
                  </a:cubicBezTo>
                  <a:cubicBezTo>
                    <a:pt x="31" y="84"/>
                    <a:pt x="29" y="83"/>
                    <a:pt x="29" y="81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1" y="75"/>
                    <a:pt x="32" y="75"/>
                  </a:cubicBezTo>
                  <a:cubicBezTo>
                    <a:pt x="34" y="75"/>
                    <a:pt x="35" y="76"/>
                    <a:pt x="35" y="78"/>
                  </a:cubicBezTo>
                  <a:lnTo>
                    <a:pt x="35" y="81"/>
                  </a:lnTo>
                  <a:close/>
                  <a:moveTo>
                    <a:pt x="35" y="95"/>
                  </a:moveTo>
                  <a:cubicBezTo>
                    <a:pt x="35" y="96"/>
                    <a:pt x="34" y="97"/>
                    <a:pt x="32" y="97"/>
                  </a:cubicBezTo>
                  <a:cubicBezTo>
                    <a:pt x="31" y="97"/>
                    <a:pt x="29" y="96"/>
                    <a:pt x="29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89"/>
                    <a:pt x="31" y="88"/>
                    <a:pt x="32" y="88"/>
                  </a:cubicBezTo>
                  <a:cubicBezTo>
                    <a:pt x="34" y="88"/>
                    <a:pt x="35" y="89"/>
                    <a:pt x="35" y="91"/>
                  </a:cubicBezTo>
                  <a:lnTo>
                    <a:pt x="35" y="95"/>
                  </a:lnTo>
                  <a:close/>
                  <a:moveTo>
                    <a:pt x="25" y="68"/>
                  </a:moveTo>
                  <a:cubicBezTo>
                    <a:pt x="25" y="70"/>
                    <a:pt x="24" y="71"/>
                    <a:pt x="22" y="71"/>
                  </a:cubicBezTo>
                  <a:cubicBezTo>
                    <a:pt x="21" y="71"/>
                    <a:pt x="20" y="70"/>
                    <a:pt x="20" y="68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3"/>
                    <a:pt x="21" y="62"/>
                    <a:pt x="22" y="62"/>
                  </a:cubicBezTo>
                  <a:cubicBezTo>
                    <a:pt x="24" y="62"/>
                    <a:pt x="25" y="63"/>
                    <a:pt x="25" y="65"/>
                  </a:cubicBezTo>
                  <a:lnTo>
                    <a:pt x="25" y="68"/>
                  </a:lnTo>
                  <a:close/>
                  <a:moveTo>
                    <a:pt x="25" y="81"/>
                  </a:moveTo>
                  <a:cubicBezTo>
                    <a:pt x="25" y="83"/>
                    <a:pt x="24" y="84"/>
                    <a:pt x="22" y="84"/>
                  </a:cubicBezTo>
                  <a:cubicBezTo>
                    <a:pt x="21" y="84"/>
                    <a:pt x="20" y="83"/>
                    <a:pt x="20" y="81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6"/>
                    <a:pt x="21" y="75"/>
                    <a:pt x="22" y="75"/>
                  </a:cubicBezTo>
                  <a:cubicBezTo>
                    <a:pt x="24" y="75"/>
                    <a:pt x="25" y="76"/>
                    <a:pt x="25" y="78"/>
                  </a:cubicBezTo>
                  <a:lnTo>
                    <a:pt x="25" y="81"/>
                  </a:lnTo>
                  <a:close/>
                  <a:moveTo>
                    <a:pt x="25" y="95"/>
                  </a:moveTo>
                  <a:cubicBezTo>
                    <a:pt x="25" y="96"/>
                    <a:pt x="24" y="97"/>
                    <a:pt x="22" y="97"/>
                  </a:cubicBezTo>
                  <a:cubicBezTo>
                    <a:pt x="21" y="97"/>
                    <a:pt x="20" y="96"/>
                    <a:pt x="20" y="95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89"/>
                    <a:pt x="21" y="88"/>
                    <a:pt x="22" y="88"/>
                  </a:cubicBezTo>
                  <a:cubicBezTo>
                    <a:pt x="24" y="88"/>
                    <a:pt x="25" y="89"/>
                    <a:pt x="25" y="91"/>
                  </a:cubicBezTo>
                  <a:lnTo>
                    <a:pt x="25" y="95"/>
                  </a:lnTo>
                  <a:close/>
                  <a:moveTo>
                    <a:pt x="39" y="55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7" y="45"/>
                    <a:pt x="25" y="4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46"/>
                    <a:pt x="17" y="43"/>
                    <a:pt x="16" y="40"/>
                  </a:cubicBezTo>
                  <a:cubicBezTo>
                    <a:pt x="19" y="39"/>
                    <a:pt x="23" y="37"/>
                    <a:pt x="27" y="32"/>
                  </a:cubicBezTo>
                  <a:cubicBezTo>
                    <a:pt x="32" y="25"/>
                    <a:pt x="34" y="15"/>
                    <a:pt x="32" y="2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9" y="0"/>
                    <a:pt x="12" y="1"/>
                    <a:pt x="4" y="12"/>
                  </a:cubicBezTo>
                  <a:cubicBezTo>
                    <a:pt x="0" y="17"/>
                    <a:pt x="0" y="24"/>
                    <a:pt x="2" y="32"/>
                  </a:cubicBezTo>
                  <a:cubicBezTo>
                    <a:pt x="2" y="33"/>
                    <a:pt x="4" y="34"/>
                    <a:pt x="5" y="34"/>
                  </a:cubicBezTo>
                  <a:cubicBezTo>
                    <a:pt x="7" y="33"/>
                    <a:pt x="7" y="32"/>
                    <a:pt x="7" y="30"/>
                  </a:cubicBezTo>
                  <a:cubicBezTo>
                    <a:pt x="5" y="24"/>
                    <a:pt x="6" y="19"/>
                    <a:pt x="9" y="15"/>
                  </a:cubicBezTo>
                  <a:cubicBezTo>
                    <a:pt x="13" y="8"/>
                    <a:pt x="23" y="6"/>
                    <a:pt x="27" y="5"/>
                  </a:cubicBezTo>
                  <a:cubicBezTo>
                    <a:pt x="28" y="11"/>
                    <a:pt x="28" y="15"/>
                    <a:pt x="27" y="19"/>
                  </a:cubicBezTo>
                  <a:cubicBezTo>
                    <a:pt x="26" y="23"/>
                    <a:pt x="25" y="26"/>
                    <a:pt x="23" y="29"/>
                  </a:cubicBezTo>
                  <a:cubicBezTo>
                    <a:pt x="20" y="32"/>
                    <a:pt x="17" y="34"/>
                    <a:pt x="15" y="34"/>
                  </a:cubicBezTo>
                  <a:cubicBezTo>
                    <a:pt x="15" y="33"/>
                    <a:pt x="15" y="31"/>
                    <a:pt x="15" y="29"/>
                  </a:cubicBezTo>
                  <a:cubicBezTo>
                    <a:pt x="16" y="23"/>
                    <a:pt x="20" y="19"/>
                    <a:pt x="22" y="17"/>
                  </a:cubicBezTo>
                  <a:cubicBezTo>
                    <a:pt x="23" y="16"/>
                    <a:pt x="23" y="14"/>
                    <a:pt x="22" y="13"/>
                  </a:cubicBezTo>
                  <a:cubicBezTo>
                    <a:pt x="21" y="12"/>
                    <a:pt x="19" y="12"/>
                    <a:pt x="18" y="13"/>
                  </a:cubicBezTo>
                  <a:cubicBezTo>
                    <a:pt x="16" y="16"/>
                    <a:pt x="11" y="21"/>
                    <a:pt x="10" y="28"/>
                  </a:cubicBezTo>
                  <a:cubicBezTo>
                    <a:pt x="8" y="37"/>
                    <a:pt x="11" y="45"/>
                    <a:pt x="18" y="53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4" y="57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8"/>
                    <a:pt x="14" y="121"/>
                    <a:pt x="17" y="121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1"/>
                    <a:pt x="40" y="121"/>
                    <a:pt x="40" y="11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3287" y="1366"/>
              <a:ext cx="219" cy="516"/>
            </a:xfrm>
            <a:custGeom>
              <a:avLst/>
              <a:gdLst>
                <a:gd name="T0" fmla="*/ 37 w 43"/>
                <a:gd name="T1" fmla="*/ 62 h 102"/>
                <a:gd name="T2" fmla="*/ 35 w 43"/>
                <a:gd name="T3" fmla="*/ 65 h 102"/>
                <a:gd name="T4" fmla="*/ 32 w 43"/>
                <a:gd name="T5" fmla="*/ 62 h 102"/>
                <a:gd name="T6" fmla="*/ 32 w 43"/>
                <a:gd name="T7" fmla="*/ 59 h 102"/>
                <a:gd name="T8" fmla="*/ 35 w 43"/>
                <a:gd name="T9" fmla="*/ 56 h 102"/>
                <a:gd name="T10" fmla="*/ 37 w 43"/>
                <a:gd name="T11" fmla="*/ 59 h 102"/>
                <a:gd name="T12" fmla="*/ 37 w 43"/>
                <a:gd name="T13" fmla="*/ 62 h 102"/>
                <a:gd name="T14" fmla="*/ 37 w 43"/>
                <a:gd name="T15" fmla="*/ 76 h 102"/>
                <a:gd name="T16" fmla="*/ 35 w 43"/>
                <a:gd name="T17" fmla="*/ 78 h 102"/>
                <a:gd name="T18" fmla="*/ 32 w 43"/>
                <a:gd name="T19" fmla="*/ 76 h 102"/>
                <a:gd name="T20" fmla="*/ 32 w 43"/>
                <a:gd name="T21" fmla="*/ 72 h 102"/>
                <a:gd name="T22" fmla="*/ 35 w 43"/>
                <a:gd name="T23" fmla="*/ 69 h 102"/>
                <a:gd name="T24" fmla="*/ 37 w 43"/>
                <a:gd name="T25" fmla="*/ 72 h 102"/>
                <a:gd name="T26" fmla="*/ 37 w 43"/>
                <a:gd name="T27" fmla="*/ 76 h 102"/>
                <a:gd name="T28" fmla="*/ 28 w 43"/>
                <a:gd name="T29" fmla="*/ 62 h 102"/>
                <a:gd name="T30" fmla="*/ 25 w 43"/>
                <a:gd name="T31" fmla="*/ 65 h 102"/>
                <a:gd name="T32" fmla="*/ 22 w 43"/>
                <a:gd name="T33" fmla="*/ 62 h 102"/>
                <a:gd name="T34" fmla="*/ 22 w 43"/>
                <a:gd name="T35" fmla="*/ 59 h 102"/>
                <a:gd name="T36" fmla="*/ 25 w 43"/>
                <a:gd name="T37" fmla="*/ 56 h 102"/>
                <a:gd name="T38" fmla="*/ 28 w 43"/>
                <a:gd name="T39" fmla="*/ 59 h 102"/>
                <a:gd name="T40" fmla="*/ 28 w 43"/>
                <a:gd name="T41" fmla="*/ 62 h 102"/>
                <a:gd name="T42" fmla="*/ 28 w 43"/>
                <a:gd name="T43" fmla="*/ 76 h 102"/>
                <a:gd name="T44" fmla="*/ 25 w 43"/>
                <a:gd name="T45" fmla="*/ 78 h 102"/>
                <a:gd name="T46" fmla="*/ 22 w 43"/>
                <a:gd name="T47" fmla="*/ 76 h 102"/>
                <a:gd name="T48" fmla="*/ 22 w 43"/>
                <a:gd name="T49" fmla="*/ 72 h 102"/>
                <a:gd name="T50" fmla="*/ 25 w 43"/>
                <a:gd name="T51" fmla="*/ 69 h 102"/>
                <a:gd name="T52" fmla="*/ 28 w 43"/>
                <a:gd name="T53" fmla="*/ 72 h 102"/>
                <a:gd name="T54" fmla="*/ 28 w 43"/>
                <a:gd name="T55" fmla="*/ 76 h 102"/>
                <a:gd name="T56" fmla="*/ 41 w 43"/>
                <a:gd name="T57" fmla="*/ 48 h 102"/>
                <a:gd name="T58" fmla="*/ 31 w 43"/>
                <a:gd name="T59" fmla="*/ 39 h 102"/>
                <a:gd name="T60" fmla="*/ 28 w 43"/>
                <a:gd name="T61" fmla="*/ 39 h 102"/>
                <a:gd name="T62" fmla="*/ 25 w 43"/>
                <a:gd name="T63" fmla="*/ 42 h 102"/>
                <a:gd name="T64" fmla="*/ 24 w 43"/>
                <a:gd name="T65" fmla="*/ 42 h 102"/>
                <a:gd name="T66" fmla="*/ 19 w 43"/>
                <a:gd name="T67" fmla="*/ 36 h 102"/>
                <a:gd name="T68" fmla="*/ 26 w 43"/>
                <a:gd name="T69" fmla="*/ 28 h 102"/>
                <a:gd name="T70" fmla="*/ 24 w 43"/>
                <a:gd name="T71" fmla="*/ 2 h 102"/>
                <a:gd name="T72" fmla="*/ 21 w 43"/>
                <a:gd name="T73" fmla="*/ 1 h 102"/>
                <a:gd name="T74" fmla="*/ 3 w 43"/>
                <a:gd name="T75" fmla="*/ 15 h 102"/>
                <a:gd name="T76" fmla="*/ 4 w 43"/>
                <a:gd name="T77" fmla="*/ 33 h 102"/>
                <a:gd name="T78" fmla="*/ 8 w 43"/>
                <a:gd name="T79" fmla="*/ 34 h 102"/>
                <a:gd name="T80" fmla="*/ 9 w 43"/>
                <a:gd name="T81" fmla="*/ 30 h 102"/>
                <a:gd name="T82" fmla="*/ 7 w 43"/>
                <a:gd name="T83" fmla="*/ 17 h 102"/>
                <a:gd name="T84" fmla="*/ 20 w 43"/>
                <a:gd name="T85" fmla="*/ 7 h 102"/>
                <a:gd name="T86" fmla="*/ 21 w 43"/>
                <a:gd name="T87" fmla="*/ 26 h 102"/>
                <a:gd name="T88" fmla="*/ 17 w 43"/>
                <a:gd name="T89" fmla="*/ 31 h 102"/>
                <a:gd name="T90" fmla="*/ 18 w 43"/>
                <a:gd name="T91" fmla="*/ 19 h 102"/>
                <a:gd name="T92" fmla="*/ 17 w 43"/>
                <a:gd name="T93" fmla="*/ 15 h 102"/>
                <a:gd name="T94" fmla="*/ 13 w 43"/>
                <a:gd name="T95" fmla="*/ 17 h 102"/>
                <a:gd name="T96" fmla="*/ 13 w 43"/>
                <a:gd name="T97" fmla="*/ 36 h 102"/>
                <a:gd name="T98" fmla="*/ 13 w 43"/>
                <a:gd name="T99" fmla="*/ 36 h 102"/>
                <a:gd name="T100" fmla="*/ 13 w 43"/>
                <a:gd name="T101" fmla="*/ 36 h 102"/>
                <a:gd name="T102" fmla="*/ 21 w 43"/>
                <a:gd name="T103" fmla="*/ 46 h 102"/>
                <a:gd name="T104" fmla="*/ 18 w 43"/>
                <a:gd name="T105" fmla="*/ 48 h 102"/>
                <a:gd name="T106" fmla="*/ 17 w 43"/>
                <a:gd name="T107" fmla="*/ 52 h 102"/>
                <a:gd name="T108" fmla="*/ 17 w 43"/>
                <a:gd name="T109" fmla="*/ 52 h 102"/>
                <a:gd name="T110" fmla="*/ 17 w 43"/>
                <a:gd name="T111" fmla="*/ 99 h 102"/>
                <a:gd name="T112" fmla="*/ 19 w 43"/>
                <a:gd name="T113" fmla="*/ 102 h 102"/>
                <a:gd name="T114" fmla="*/ 40 w 43"/>
                <a:gd name="T115" fmla="*/ 102 h 102"/>
                <a:gd name="T116" fmla="*/ 43 w 43"/>
                <a:gd name="T117" fmla="*/ 99 h 102"/>
                <a:gd name="T118" fmla="*/ 43 w 43"/>
                <a:gd name="T119" fmla="*/ 52 h 102"/>
                <a:gd name="T120" fmla="*/ 41 w 43"/>
                <a:gd name="T121" fmla="*/ 4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102">
                  <a:moveTo>
                    <a:pt x="37" y="62"/>
                  </a:moveTo>
                  <a:cubicBezTo>
                    <a:pt x="37" y="64"/>
                    <a:pt x="36" y="65"/>
                    <a:pt x="35" y="65"/>
                  </a:cubicBezTo>
                  <a:cubicBezTo>
                    <a:pt x="33" y="65"/>
                    <a:pt x="32" y="64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7"/>
                    <a:pt x="33" y="56"/>
                    <a:pt x="35" y="56"/>
                  </a:cubicBezTo>
                  <a:cubicBezTo>
                    <a:pt x="36" y="56"/>
                    <a:pt x="37" y="57"/>
                    <a:pt x="37" y="59"/>
                  </a:cubicBezTo>
                  <a:lnTo>
                    <a:pt x="37" y="62"/>
                  </a:lnTo>
                  <a:close/>
                  <a:moveTo>
                    <a:pt x="37" y="76"/>
                  </a:moveTo>
                  <a:cubicBezTo>
                    <a:pt x="37" y="77"/>
                    <a:pt x="36" y="78"/>
                    <a:pt x="35" y="78"/>
                  </a:cubicBezTo>
                  <a:cubicBezTo>
                    <a:pt x="33" y="78"/>
                    <a:pt x="32" y="77"/>
                    <a:pt x="32" y="76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0"/>
                    <a:pt x="33" y="69"/>
                    <a:pt x="35" y="69"/>
                  </a:cubicBezTo>
                  <a:cubicBezTo>
                    <a:pt x="36" y="69"/>
                    <a:pt x="37" y="70"/>
                    <a:pt x="37" y="72"/>
                  </a:cubicBezTo>
                  <a:lnTo>
                    <a:pt x="37" y="76"/>
                  </a:lnTo>
                  <a:close/>
                  <a:moveTo>
                    <a:pt x="28" y="62"/>
                  </a:moveTo>
                  <a:cubicBezTo>
                    <a:pt x="28" y="64"/>
                    <a:pt x="26" y="65"/>
                    <a:pt x="25" y="65"/>
                  </a:cubicBezTo>
                  <a:cubicBezTo>
                    <a:pt x="23" y="65"/>
                    <a:pt x="22" y="64"/>
                    <a:pt x="22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7"/>
                    <a:pt x="23" y="56"/>
                    <a:pt x="25" y="56"/>
                  </a:cubicBezTo>
                  <a:cubicBezTo>
                    <a:pt x="26" y="56"/>
                    <a:pt x="28" y="57"/>
                    <a:pt x="28" y="59"/>
                  </a:cubicBezTo>
                  <a:lnTo>
                    <a:pt x="28" y="62"/>
                  </a:lnTo>
                  <a:close/>
                  <a:moveTo>
                    <a:pt x="28" y="76"/>
                  </a:moveTo>
                  <a:cubicBezTo>
                    <a:pt x="28" y="77"/>
                    <a:pt x="26" y="78"/>
                    <a:pt x="25" y="78"/>
                  </a:cubicBezTo>
                  <a:cubicBezTo>
                    <a:pt x="23" y="78"/>
                    <a:pt x="22" y="77"/>
                    <a:pt x="22" y="76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0"/>
                    <a:pt x="23" y="69"/>
                    <a:pt x="25" y="69"/>
                  </a:cubicBezTo>
                  <a:cubicBezTo>
                    <a:pt x="26" y="69"/>
                    <a:pt x="28" y="70"/>
                    <a:pt x="28" y="72"/>
                  </a:cubicBezTo>
                  <a:lnTo>
                    <a:pt x="28" y="76"/>
                  </a:lnTo>
                  <a:close/>
                  <a:moveTo>
                    <a:pt x="41" y="48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0" y="38"/>
                    <a:pt x="28" y="39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4" y="42"/>
                    <a:pt x="24" y="42"/>
                  </a:cubicBezTo>
                  <a:cubicBezTo>
                    <a:pt x="22" y="41"/>
                    <a:pt x="20" y="39"/>
                    <a:pt x="19" y="36"/>
                  </a:cubicBezTo>
                  <a:cubicBezTo>
                    <a:pt x="21" y="35"/>
                    <a:pt x="24" y="33"/>
                    <a:pt x="26" y="28"/>
                  </a:cubicBezTo>
                  <a:cubicBezTo>
                    <a:pt x="29" y="22"/>
                    <a:pt x="29" y="13"/>
                    <a:pt x="24" y="2"/>
                  </a:cubicBezTo>
                  <a:cubicBezTo>
                    <a:pt x="24" y="1"/>
                    <a:pt x="23" y="0"/>
                    <a:pt x="21" y="1"/>
                  </a:cubicBezTo>
                  <a:cubicBezTo>
                    <a:pt x="21" y="1"/>
                    <a:pt x="7" y="5"/>
                    <a:pt x="3" y="15"/>
                  </a:cubicBezTo>
                  <a:cubicBezTo>
                    <a:pt x="0" y="21"/>
                    <a:pt x="1" y="27"/>
                    <a:pt x="4" y="33"/>
                  </a:cubicBezTo>
                  <a:cubicBezTo>
                    <a:pt x="5" y="34"/>
                    <a:pt x="7" y="35"/>
                    <a:pt x="8" y="34"/>
                  </a:cubicBezTo>
                  <a:cubicBezTo>
                    <a:pt x="9" y="33"/>
                    <a:pt x="10" y="32"/>
                    <a:pt x="9" y="30"/>
                  </a:cubicBezTo>
                  <a:cubicBezTo>
                    <a:pt x="6" y="26"/>
                    <a:pt x="6" y="21"/>
                    <a:pt x="7" y="17"/>
                  </a:cubicBezTo>
                  <a:cubicBezTo>
                    <a:pt x="10" y="12"/>
                    <a:pt x="17" y="8"/>
                    <a:pt x="20" y="7"/>
                  </a:cubicBezTo>
                  <a:cubicBezTo>
                    <a:pt x="23" y="15"/>
                    <a:pt x="23" y="21"/>
                    <a:pt x="21" y="26"/>
                  </a:cubicBezTo>
                  <a:cubicBezTo>
                    <a:pt x="20" y="29"/>
                    <a:pt x="18" y="30"/>
                    <a:pt x="17" y="31"/>
                  </a:cubicBezTo>
                  <a:cubicBezTo>
                    <a:pt x="16" y="28"/>
                    <a:pt x="16" y="24"/>
                    <a:pt x="18" y="19"/>
                  </a:cubicBezTo>
                  <a:cubicBezTo>
                    <a:pt x="19" y="18"/>
                    <a:pt x="18" y="16"/>
                    <a:pt x="17" y="15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1" y="24"/>
                    <a:pt x="11" y="30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40"/>
                    <a:pt x="17" y="43"/>
                    <a:pt x="21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7" y="50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2"/>
                    <a:pt x="19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02"/>
                    <a:pt x="43" y="102"/>
                    <a:pt x="43" y="99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49"/>
                    <a:pt x="41" y="48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3211" y="1619"/>
              <a:ext cx="132" cy="263"/>
            </a:xfrm>
            <a:custGeom>
              <a:avLst/>
              <a:gdLst>
                <a:gd name="T0" fmla="*/ 21 w 26"/>
                <a:gd name="T1" fmla="*/ 26 h 52"/>
                <a:gd name="T2" fmla="*/ 18 w 26"/>
                <a:gd name="T3" fmla="*/ 28 h 52"/>
                <a:gd name="T4" fmla="*/ 16 w 26"/>
                <a:gd name="T5" fmla="*/ 26 h 52"/>
                <a:gd name="T6" fmla="*/ 16 w 26"/>
                <a:gd name="T7" fmla="*/ 22 h 52"/>
                <a:gd name="T8" fmla="*/ 18 w 26"/>
                <a:gd name="T9" fmla="*/ 19 h 52"/>
                <a:gd name="T10" fmla="*/ 21 w 26"/>
                <a:gd name="T11" fmla="*/ 22 h 52"/>
                <a:gd name="T12" fmla="*/ 21 w 26"/>
                <a:gd name="T13" fmla="*/ 26 h 52"/>
                <a:gd name="T14" fmla="*/ 11 w 26"/>
                <a:gd name="T15" fmla="*/ 26 h 52"/>
                <a:gd name="T16" fmla="*/ 8 w 26"/>
                <a:gd name="T17" fmla="*/ 28 h 52"/>
                <a:gd name="T18" fmla="*/ 6 w 26"/>
                <a:gd name="T19" fmla="*/ 26 h 52"/>
                <a:gd name="T20" fmla="*/ 6 w 26"/>
                <a:gd name="T21" fmla="*/ 22 h 52"/>
                <a:gd name="T22" fmla="*/ 8 w 26"/>
                <a:gd name="T23" fmla="*/ 19 h 52"/>
                <a:gd name="T24" fmla="*/ 11 w 26"/>
                <a:gd name="T25" fmla="*/ 22 h 52"/>
                <a:gd name="T26" fmla="*/ 11 w 26"/>
                <a:gd name="T27" fmla="*/ 26 h 52"/>
                <a:gd name="T28" fmla="*/ 25 w 26"/>
                <a:gd name="T29" fmla="*/ 10 h 52"/>
                <a:gd name="T30" fmla="*/ 15 w 26"/>
                <a:gd name="T31" fmla="*/ 2 h 52"/>
                <a:gd name="T32" fmla="*/ 11 w 26"/>
                <a:gd name="T33" fmla="*/ 2 h 52"/>
                <a:gd name="T34" fmla="*/ 2 w 26"/>
                <a:gd name="T35" fmla="*/ 10 h 52"/>
                <a:gd name="T36" fmla="*/ 0 w 26"/>
                <a:gd name="T37" fmla="*/ 14 h 52"/>
                <a:gd name="T38" fmla="*/ 0 w 26"/>
                <a:gd name="T39" fmla="*/ 14 h 52"/>
                <a:gd name="T40" fmla="*/ 0 w 26"/>
                <a:gd name="T41" fmla="*/ 49 h 52"/>
                <a:gd name="T42" fmla="*/ 3 w 26"/>
                <a:gd name="T43" fmla="*/ 52 h 52"/>
                <a:gd name="T44" fmla="*/ 15 w 26"/>
                <a:gd name="T45" fmla="*/ 52 h 52"/>
                <a:gd name="T46" fmla="*/ 24 w 26"/>
                <a:gd name="T47" fmla="*/ 52 h 52"/>
                <a:gd name="T48" fmla="*/ 25 w 26"/>
                <a:gd name="T49" fmla="*/ 52 h 52"/>
                <a:gd name="T50" fmla="*/ 26 w 26"/>
                <a:gd name="T51" fmla="*/ 49 h 52"/>
                <a:gd name="T52" fmla="*/ 26 w 26"/>
                <a:gd name="T53" fmla="*/ 14 h 52"/>
                <a:gd name="T54" fmla="*/ 26 w 26"/>
                <a:gd name="T55" fmla="*/ 14 h 52"/>
                <a:gd name="T56" fmla="*/ 25 w 26"/>
                <a:gd name="T57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52">
                  <a:moveTo>
                    <a:pt x="21" y="26"/>
                  </a:moveTo>
                  <a:cubicBezTo>
                    <a:pt x="21" y="27"/>
                    <a:pt x="20" y="28"/>
                    <a:pt x="18" y="28"/>
                  </a:cubicBezTo>
                  <a:cubicBezTo>
                    <a:pt x="17" y="28"/>
                    <a:pt x="16" y="27"/>
                    <a:pt x="16" y="2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7" y="19"/>
                    <a:pt x="18" y="19"/>
                  </a:cubicBezTo>
                  <a:cubicBezTo>
                    <a:pt x="20" y="19"/>
                    <a:pt x="21" y="20"/>
                    <a:pt x="21" y="22"/>
                  </a:cubicBezTo>
                  <a:lnTo>
                    <a:pt x="21" y="26"/>
                  </a:lnTo>
                  <a:close/>
                  <a:moveTo>
                    <a:pt x="11" y="26"/>
                  </a:moveTo>
                  <a:cubicBezTo>
                    <a:pt x="11" y="27"/>
                    <a:pt x="10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10" y="19"/>
                    <a:pt x="11" y="20"/>
                    <a:pt x="11" y="22"/>
                  </a:cubicBezTo>
                  <a:lnTo>
                    <a:pt x="11" y="26"/>
                  </a:lnTo>
                  <a:close/>
                  <a:moveTo>
                    <a:pt x="25" y="10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3" y="0"/>
                    <a:pt x="11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2"/>
                    <a:pt x="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5" y="52"/>
                  </a:cubicBezTo>
                  <a:cubicBezTo>
                    <a:pt x="25" y="51"/>
                    <a:pt x="26" y="51"/>
                    <a:pt x="26" y="4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2"/>
                    <a:pt x="25" y="10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852" y="2959"/>
              <a:ext cx="45" cy="86"/>
            </a:xfrm>
            <a:custGeom>
              <a:avLst/>
              <a:gdLst>
                <a:gd name="T0" fmla="*/ 4 w 9"/>
                <a:gd name="T1" fmla="*/ 17 h 17"/>
                <a:gd name="T2" fmla="*/ 6 w 9"/>
                <a:gd name="T3" fmla="*/ 15 h 17"/>
                <a:gd name="T4" fmla="*/ 9 w 9"/>
                <a:gd name="T5" fmla="*/ 15 h 17"/>
                <a:gd name="T6" fmla="*/ 4 w 9"/>
                <a:gd name="T7" fmla="*/ 0 h 17"/>
                <a:gd name="T8" fmla="*/ 0 w 9"/>
                <a:gd name="T9" fmla="*/ 4 h 17"/>
                <a:gd name="T10" fmla="*/ 4 w 9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4" y="17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5"/>
                  </a:cubicBezTo>
                  <a:cubicBezTo>
                    <a:pt x="8" y="10"/>
                    <a:pt x="6" y="5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3" y="12"/>
                    <a:pt x="4" y="17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811" y="2883"/>
              <a:ext cx="46" cy="71"/>
            </a:xfrm>
            <a:custGeom>
              <a:avLst/>
              <a:gdLst>
                <a:gd name="T0" fmla="*/ 5 w 9"/>
                <a:gd name="T1" fmla="*/ 14 h 14"/>
                <a:gd name="T2" fmla="*/ 9 w 9"/>
                <a:gd name="T3" fmla="*/ 10 h 14"/>
                <a:gd name="T4" fmla="*/ 5 w 9"/>
                <a:gd name="T5" fmla="*/ 2 h 14"/>
                <a:gd name="T6" fmla="*/ 3 w 9"/>
                <a:gd name="T7" fmla="*/ 0 h 14"/>
                <a:gd name="T8" fmla="*/ 0 w 9"/>
                <a:gd name="T9" fmla="*/ 5 h 14"/>
                <a:gd name="T10" fmla="*/ 0 w 9"/>
                <a:gd name="T11" fmla="*/ 5 h 14"/>
                <a:gd name="T12" fmla="*/ 5 w 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5" y="14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6" y="4"/>
                    <a:pt x="5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4" y="11"/>
                    <a:pt x="5" y="14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689" y="3055"/>
              <a:ext cx="218" cy="395"/>
            </a:xfrm>
            <a:custGeom>
              <a:avLst/>
              <a:gdLst>
                <a:gd name="T0" fmla="*/ 41 w 43"/>
                <a:gd name="T1" fmla="*/ 0 h 78"/>
                <a:gd name="T2" fmla="*/ 41 w 43"/>
                <a:gd name="T3" fmla="*/ 1 h 78"/>
                <a:gd name="T4" fmla="*/ 36 w 43"/>
                <a:gd name="T5" fmla="*/ 3 h 78"/>
                <a:gd name="T6" fmla="*/ 36 w 43"/>
                <a:gd name="T7" fmla="*/ 23 h 78"/>
                <a:gd name="T8" fmla="*/ 7 w 43"/>
                <a:gd name="T9" fmla="*/ 69 h 78"/>
                <a:gd name="T10" fmla="*/ 0 w 43"/>
                <a:gd name="T11" fmla="*/ 73 h 78"/>
                <a:gd name="T12" fmla="*/ 2 w 43"/>
                <a:gd name="T13" fmla="*/ 78 h 78"/>
                <a:gd name="T14" fmla="*/ 10 w 43"/>
                <a:gd name="T15" fmla="*/ 73 h 78"/>
                <a:gd name="T16" fmla="*/ 41 w 43"/>
                <a:gd name="T17" fmla="*/ 24 h 78"/>
                <a:gd name="T18" fmla="*/ 41 w 43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8">
                  <a:moveTo>
                    <a:pt x="41" y="0"/>
                  </a:moveTo>
                  <a:cubicBezTo>
                    <a:pt x="41" y="0"/>
                    <a:pt x="41" y="0"/>
                    <a:pt x="41" y="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10"/>
                    <a:pt x="37" y="17"/>
                    <a:pt x="36" y="23"/>
                  </a:cubicBezTo>
                  <a:cubicBezTo>
                    <a:pt x="33" y="42"/>
                    <a:pt x="22" y="58"/>
                    <a:pt x="7" y="69"/>
                  </a:cubicBezTo>
                  <a:cubicBezTo>
                    <a:pt x="5" y="70"/>
                    <a:pt x="2" y="72"/>
                    <a:pt x="0" y="73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5" y="76"/>
                    <a:pt x="7" y="75"/>
                    <a:pt x="10" y="73"/>
                  </a:cubicBezTo>
                  <a:cubicBezTo>
                    <a:pt x="27" y="61"/>
                    <a:pt x="38" y="44"/>
                    <a:pt x="41" y="24"/>
                  </a:cubicBezTo>
                  <a:cubicBezTo>
                    <a:pt x="43" y="16"/>
                    <a:pt x="43" y="8"/>
                    <a:pt x="41" y="0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445" y="3444"/>
              <a:ext cx="218" cy="51"/>
            </a:xfrm>
            <a:custGeom>
              <a:avLst/>
              <a:gdLst>
                <a:gd name="T0" fmla="*/ 3 w 43"/>
                <a:gd name="T1" fmla="*/ 3 h 10"/>
                <a:gd name="T2" fmla="*/ 0 w 43"/>
                <a:gd name="T3" fmla="*/ 6 h 10"/>
                <a:gd name="T4" fmla="*/ 2 w 43"/>
                <a:gd name="T5" fmla="*/ 9 h 10"/>
                <a:gd name="T6" fmla="*/ 15 w 43"/>
                <a:gd name="T7" fmla="*/ 10 h 10"/>
                <a:gd name="T8" fmla="*/ 43 w 43"/>
                <a:gd name="T9" fmla="*/ 4 h 10"/>
                <a:gd name="T10" fmla="*/ 39 w 43"/>
                <a:gd name="T11" fmla="*/ 0 h 10"/>
                <a:gd name="T12" fmla="*/ 3 w 43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">
                  <a:moveTo>
                    <a:pt x="3" y="3"/>
                  </a:moveTo>
                  <a:cubicBezTo>
                    <a:pt x="2" y="3"/>
                    <a:pt x="0" y="4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6" y="9"/>
                    <a:pt x="11" y="10"/>
                    <a:pt x="15" y="10"/>
                  </a:cubicBezTo>
                  <a:cubicBezTo>
                    <a:pt x="24" y="10"/>
                    <a:pt x="34" y="8"/>
                    <a:pt x="43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4"/>
                    <a:pt x="15" y="5"/>
                    <a:pt x="3" y="3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125" y="3055"/>
              <a:ext cx="228" cy="400"/>
            </a:xfrm>
            <a:custGeom>
              <a:avLst/>
              <a:gdLst>
                <a:gd name="T0" fmla="*/ 20 w 45"/>
                <a:gd name="T1" fmla="*/ 51 h 79"/>
                <a:gd name="T2" fmla="*/ 8 w 45"/>
                <a:gd name="T3" fmla="*/ 3 h 79"/>
                <a:gd name="T4" fmla="*/ 3 w 45"/>
                <a:gd name="T5" fmla="*/ 1 h 79"/>
                <a:gd name="T6" fmla="*/ 3 w 45"/>
                <a:gd name="T7" fmla="*/ 0 h 79"/>
                <a:gd name="T8" fmla="*/ 16 w 45"/>
                <a:gd name="T9" fmla="*/ 55 h 79"/>
                <a:gd name="T10" fmla="*/ 43 w 45"/>
                <a:gd name="T11" fmla="*/ 79 h 79"/>
                <a:gd name="T12" fmla="*/ 45 w 45"/>
                <a:gd name="T13" fmla="*/ 73 h 79"/>
                <a:gd name="T14" fmla="*/ 20 w 45"/>
                <a:gd name="T15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9">
                  <a:moveTo>
                    <a:pt x="20" y="51"/>
                  </a:moveTo>
                  <a:cubicBezTo>
                    <a:pt x="10" y="37"/>
                    <a:pt x="6" y="20"/>
                    <a:pt x="8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9"/>
                    <a:pt x="5" y="39"/>
                    <a:pt x="16" y="55"/>
                  </a:cubicBezTo>
                  <a:cubicBezTo>
                    <a:pt x="23" y="65"/>
                    <a:pt x="32" y="73"/>
                    <a:pt x="43" y="79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35" y="68"/>
                    <a:pt x="27" y="61"/>
                    <a:pt x="20" y="51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145" y="2959"/>
              <a:ext cx="41" cy="86"/>
            </a:xfrm>
            <a:custGeom>
              <a:avLst/>
              <a:gdLst>
                <a:gd name="T0" fmla="*/ 2 w 8"/>
                <a:gd name="T1" fmla="*/ 15 h 17"/>
                <a:gd name="T2" fmla="*/ 5 w 8"/>
                <a:gd name="T3" fmla="*/ 17 h 17"/>
                <a:gd name="T4" fmla="*/ 8 w 8"/>
                <a:gd name="T5" fmla="*/ 4 h 17"/>
                <a:gd name="T6" fmla="*/ 4 w 8"/>
                <a:gd name="T7" fmla="*/ 0 h 17"/>
                <a:gd name="T8" fmla="*/ 0 w 8"/>
                <a:gd name="T9" fmla="*/ 15 h 17"/>
                <a:gd name="T10" fmla="*/ 2 w 8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2" y="15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6" y="12"/>
                    <a:pt x="7" y="8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1" y="10"/>
                    <a:pt x="0" y="15"/>
                  </a:cubicBezTo>
                  <a:cubicBezTo>
                    <a:pt x="0" y="14"/>
                    <a:pt x="1" y="14"/>
                    <a:pt x="2" y="15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181" y="2883"/>
              <a:ext cx="45" cy="71"/>
            </a:xfrm>
            <a:custGeom>
              <a:avLst/>
              <a:gdLst>
                <a:gd name="T0" fmla="*/ 9 w 9"/>
                <a:gd name="T1" fmla="*/ 5 h 14"/>
                <a:gd name="T2" fmla="*/ 6 w 9"/>
                <a:gd name="T3" fmla="*/ 0 h 14"/>
                <a:gd name="T4" fmla="*/ 0 w 9"/>
                <a:gd name="T5" fmla="*/ 10 h 14"/>
                <a:gd name="T6" fmla="*/ 4 w 9"/>
                <a:gd name="T7" fmla="*/ 14 h 14"/>
                <a:gd name="T8" fmla="*/ 9 w 9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1" y="7"/>
                    <a:pt x="0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1"/>
                    <a:pt x="7" y="8"/>
                    <a:pt x="9" y="5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226" y="2716"/>
              <a:ext cx="585" cy="167"/>
            </a:xfrm>
            <a:custGeom>
              <a:avLst/>
              <a:gdLst>
                <a:gd name="T0" fmla="*/ 17 w 115"/>
                <a:gd name="T1" fmla="*/ 21 h 33"/>
                <a:gd name="T2" fmla="*/ 70 w 115"/>
                <a:gd name="T3" fmla="*/ 9 h 33"/>
                <a:gd name="T4" fmla="*/ 112 w 115"/>
                <a:gd name="T5" fmla="*/ 33 h 33"/>
                <a:gd name="T6" fmla="*/ 115 w 115"/>
                <a:gd name="T7" fmla="*/ 29 h 33"/>
                <a:gd name="T8" fmla="*/ 71 w 115"/>
                <a:gd name="T9" fmla="*/ 4 h 33"/>
                <a:gd name="T10" fmla="*/ 14 w 115"/>
                <a:gd name="T11" fmla="*/ 16 h 33"/>
                <a:gd name="T12" fmla="*/ 0 w 115"/>
                <a:gd name="T13" fmla="*/ 29 h 33"/>
                <a:gd name="T14" fmla="*/ 4 w 115"/>
                <a:gd name="T15" fmla="*/ 33 h 33"/>
                <a:gd name="T16" fmla="*/ 17 w 115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3">
                  <a:moveTo>
                    <a:pt x="17" y="21"/>
                  </a:moveTo>
                  <a:cubicBezTo>
                    <a:pt x="33" y="10"/>
                    <a:pt x="51" y="6"/>
                    <a:pt x="70" y="9"/>
                  </a:cubicBezTo>
                  <a:cubicBezTo>
                    <a:pt x="86" y="12"/>
                    <a:pt x="101" y="20"/>
                    <a:pt x="112" y="33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04" y="16"/>
                    <a:pt x="88" y="7"/>
                    <a:pt x="71" y="4"/>
                  </a:cubicBezTo>
                  <a:cubicBezTo>
                    <a:pt x="51" y="0"/>
                    <a:pt x="31" y="5"/>
                    <a:pt x="14" y="16"/>
                  </a:cubicBezTo>
                  <a:cubicBezTo>
                    <a:pt x="9" y="20"/>
                    <a:pt x="4" y="24"/>
                    <a:pt x="0" y="2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28"/>
                    <a:pt x="12" y="24"/>
                    <a:pt x="17" y="21"/>
                  </a:cubicBezTo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730" y="2762"/>
              <a:ext cx="177" cy="222"/>
            </a:xfrm>
            <a:custGeom>
              <a:avLst/>
              <a:gdLst>
                <a:gd name="T0" fmla="*/ 1 w 35"/>
                <a:gd name="T1" fmla="*/ 44 h 44"/>
                <a:gd name="T2" fmla="*/ 3 w 35"/>
                <a:gd name="T3" fmla="*/ 44 h 44"/>
                <a:gd name="T4" fmla="*/ 5 w 35"/>
                <a:gd name="T5" fmla="*/ 43 h 44"/>
                <a:gd name="T6" fmla="*/ 16 w 35"/>
                <a:gd name="T7" fmla="*/ 29 h 44"/>
                <a:gd name="T8" fmla="*/ 19 w 35"/>
                <a:gd name="T9" fmla="*/ 24 h 44"/>
                <a:gd name="T10" fmla="*/ 34 w 35"/>
                <a:gd name="T11" fmla="*/ 5 h 44"/>
                <a:gd name="T12" fmla="*/ 33 w 35"/>
                <a:gd name="T13" fmla="*/ 1 h 44"/>
                <a:gd name="T14" fmla="*/ 29 w 35"/>
                <a:gd name="T15" fmla="*/ 1 h 44"/>
                <a:gd name="T16" fmla="*/ 16 w 35"/>
                <a:gd name="T17" fmla="*/ 20 h 44"/>
                <a:gd name="T18" fmla="*/ 13 w 35"/>
                <a:gd name="T19" fmla="*/ 24 h 44"/>
                <a:gd name="T20" fmla="*/ 1 w 35"/>
                <a:gd name="T21" fmla="*/ 40 h 44"/>
                <a:gd name="T22" fmla="*/ 1 w 35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4">
                  <a:moveTo>
                    <a:pt x="1" y="44"/>
                  </a:moveTo>
                  <a:cubicBezTo>
                    <a:pt x="2" y="44"/>
                    <a:pt x="2" y="44"/>
                    <a:pt x="3" y="44"/>
                  </a:cubicBezTo>
                  <a:cubicBezTo>
                    <a:pt x="4" y="44"/>
                    <a:pt x="5" y="44"/>
                    <a:pt x="5" y="43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3"/>
                    <a:pt x="34" y="2"/>
                    <a:pt x="33" y="1"/>
                  </a:cubicBezTo>
                  <a:cubicBezTo>
                    <a:pt x="32" y="0"/>
                    <a:pt x="30" y="0"/>
                    <a:pt x="29" y="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3"/>
                    <a:pt x="1" y="44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699" y="2913"/>
              <a:ext cx="203" cy="193"/>
            </a:xfrm>
            <a:custGeom>
              <a:avLst/>
              <a:gdLst>
                <a:gd name="T0" fmla="*/ 35 w 40"/>
                <a:gd name="T1" fmla="*/ 1 h 38"/>
                <a:gd name="T2" fmla="*/ 31 w 40"/>
                <a:gd name="T3" fmla="*/ 4 h 38"/>
                <a:gd name="T4" fmla="*/ 27 w 40"/>
                <a:gd name="T5" fmla="*/ 8 h 38"/>
                <a:gd name="T6" fmla="*/ 1 w 40"/>
                <a:gd name="T7" fmla="*/ 33 h 38"/>
                <a:gd name="T8" fmla="*/ 1 w 40"/>
                <a:gd name="T9" fmla="*/ 37 h 38"/>
                <a:gd name="T10" fmla="*/ 2 w 40"/>
                <a:gd name="T11" fmla="*/ 38 h 38"/>
                <a:gd name="T12" fmla="*/ 4 w 40"/>
                <a:gd name="T13" fmla="*/ 37 h 38"/>
                <a:gd name="T14" fmla="*/ 30 w 40"/>
                <a:gd name="T15" fmla="*/ 13 h 38"/>
                <a:gd name="T16" fmla="*/ 34 w 40"/>
                <a:gd name="T17" fmla="*/ 9 h 38"/>
                <a:gd name="T18" fmla="*/ 38 w 40"/>
                <a:gd name="T19" fmla="*/ 5 h 38"/>
                <a:gd name="T20" fmla="*/ 39 w 40"/>
                <a:gd name="T21" fmla="*/ 1 h 38"/>
                <a:gd name="T22" fmla="*/ 35 w 40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8">
                  <a:moveTo>
                    <a:pt x="35" y="1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3" y="38"/>
                    <a:pt x="4" y="37"/>
                    <a:pt x="4" y="37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0" y="4"/>
                    <a:pt x="40" y="2"/>
                    <a:pt x="39" y="1"/>
                  </a:cubicBezTo>
                  <a:cubicBezTo>
                    <a:pt x="38" y="0"/>
                    <a:pt x="36" y="0"/>
                    <a:pt x="35" y="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740" y="3030"/>
              <a:ext cx="162" cy="116"/>
            </a:xfrm>
            <a:custGeom>
              <a:avLst/>
              <a:gdLst>
                <a:gd name="T0" fmla="*/ 31 w 32"/>
                <a:gd name="T1" fmla="*/ 1 h 23"/>
                <a:gd name="T2" fmla="*/ 28 w 32"/>
                <a:gd name="T3" fmla="*/ 1 h 23"/>
                <a:gd name="T4" fmla="*/ 26 w 32"/>
                <a:gd name="T5" fmla="*/ 3 h 23"/>
                <a:gd name="T6" fmla="*/ 2 w 32"/>
                <a:gd name="T7" fmla="*/ 18 h 23"/>
                <a:gd name="T8" fmla="*/ 1 w 32"/>
                <a:gd name="T9" fmla="*/ 22 h 23"/>
                <a:gd name="T10" fmla="*/ 3 w 32"/>
                <a:gd name="T11" fmla="*/ 23 h 23"/>
                <a:gd name="T12" fmla="*/ 5 w 32"/>
                <a:gd name="T13" fmla="*/ 22 h 23"/>
                <a:gd name="T14" fmla="*/ 26 w 32"/>
                <a:gd name="T15" fmla="*/ 8 h 23"/>
                <a:gd name="T16" fmla="*/ 31 w 32"/>
                <a:gd name="T17" fmla="*/ 6 h 23"/>
                <a:gd name="T18" fmla="*/ 31 w 32"/>
                <a:gd name="T19" fmla="*/ 5 h 23"/>
                <a:gd name="T20" fmla="*/ 32 w 32"/>
                <a:gd name="T21" fmla="*/ 2 h 23"/>
                <a:gd name="T22" fmla="*/ 31 w 32"/>
                <a:gd name="T2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31" y="1"/>
                  </a:moveTo>
                  <a:cubicBezTo>
                    <a:pt x="30" y="0"/>
                    <a:pt x="29" y="0"/>
                    <a:pt x="28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0" y="20"/>
                    <a:pt x="1" y="22"/>
                  </a:cubicBezTo>
                  <a:cubicBezTo>
                    <a:pt x="2" y="22"/>
                    <a:pt x="2" y="23"/>
                    <a:pt x="3" y="23"/>
                  </a:cubicBezTo>
                  <a:cubicBezTo>
                    <a:pt x="4" y="23"/>
                    <a:pt x="4" y="23"/>
                    <a:pt x="5" y="2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3"/>
                    <a:pt x="32" y="2"/>
                  </a:cubicBez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1" name="Freeform 87"/>
            <p:cNvSpPr>
              <a:spLocks noEditPoints="1"/>
            </p:cNvSpPr>
            <p:nvPr/>
          </p:nvSpPr>
          <p:spPr bwMode="auto">
            <a:xfrm>
              <a:off x="3313" y="2807"/>
              <a:ext cx="417" cy="688"/>
            </a:xfrm>
            <a:custGeom>
              <a:avLst/>
              <a:gdLst>
                <a:gd name="T0" fmla="*/ 66 w 82"/>
                <a:gd name="T1" fmla="*/ 66 h 136"/>
                <a:gd name="T2" fmla="*/ 45 w 82"/>
                <a:gd name="T3" fmla="*/ 81 h 136"/>
                <a:gd name="T4" fmla="*/ 69 w 82"/>
                <a:gd name="T5" fmla="*/ 122 h 136"/>
                <a:gd name="T6" fmla="*/ 69 w 82"/>
                <a:gd name="T7" fmla="*/ 122 h 136"/>
                <a:gd name="T8" fmla="*/ 54 w 82"/>
                <a:gd name="T9" fmla="*/ 98 h 136"/>
                <a:gd name="T10" fmla="*/ 21 w 82"/>
                <a:gd name="T11" fmla="*/ 104 h 136"/>
                <a:gd name="T12" fmla="*/ 31 w 82"/>
                <a:gd name="T13" fmla="*/ 75 h 136"/>
                <a:gd name="T14" fmla="*/ 31 w 82"/>
                <a:gd name="T15" fmla="*/ 75 h 136"/>
                <a:gd name="T16" fmla="*/ 28 w 82"/>
                <a:gd name="T17" fmla="*/ 66 h 136"/>
                <a:gd name="T18" fmla="*/ 28 w 82"/>
                <a:gd name="T19" fmla="*/ 34 h 136"/>
                <a:gd name="T20" fmla="*/ 47 w 82"/>
                <a:gd name="T21" fmla="*/ 71 h 136"/>
                <a:gd name="T22" fmla="*/ 47 w 82"/>
                <a:gd name="T23" fmla="*/ 71 h 136"/>
                <a:gd name="T24" fmla="*/ 37 w 82"/>
                <a:gd name="T25" fmla="*/ 57 h 136"/>
                <a:gd name="T26" fmla="*/ 49 w 82"/>
                <a:gd name="T27" fmla="*/ 58 h 136"/>
                <a:gd name="T28" fmla="*/ 34 w 82"/>
                <a:gd name="T29" fmla="*/ 66 h 136"/>
                <a:gd name="T30" fmla="*/ 33 w 82"/>
                <a:gd name="T31" fmla="*/ 45 h 136"/>
                <a:gd name="T32" fmla="*/ 49 w 82"/>
                <a:gd name="T33" fmla="*/ 45 h 136"/>
                <a:gd name="T34" fmla="*/ 45 w 82"/>
                <a:gd name="T35" fmla="*/ 52 h 136"/>
                <a:gd name="T36" fmla="*/ 33 w 82"/>
                <a:gd name="T37" fmla="*/ 52 h 136"/>
                <a:gd name="T38" fmla="*/ 35 w 82"/>
                <a:gd name="T39" fmla="*/ 31 h 136"/>
                <a:gd name="T40" fmla="*/ 47 w 82"/>
                <a:gd name="T41" fmla="*/ 31 h 136"/>
                <a:gd name="T42" fmla="*/ 48 w 82"/>
                <a:gd name="T43" fmla="*/ 40 h 136"/>
                <a:gd name="T44" fmla="*/ 34 w 82"/>
                <a:gd name="T45" fmla="*/ 31 h 136"/>
                <a:gd name="T46" fmla="*/ 45 w 82"/>
                <a:gd name="T47" fmla="*/ 25 h 136"/>
                <a:gd name="T48" fmla="*/ 41 w 82"/>
                <a:gd name="T49" fmla="*/ 10 h 136"/>
                <a:gd name="T50" fmla="*/ 54 w 82"/>
                <a:gd name="T51" fmla="*/ 34 h 136"/>
                <a:gd name="T52" fmla="*/ 54 w 82"/>
                <a:gd name="T53" fmla="*/ 54 h 136"/>
                <a:gd name="T54" fmla="*/ 81 w 82"/>
                <a:gd name="T55" fmla="*/ 43 h 136"/>
                <a:gd name="T56" fmla="*/ 54 w 82"/>
                <a:gd name="T57" fmla="*/ 28 h 136"/>
                <a:gd name="T58" fmla="*/ 43 w 82"/>
                <a:gd name="T59" fmla="*/ 1 h 136"/>
                <a:gd name="T60" fmla="*/ 42 w 82"/>
                <a:gd name="T61" fmla="*/ 1 h 136"/>
                <a:gd name="T62" fmla="*/ 42 w 82"/>
                <a:gd name="T63" fmla="*/ 0 h 136"/>
                <a:gd name="T64" fmla="*/ 41 w 82"/>
                <a:gd name="T65" fmla="*/ 0 h 136"/>
                <a:gd name="T66" fmla="*/ 41 w 82"/>
                <a:gd name="T67" fmla="*/ 0 h 136"/>
                <a:gd name="T68" fmla="*/ 40 w 82"/>
                <a:gd name="T69" fmla="*/ 0 h 136"/>
                <a:gd name="T70" fmla="*/ 39 w 82"/>
                <a:gd name="T71" fmla="*/ 0 h 136"/>
                <a:gd name="T72" fmla="*/ 39 w 82"/>
                <a:gd name="T73" fmla="*/ 1 h 136"/>
                <a:gd name="T74" fmla="*/ 38 w 82"/>
                <a:gd name="T75" fmla="*/ 1 h 136"/>
                <a:gd name="T76" fmla="*/ 28 w 82"/>
                <a:gd name="T77" fmla="*/ 28 h 136"/>
                <a:gd name="T78" fmla="*/ 3 w 82"/>
                <a:gd name="T79" fmla="*/ 45 h 136"/>
                <a:gd name="T80" fmla="*/ 2 w 82"/>
                <a:gd name="T81" fmla="*/ 66 h 136"/>
                <a:gd name="T82" fmla="*/ 27 w 82"/>
                <a:gd name="T83" fmla="*/ 71 h 136"/>
                <a:gd name="T84" fmla="*/ 6 w 82"/>
                <a:gd name="T85" fmla="*/ 128 h 136"/>
                <a:gd name="T86" fmla="*/ 7 w 82"/>
                <a:gd name="T87" fmla="*/ 136 h 136"/>
                <a:gd name="T88" fmla="*/ 43 w 82"/>
                <a:gd name="T89" fmla="*/ 104 h 136"/>
                <a:gd name="T90" fmla="*/ 74 w 82"/>
                <a:gd name="T91" fmla="*/ 135 h 136"/>
                <a:gd name="T92" fmla="*/ 78 w 82"/>
                <a:gd name="T93" fmla="*/ 132 h 136"/>
                <a:gd name="T94" fmla="*/ 55 w 82"/>
                <a:gd name="T95" fmla="*/ 71 h 136"/>
                <a:gd name="T96" fmla="*/ 80 w 82"/>
                <a:gd name="T97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36">
                  <a:moveTo>
                    <a:pt x="54" y="66"/>
                  </a:moveTo>
                  <a:cubicBezTo>
                    <a:pt x="54" y="60"/>
                    <a:pt x="54" y="60"/>
                    <a:pt x="54" y="60"/>
                  </a:cubicBezTo>
                  <a:cubicBezTo>
                    <a:pt x="66" y="66"/>
                    <a:pt x="66" y="66"/>
                    <a:pt x="66" y="66"/>
                  </a:cubicBezTo>
                  <a:lnTo>
                    <a:pt x="54" y="66"/>
                  </a:lnTo>
                  <a:close/>
                  <a:moveTo>
                    <a:pt x="59" y="96"/>
                  </a:moveTo>
                  <a:cubicBezTo>
                    <a:pt x="45" y="81"/>
                    <a:pt x="45" y="81"/>
                    <a:pt x="45" y="81"/>
                  </a:cubicBezTo>
                  <a:cubicBezTo>
                    <a:pt x="51" y="75"/>
                    <a:pt x="51" y="75"/>
                    <a:pt x="51" y="75"/>
                  </a:cubicBezTo>
                  <a:lnTo>
                    <a:pt x="59" y="96"/>
                  </a:lnTo>
                  <a:close/>
                  <a:moveTo>
                    <a:pt x="69" y="122"/>
                  </a:moveTo>
                  <a:cubicBezTo>
                    <a:pt x="51" y="104"/>
                    <a:pt x="51" y="104"/>
                    <a:pt x="51" y="104"/>
                  </a:cubicBezTo>
                  <a:cubicBezTo>
                    <a:pt x="62" y="104"/>
                    <a:pt x="62" y="104"/>
                    <a:pt x="62" y="104"/>
                  </a:cubicBezTo>
                  <a:lnTo>
                    <a:pt x="69" y="122"/>
                  </a:lnTo>
                  <a:close/>
                  <a:moveTo>
                    <a:pt x="28" y="98"/>
                  </a:moveTo>
                  <a:cubicBezTo>
                    <a:pt x="41" y="85"/>
                    <a:pt x="41" y="85"/>
                    <a:pt x="41" y="85"/>
                  </a:cubicBezTo>
                  <a:cubicBezTo>
                    <a:pt x="54" y="98"/>
                    <a:pt x="54" y="98"/>
                    <a:pt x="54" y="98"/>
                  </a:cubicBezTo>
                  <a:lnTo>
                    <a:pt x="28" y="98"/>
                  </a:lnTo>
                  <a:close/>
                  <a:moveTo>
                    <a:pt x="14" y="122"/>
                  </a:moveTo>
                  <a:cubicBezTo>
                    <a:pt x="21" y="104"/>
                    <a:pt x="21" y="104"/>
                    <a:pt x="21" y="104"/>
                  </a:cubicBezTo>
                  <a:cubicBezTo>
                    <a:pt x="31" y="104"/>
                    <a:pt x="31" y="104"/>
                    <a:pt x="31" y="104"/>
                  </a:cubicBezTo>
                  <a:lnTo>
                    <a:pt x="14" y="122"/>
                  </a:lnTo>
                  <a:close/>
                  <a:moveTo>
                    <a:pt x="31" y="75"/>
                  </a:moveTo>
                  <a:cubicBezTo>
                    <a:pt x="37" y="81"/>
                    <a:pt x="37" y="81"/>
                    <a:pt x="37" y="81"/>
                  </a:cubicBezTo>
                  <a:cubicBezTo>
                    <a:pt x="24" y="95"/>
                    <a:pt x="24" y="95"/>
                    <a:pt x="24" y="95"/>
                  </a:cubicBezTo>
                  <a:lnTo>
                    <a:pt x="31" y="75"/>
                  </a:lnTo>
                  <a:close/>
                  <a:moveTo>
                    <a:pt x="16" y="66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6"/>
                    <a:pt x="28" y="66"/>
                    <a:pt x="28" y="66"/>
                  </a:cubicBezTo>
                  <a:lnTo>
                    <a:pt x="16" y="66"/>
                  </a:lnTo>
                  <a:close/>
                  <a:moveTo>
                    <a:pt x="16" y="40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40"/>
                    <a:pt x="28" y="40"/>
                    <a:pt x="28" y="40"/>
                  </a:cubicBezTo>
                  <a:lnTo>
                    <a:pt x="16" y="40"/>
                  </a:lnTo>
                  <a:close/>
                  <a:moveTo>
                    <a:pt x="47" y="71"/>
                  </a:moveTo>
                  <a:cubicBezTo>
                    <a:pt x="41" y="78"/>
                    <a:pt x="41" y="78"/>
                    <a:pt x="41" y="78"/>
                  </a:cubicBezTo>
                  <a:cubicBezTo>
                    <a:pt x="34" y="71"/>
                    <a:pt x="34" y="71"/>
                    <a:pt x="34" y="71"/>
                  </a:cubicBezTo>
                  <a:lnTo>
                    <a:pt x="47" y="71"/>
                  </a:lnTo>
                  <a:close/>
                  <a:moveTo>
                    <a:pt x="33" y="58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lnTo>
                    <a:pt x="33" y="58"/>
                  </a:lnTo>
                  <a:close/>
                  <a:moveTo>
                    <a:pt x="33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lnTo>
                    <a:pt x="33" y="45"/>
                  </a:lnTo>
                  <a:close/>
                  <a:moveTo>
                    <a:pt x="34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34" y="31"/>
                  </a:lnTo>
                  <a:close/>
                  <a:moveTo>
                    <a:pt x="41" y="10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5" y="25"/>
                    <a:pt x="35" y="25"/>
                    <a:pt x="35" y="25"/>
                  </a:cubicBezTo>
                  <a:lnTo>
                    <a:pt x="41" y="10"/>
                  </a:lnTo>
                  <a:close/>
                  <a:moveTo>
                    <a:pt x="66" y="40"/>
                  </a:moveTo>
                  <a:cubicBezTo>
                    <a:pt x="54" y="40"/>
                    <a:pt x="54" y="40"/>
                    <a:pt x="54" y="40"/>
                  </a:cubicBezTo>
                  <a:cubicBezTo>
                    <a:pt x="54" y="34"/>
                    <a:pt x="54" y="34"/>
                    <a:pt x="54" y="34"/>
                  </a:cubicBezTo>
                  <a:lnTo>
                    <a:pt x="66" y="40"/>
                  </a:lnTo>
                  <a:close/>
                  <a:moveTo>
                    <a:pt x="80" y="66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0" y="45"/>
                    <a:pt x="81" y="44"/>
                    <a:pt x="81" y="43"/>
                  </a:cubicBezTo>
                  <a:cubicBezTo>
                    <a:pt x="82" y="42"/>
                    <a:pt x="81" y="40"/>
                    <a:pt x="80" y="40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2"/>
                    <a:pt x="1" y="43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8"/>
                    <a:pt x="1" y="69"/>
                  </a:cubicBezTo>
                  <a:cubicBezTo>
                    <a:pt x="1" y="70"/>
                    <a:pt x="2" y="71"/>
                    <a:pt x="3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4" y="133"/>
                    <a:pt x="5" y="135"/>
                    <a:pt x="6" y="135"/>
                  </a:cubicBezTo>
                  <a:cubicBezTo>
                    <a:pt x="6" y="136"/>
                    <a:pt x="7" y="136"/>
                    <a:pt x="7" y="136"/>
                  </a:cubicBezTo>
                  <a:cubicBezTo>
                    <a:pt x="8" y="136"/>
                    <a:pt x="9" y="135"/>
                    <a:pt x="9" y="135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5" y="136"/>
                    <a:pt x="75" y="136"/>
                  </a:cubicBezTo>
                  <a:cubicBezTo>
                    <a:pt x="76" y="136"/>
                    <a:pt x="76" y="136"/>
                    <a:pt x="77" y="135"/>
                  </a:cubicBezTo>
                  <a:cubicBezTo>
                    <a:pt x="78" y="135"/>
                    <a:pt x="78" y="133"/>
                    <a:pt x="78" y="132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0" y="71"/>
                    <a:pt x="81" y="70"/>
                    <a:pt x="81" y="69"/>
                  </a:cubicBezTo>
                  <a:cubicBezTo>
                    <a:pt x="82" y="68"/>
                    <a:pt x="81" y="66"/>
                    <a:pt x="80" y="66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135" y="2762"/>
              <a:ext cx="173" cy="222"/>
            </a:xfrm>
            <a:custGeom>
              <a:avLst/>
              <a:gdLst>
                <a:gd name="T0" fmla="*/ 15 w 34"/>
                <a:gd name="T1" fmla="*/ 24 h 44"/>
                <a:gd name="T2" fmla="*/ 18 w 34"/>
                <a:gd name="T3" fmla="*/ 29 h 44"/>
                <a:gd name="T4" fmla="*/ 29 w 34"/>
                <a:gd name="T5" fmla="*/ 43 h 44"/>
                <a:gd name="T6" fmla="*/ 31 w 34"/>
                <a:gd name="T7" fmla="*/ 44 h 44"/>
                <a:gd name="T8" fmla="*/ 33 w 34"/>
                <a:gd name="T9" fmla="*/ 44 h 44"/>
                <a:gd name="T10" fmla="*/ 34 w 34"/>
                <a:gd name="T11" fmla="*/ 40 h 44"/>
                <a:gd name="T12" fmla="*/ 22 w 34"/>
                <a:gd name="T13" fmla="*/ 24 h 44"/>
                <a:gd name="T14" fmla="*/ 18 w 34"/>
                <a:gd name="T15" fmla="*/ 20 h 44"/>
                <a:gd name="T16" fmla="*/ 5 w 34"/>
                <a:gd name="T17" fmla="*/ 1 h 44"/>
                <a:gd name="T18" fmla="*/ 1 w 34"/>
                <a:gd name="T19" fmla="*/ 1 h 44"/>
                <a:gd name="T20" fmla="*/ 1 w 34"/>
                <a:gd name="T21" fmla="*/ 5 h 44"/>
                <a:gd name="T22" fmla="*/ 15 w 34"/>
                <a:gd name="T2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44">
                  <a:moveTo>
                    <a:pt x="15" y="2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4"/>
                    <a:pt x="33" y="44"/>
                    <a:pt x="33" y="44"/>
                  </a:cubicBezTo>
                  <a:cubicBezTo>
                    <a:pt x="34" y="43"/>
                    <a:pt x="34" y="41"/>
                    <a:pt x="34" y="4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5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140" y="2913"/>
              <a:ext cx="203" cy="193"/>
            </a:xfrm>
            <a:custGeom>
              <a:avLst/>
              <a:gdLst>
                <a:gd name="T0" fmla="*/ 8 w 40"/>
                <a:gd name="T1" fmla="*/ 4 h 38"/>
                <a:gd name="T2" fmla="*/ 4 w 40"/>
                <a:gd name="T3" fmla="*/ 1 h 38"/>
                <a:gd name="T4" fmla="*/ 1 w 40"/>
                <a:gd name="T5" fmla="*/ 1 h 38"/>
                <a:gd name="T6" fmla="*/ 1 w 40"/>
                <a:gd name="T7" fmla="*/ 5 h 38"/>
                <a:gd name="T8" fmla="*/ 5 w 40"/>
                <a:gd name="T9" fmla="*/ 9 h 38"/>
                <a:gd name="T10" fmla="*/ 9 w 40"/>
                <a:gd name="T11" fmla="*/ 13 h 38"/>
                <a:gd name="T12" fmla="*/ 35 w 40"/>
                <a:gd name="T13" fmla="*/ 37 h 38"/>
                <a:gd name="T14" fmla="*/ 37 w 40"/>
                <a:gd name="T15" fmla="*/ 38 h 38"/>
                <a:gd name="T16" fmla="*/ 39 w 40"/>
                <a:gd name="T17" fmla="*/ 37 h 38"/>
                <a:gd name="T18" fmla="*/ 39 w 40"/>
                <a:gd name="T19" fmla="*/ 34 h 38"/>
                <a:gd name="T20" fmla="*/ 12 w 40"/>
                <a:gd name="T21" fmla="*/ 8 h 38"/>
                <a:gd name="T22" fmla="*/ 8 w 40"/>
                <a:gd name="T2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8">
                  <a:moveTo>
                    <a:pt x="8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7" y="38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135" y="3030"/>
              <a:ext cx="163" cy="116"/>
            </a:xfrm>
            <a:custGeom>
              <a:avLst/>
              <a:gdLst>
                <a:gd name="T0" fmla="*/ 31 w 32"/>
                <a:gd name="T1" fmla="*/ 18 h 23"/>
                <a:gd name="T2" fmla="*/ 7 w 32"/>
                <a:gd name="T3" fmla="*/ 3 h 23"/>
                <a:gd name="T4" fmla="*/ 4 w 32"/>
                <a:gd name="T5" fmla="*/ 1 h 23"/>
                <a:gd name="T6" fmla="*/ 2 w 32"/>
                <a:gd name="T7" fmla="*/ 1 h 23"/>
                <a:gd name="T8" fmla="*/ 1 w 32"/>
                <a:gd name="T9" fmla="*/ 2 h 23"/>
                <a:gd name="T10" fmla="*/ 1 w 32"/>
                <a:gd name="T11" fmla="*/ 5 h 23"/>
                <a:gd name="T12" fmla="*/ 1 w 32"/>
                <a:gd name="T13" fmla="*/ 6 h 23"/>
                <a:gd name="T14" fmla="*/ 6 w 32"/>
                <a:gd name="T15" fmla="*/ 8 h 23"/>
                <a:gd name="T16" fmla="*/ 28 w 32"/>
                <a:gd name="T17" fmla="*/ 22 h 23"/>
                <a:gd name="T18" fmla="*/ 29 w 32"/>
                <a:gd name="T19" fmla="*/ 23 h 23"/>
                <a:gd name="T20" fmla="*/ 31 w 32"/>
                <a:gd name="T21" fmla="*/ 22 h 23"/>
                <a:gd name="T22" fmla="*/ 31 w 32"/>
                <a:gd name="T23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31" y="1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30" y="23"/>
                    <a:pt x="31" y="22"/>
                    <a:pt x="31" y="22"/>
                  </a:cubicBezTo>
                  <a:cubicBezTo>
                    <a:pt x="32" y="20"/>
                    <a:pt x="32" y="19"/>
                    <a:pt x="31" y="18"/>
                  </a:cubicBezTo>
                </a:path>
              </a:pathLst>
            </a:custGeom>
            <a:solidFill>
              <a:srgbClr val="96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642933" y="3367535"/>
            <a:ext cx="1333763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Clean coal and</a:t>
            </a:r>
            <a:br>
              <a:rPr lang="en-GB" sz="1350" dirty="0"/>
            </a:br>
            <a:r>
              <a:rPr lang="en-GB" sz="1350" dirty="0"/>
              <a:t>gas technologies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183778" y="3367534"/>
            <a:ext cx="121078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Energy storage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589683" y="3367534"/>
            <a:ext cx="135767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Energy efficiency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162649" y="3367535"/>
            <a:ext cx="1170449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Energy from</a:t>
            </a:r>
            <a:br>
              <a:rPr lang="en-GB" sz="1350" dirty="0"/>
            </a:br>
            <a:r>
              <a:rPr lang="en-GB" sz="1350" dirty="0"/>
              <a:t>chemical fuels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37714" y="5210858"/>
            <a:ext cx="983026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Renewable </a:t>
            </a:r>
            <a:br>
              <a:rPr lang="en-GB" sz="1350" dirty="0"/>
            </a:br>
            <a:r>
              <a:rPr lang="en-GB" sz="1350" dirty="0"/>
              <a:t>energies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72709" y="5210858"/>
            <a:ext cx="150554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Smart and efficient</a:t>
            </a:r>
            <a:br>
              <a:rPr lang="en-GB" sz="1350" dirty="0"/>
            </a:br>
            <a:r>
              <a:rPr lang="en-GB" sz="1350" dirty="0"/>
              <a:t>buildings and cities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16236" y="5210858"/>
            <a:ext cx="1002197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Smart</a:t>
            </a:r>
            <a:br>
              <a:rPr lang="en-GB" sz="1350" dirty="0"/>
            </a:br>
            <a:r>
              <a:rPr lang="en-GB" sz="1350" dirty="0"/>
              <a:t>electric grid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173890" y="5210858"/>
            <a:ext cx="1300356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dirty="0"/>
              <a:t>Nuclear</a:t>
            </a:r>
            <a:br>
              <a:rPr lang="en-GB" sz="1350" dirty="0"/>
            </a:br>
            <a:r>
              <a:rPr lang="en-GB" sz="1350" dirty="0"/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37013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492"/>
            <a:ext cx="6858000" cy="51430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and connections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Making connections:</a:t>
            </a:r>
          </a:p>
          <a:p>
            <a:pPr>
              <a:lnSpc>
                <a:spcPct val="90000"/>
              </a:lnSpc>
            </a:pPr>
            <a:r>
              <a:rPr lang="en-US" dirty="0"/>
              <a:t>the power of the network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6 co-location centres</a:t>
            </a:r>
          </a:p>
          <a:p>
            <a:r>
              <a:rPr lang="en-GB" dirty="0"/>
              <a:t>26 shareholders</a:t>
            </a:r>
          </a:p>
          <a:p>
            <a:r>
              <a:rPr lang="en-GB" dirty="0"/>
              <a:t>299 additional</a:t>
            </a:r>
            <a:br>
              <a:rPr lang="en-GB" dirty="0"/>
            </a:br>
            <a:r>
              <a:rPr lang="en-GB" dirty="0"/>
              <a:t>partners</a:t>
            </a:r>
          </a:p>
          <a:p>
            <a:r>
              <a:rPr lang="en-GB" dirty="0"/>
              <a:t>Activities in 17</a:t>
            </a:r>
            <a:br>
              <a:rPr lang="en-GB" dirty="0"/>
            </a:br>
            <a:r>
              <a:rPr lang="en-GB" dirty="0"/>
              <a:t>countries</a:t>
            </a:r>
          </a:p>
        </p:txBody>
      </p:sp>
      <p:sp>
        <p:nvSpPr>
          <p:cNvPr id="8" name="Rechteck 7"/>
          <p:cNvSpPr/>
          <p:nvPr/>
        </p:nvSpPr>
        <p:spPr>
          <a:xfrm>
            <a:off x="6932266" y="5715590"/>
            <a:ext cx="168988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</a:t>
            </a:r>
            <a:r>
              <a:rPr lang="de-DE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figures</a:t>
            </a:r>
            <a:r>
              <a:rPr lang="de-DE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correct</a:t>
            </a:r>
            <a:r>
              <a:rPr lang="de-DE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de-DE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3967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Offices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8676"/>
            <a:ext cx="9037468" cy="53293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5434" y="2974018"/>
            <a:ext cx="719090" cy="159799"/>
          </a:xfrm>
          <a:prstGeom prst="rect">
            <a:avLst/>
          </a:prstGeom>
          <a:solidFill>
            <a:srgbClr val="F9F9F9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900" dirty="0">
                <a:solidFill>
                  <a:schemeClr val="tx1"/>
                </a:solidFill>
                <a:latin typeface="+mj-lt"/>
              </a:rPr>
              <a:t>h</a:t>
            </a:r>
            <a:r>
              <a:rPr lang="pl-PL" sz="900" dirty="0" smtClean="0">
                <a:solidFill>
                  <a:schemeClr val="tx1"/>
                </a:solidFill>
                <a:latin typeface="+mj-lt"/>
              </a:rPr>
              <a:t>ubs</a:t>
            </a:r>
            <a:endParaRPr lang="en-U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933" y="2974018"/>
            <a:ext cx="228600" cy="1597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208867"/>
            <a:ext cx="175240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 smtClean="0">
                <a:solidFill>
                  <a:srgbClr val="FF0000"/>
                </a:solidFill>
              </a:rPr>
              <a:t>Note:</a:t>
            </a:r>
            <a:br>
              <a:rPr lang="pl-PL" sz="1050" i="1" dirty="0" smtClean="0">
                <a:solidFill>
                  <a:srgbClr val="FF0000"/>
                </a:solidFill>
              </a:rPr>
            </a:br>
            <a:r>
              <a:rPr lang="pl-PL" sz="1050" i="1" dirty="0" smtClean="0">
                <a:solidFill>
                  <a:srgbClr val="FF0000"/>
                </a:solidFill>
              </a:rPr>
              <a:t>Both office and Hubs  should </a:t>
            </a:r>
            <a:br>
              <a:rPr lang="pl-PL" sz="1050" i="1" dirty="0" smtClean="0">
                <a:solidFill>
                  <a:srgbClr val="FF0000"/>
                </a:solidFill>
              </a:rPr>
            </a:br>
            <a:r>
              <a:rPr lang="pl-PL" sz="1050" i="1" dirty="0" smtClean="0">
                <a:solidFill>
                  <a:srgbClr val="FF0000"/>
                </a:solidFill>
              </a:rPr>
              <a:t>selected by default</a:t>
            </a:r>
            <a:endParaRPr lang="en-US" sz="10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09423" y="3400425"/>
            <a:ext cx="1732114" cy="2600325"/>
          </a:xfrm>
          <a:prstGeom prst="rect">
            <a:avLst/>
          </a:prstGeom>
          <a:gradFill flip="none" rotWithShape="1">
            <a:gsLst>
              <a:gs pos="0">
                <a:srgbClr val="05AFAC"/>
              </a:gs>
              <a:gs pos="100000">
                <a:schemeClr val="bg1"/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0049" y="3400425"/>
            <a:ext cx="1732114" cy="2600325"/>
          </a:xfrm>
          <a:prstGeom prst="rect">
            <a:avLst/>
          </a:prstGeom>
          <a:gradFill flip="none" rotWithShape="1">
            <a:gsLst>
              <a:gs pos="0">
                <a:srgbClr val="85C9EC"/>
              </a:gs>
              <a:gs pos="100000">
                <a:schemeClr val="bg1"/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4659" y="3400425"/>
            <a:ext cx="1732114" cy="2600325"/>
          </a:xfrm>
          <a:prstGeom prst="rect">
            <a:avLst/>
          </a:prstGeom>
          <a:gradFill flip="none" rotWithShape="1">
            <a:gsLst>
              <a:gs pos="0">
                <a:srgbClr val="E8EFC5"/>
              </a:gs>
              <a:gs pos="100000">
                <a:schemeClr val="bg1"/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every stage of the innovation journey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39820" y="4627021"/>
            <a:ext cx="1413128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</a:pPr>
            <a:r>
              <a:rPr lang="en-US" sz="1350" dirty="0">
                <a:solidFill>
                  <a:prstClr val="black"/>
                </a:solidFill>
                <a:latin typeface="+mj-lt"/>
              </a:rPr>
              <a:t>Innovation</a:t>
            </a:r>
            <a:br>
              <a:rPr lang="en-US" sz="1350" dirty="0">
                <a:solidFill>
                  <a:prstClr val="black"/>
                </a:solidFill>
                <a:latin typeface="+mj-lt"/>
              </a:rPr>
            </a:br>
            <a:r>
              <a:rPr lang="en-US" sz="1350" dirty="0">
                <a:solidFill>
                  <a:prstClr val="black"/>
                </a:solidFill>
                <a:latin typeface="+mj-lt"/>
              </a:rPr>
              <a:t>Projects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2394" y="4627021"/>
            <a:ext cx="1413128" cy="65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</a:pPr>
            <a:r>
              <a:rPr lang="en-US" sz="1350" dirty="0">
                <a:solidFill>
                  <a:prstClr val="black"/>
                </a:solidFill>
                <a:latin typeface="+mj-lt"/>
              </a:rPr>
              <a:t>Business Creation</a:t>
            </a:r>
            <a:br>
              <a:rPr lang="en-US" sz="1350" dirty="0">
                <a:solidFill>
                  <a:prstClr val="black"/>
                </a:solidFill>
                <a:latin typeface="+mj-lt"/>
              </a:rPr>
            </a:br>
            <a:r>
              <a:rPr lang="en-US" sz="1350" dirty="0">
                <a:solidFill>
                  <a:prstClr val="black"/>
                </a:solidFill>
                <a:latin typeface="+mj-lt"/>
              </a:rPr>
              <a:t>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8010" y="4627021"/>
            <a:ext cx="1413128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</a:pPr>
            <a:r>
              <a:rPr lang="en-GB" sz="1350" dirty="0">
                <a:solidFill>
                  <a:prstClr val="black"/>
                </a:solidFill>
                <a:latin typeface="+mj-lt"/>
              </a:rPr>
              <a:t>Education</a:t>
            </a:r>
          </a:p>
        </p:txBody>
      </p:sp>
      <p:pic>
        <p:nvPicPr>
          <p:cNvPr id="38" name="Picture Placeholder 3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13692" r="32888" b="28671"/>
          <a:stretch/>
        </p:blipFill>
        <p:spPr/>
      </p:pic>
      <p:pic>
        <p:nvPicPr>
          <p:cNvPr id="39" name="Picture Placeholder 3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63" y="2313692"/>
            <a:ext cx="1725105" cy="1725105"/>
          </a:xfrm>
        </p:spPr>
      </p:pic>
      <p:pic>
        <p:nvPicPr>
          <p:cNvPr id="37" name="Picture Placeholder 3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2154" r="16097" b="43161"/>
          <a:stretch/>
        </p:blipFill>
        <p:spPr>
          <a:xfrm>
            <a:off x="1635502" y="2313692"/>
            <a:ext cx="1728216" cy="1728216"/>
          </a:xfrm>
        </p:spPr>
      </p:pic>
    </p:spTree>
    <p:extLst>
      <p:ext uri="{BB962C8B-B14F-4D97-AF65-F5344CB8AC3E}">
        <p14:creationId xmlns:p14="http://schemas.microsoft.com/office/powerpoint/2010/main" val="5865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C Energy Oct 2016">
      <a:dk1>
        <a:sysClr val="windowText" lastClr="000000"/>
      </a:dk1>
      <a:lt1>
        <a:sysClr val="window" lastClr="FFFFFF"/>
      </a:lt1>
      <a:dk2>
        <a:srgbClr val="004494"/>
      </a:dk2>
      <a:lt2>
        <a:srgbClr val="00AFAA"/>
      </a:lt2>
      <a:accent1>
        <a:srgbClr val="96C247"/>
      </a:accent1>
      <a:accent2>
        <a:srgbClr val="D2DF83"/>
      </a:accent2>
      <a:accent3>
        <a:srgbClr val="ED6F00"/>
      </a:accent3>
      <a:accent4>
        <a:srgbClr val="FDCD15"/>
      </a:accent4>
      <a:accent5>
        <a:srgbClr val="C3B6AF"/>
      </a:accent5>
      <a:accent6>
        <a:srgbClr val="73C4EE"/>
      </a:accent6>
      <a:hlink>
        <a:srgbClr val="D7E9CF"/>
      </a:hlink>
      <a:folHlink>
        <a:srgbClr val="F1DE3F"/>
      </a:folHlink>
    </a:clrScheme>
    <a:fontScheme name="KIC Energy Oct 2016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bg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22871</TotalTime>
  <Words>2826</Words>
  <Application>Microsoft Office PowerPoint</Application>
  <PresentationFormat>Předvádění na obrazovce (4:3)</PresentationFormat>
  <Paragraphs>515</Paragraphs>
  <Slides>25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Office Theme</vt:lpstr>
      <vt:lpstr>Prezentace aplikace PowerPoint</vt:lpstr>
      <vt:lpstr>Agenda</vt:lpstr>
      <vt:lpstr>About InnoEnergy</vt:lpstr>
      <vt:lpstr>Innovation in Europe</vt:lpstr>
      <vt:lpstr>Sustainability for Europe</vt:lpstr>
      <vt:lpstr>Sustainability for Europe</vt:lpstr>
      <vt:lpstr>Network and connections</vt:lpstr>
      <vt:lpstr>Offices</vt:lpstr>
      <vt:lpstr>Our services</vt:lpstr>
      <vt:lpstr>Business Creation Services</vt:lpstr>
      <vt:lpstr>Business Creation Services</vt:lpstr>
      <vt:lpstr>Prezentace aplikace PowerPoint</vt:lpstr>
      <vt:lpstr>Innovation Projects</vt:lpstr>
      <vt:lpstr>InnovationProjects &amp; Business Creation </vt:lpstr>
      <vt:lpstr> Education - InnoEnergy Master School</vt:lpstr>
      <vt:lpstr> Education - InnoEnergy Master School</vt:lpstr>
      <vt:lpstr>General vision</vt:lpstr>
      <vt:lpstr>InnoEnergy Tool</vt:lpstr>
      <vt:lpstr>Acceleration Primer - general</vt:lpstr>
      <vt:lpstr>Power Alliance Structure</vt:lpstr>
      <vt:lpstr>Power Alliance Structure</vt:lpstr>
      <vt:lpstr>PowerHUB CZ</vt:lpstr>
      <vt:lpstr>PowerHUB CZ</vt:lpstr>
      <vt:lpstr>PowerHUB CZ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lisaomeara</dc:creator>
  <cp:lastModifiedBy>User</cp:lastModifiedBy>
  <cp:revision>323</cp:revision>
  <dcterms:created xsi:type="dcterms:W3CDTF">2016-06-16T12:55:54Z</dcterms:created>
  <dcterms:modified xsi:type="dcterms:W3CDTF">2017-06-06T11:19:29Z</dcterms:modified>
</cp:coreProperties>
</file>